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84" r:id="rId1"/>
  </p:sldMasterIdLst>
  <p:notesMasterIdLst>
    <p:notesMasterId r:id="rId34"/>
  </p:notesMasterIdLst>
  <p:handoutMasterIdLst>
    <p:handoutMasterId r:id="rId35"/>
  </p:handoutMasterIdLst>
  <p:sldIdLst>
    <p:sldId id="256" r:id="rId2"/>
    <p:sldId id="257" r:id="rId3"/>
    <p:sldId id="258" r:id="rId4"/>
    <p:sldId id="259" r:id="rId5"/>
    <p:sldId id="260" r:id="rId6"/>
    <p:sldId id="261" r:id="rId7"/>
    <p:sldId id="265" r:id="rId8"/>
    <p:sldId id="353" r:id="rId9"/>
    <p:sldId id="329" r:id="rId10"/>
    <p:sldId id="336" r:id="rId11"/>
    <p:sldId id="341" r:id="rId12"/>
    <p:sldId id="342" r:id="rId13"/>
    <p:sldId id="343" r:id="rId14"/>
    <p:sldId id="344" r:id="rId15"/>
    <p:sldId id="350" r:id="rId16"/>
    <p:sldId id="345" r:id="rId17"/>
    <p:sldId id="348" r:id="rId18"/>
    <p:sldId id="349" r:id="rId19"/>
    <p:sldId id="351" r:id="rId20"/>
    <p:sldId id="346" r:id="rId21"/>
    <p:sldId id="326" r:id="rId22"/>
    <p:sldId id="275" r:id="rId23"/>
    <p:sldId id="277" r:id="rId24"/>
    <p:sldId id="331" r:id="rId25"/>
    <p:sldId id="333" r:id="rId26"/>
    <p:sldId id="327" r:id="rId27"/>
    <p:sldId id="328" r:id="rId28"/>
    <p:sldId id="334" r:id="rId29"/>
    <p:sldId id="330" r:id="rId30"/>
    <p:sldId id="306" r:id="rId31"/>
    <p:sldId id="354" r:id="rId32"/>
    <p:sldId id="355" r:id="rId33"/>
  </p:sldIdLst>
  <p:sldSz cx="12192000" cy="6858000"/>
  <p:notesSz cx="6858000" cy="9144000"/>
  <p:defaultTextStyle>
    <a:defPPr rtl="0">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3707" autoAdjust="0"/>
  </p:normalViewPr>
  <p:slideViewPr>
    <p:cSldViewPr snapToGrid="0">
      <p:cViewPr varScale="1">
        <p:scale>
          <a:sx n="115" d="100"/>
          <a:sy n="115" d="100"/>
        </p:scale>
        <p:origin x="372" y="108"/>
      </p:cViewPr>
      <p:guideLst/>
    </p:cSldViewPr>
  </p:slideViewPr>
  <p:notesTextViewPr>
    <p:cViewPr>
      <p:scale>
        <a:sx n="1" d="1"/>
        <a:sy n="1" d="1"/>
      </p:scale>
      <p:origin x="0" y="0"/>
    </p:cViewPr>
  </p:notesTextViewPr>
  <p:notesViewPr>
    <p:cSldViewPr snapToGrid="0">
      <p:cViewPr varScale="1">
        <p:scale>
          <a:sx n="77" d="100"/>
          <a:sy n="77" d="100"/>
        </p:scale>
        <p:origin x="363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635A34-DADC-4435-8826-125A037EF00C}" type="doc">
      <dgm:prSet loTypeId="urn:microsoft.com/office/officeart/2005/8/layout/hProcess9" loCatId="process" qsTypeId="urn:microsoft.com/office/officeart/2005/8/quickstyle/simple1" qsCatId="simple" csTypeId="urn:microsoft.com/office/officeart/2005/8/colors/accent1_2" csCatId="accent1" phldr="1"/>
      <dgm:spPr/>
    </dgm:pt>
    <dgm:pt modelId="{BA60EA68-C971-40B4-B1DF-72CEF0001042}">
      <dgm:prSet phldrT="[Текст]"/>
      <dgm:spPr/>
      <dgm:t>
        <a:bodyPr/>
        <a:lstStyle/>
        <a:p>
          <a:r>
            <a:rPr lang="ru-RU" b="1" dirty="0" smtClean="0"/>
            <a:t>Цитата</a:t>
          </a:r>
          <a:r>
            <a:rPr lang="ru-RU" dirty="0" smtClean="0"/>
            <a:t> ‒ это дословное воспроизведение фрагмента какого- либо текста.</a:t>
          </a:r>
        </a:p>
        <a:p>
          <a:r>
            <a:rPr lang="ru-RU" b="1" dirty="0" smtClean="0"/>
            <a:t>Или парафраз!</a:t>
          </a:r>
          <a:endParaRPr lang="ru-RU" dirty="0"/>
        </a:p>
      </dgm:t>
    </dgm:pt>
    <dgm:pt modelId="{8000D909-3C7C-4125-B15E-D26A6DB8A1C1}" type="parTrans" cxnId="{B0ADCB4B-FF83-441D-A999-F88C8125355E}">
      <dgm:prSet/>
      <dgm:spPr/>
      <dgm:t>
        <a:bodyPr/>
        <a:lstStyle/>
        <a:p>
          <a:endParaRPr lang="ru-RU"/>
        </a:p>
      </dgm:t>
    </dgm:pt>
    <dgm:pt modelId="{BCEC32CE-BF5F-4C6B-90B1-B5F5678EB6DC}" type="sibTrans" cxnId="{B0ADCB4B-FF83-441D-A999-F88C8125355E}">
      <dgm:prSet/>
      <dgm:spPr/>
      <dgm:t>
        <a:bodyPr/>
        <a:lstStyle/>
        <a:p>
          <a:endParaRPr lang="ru-RU"/>
        </a:p>
      </dgm:t>
    </dgm:pt>
    <dgm:pt modelId="{3B536DE4-E913-427F-8AB5-8C09CFAEE160}">
      <dgm:prSet/>
      <dgm:spPr/>
      <dgm:t>
        <a:bodyPr/>
        <a:lstStyle/>
        <a:p>
          <a:r>
            <a:rPr lang="ru-RU" b="1" dirty="0" smtClean="0"/>
            <a:t>Отсылка</a:t>
          </a:r>
          <a:r>
            <a:rPr lang="ru-RU" dirty="0" smtClean="0"/>
            <a:t> ‒ это указание на источник приводимой информации </a:t>
          </a:r>
          <a:endParaRPr lang="ru-RU" dirty="0"/>
        </a:p>
      </dgm:t>
    </dgm:pt>
    <dgm:pt modelId="{3345229E-81AE-4CDF-BDFE-237EF7E5FFDD}" type="parTrans" cxnId="{1D636677-1D27-4910-9FAF-B819D9905710}">
      <dgm:prSet/>
      <dgm:spPr/>
      <dgm:t>
        <a:bodyPr/>
        <a:lstStyle/>
        <a:p>
          <a:endParaRPr lang="ru-RU"/>
        </a:p>
      </dgm:t>
    </dgm:pt>
    <dgm:pt modelId="{C2BC257F-2519-4B30-A5E5-B37D494CBD91}" type="sibTrans" cxnId="{1D636677-1D27-4910-9FAF-B819D9905710}">
      <dgm:prSet/>
      <dgm:spPr/>
      <dgm:t>
        <a:bodyPr/>
        <a:lstStyle/>
        <a:p>
          <a:endParaRPr lang="ru-RU"/>
        </a:p>
      </dgm:t>
    </dgm:pt>
    <dgm:pt modelId="{1FF09781-E984-4ED6-AFB1-60F227236DDD}">
      <dgm:prSet/>
      <dgm:spPr/>
      <dgm:t>
        <a:bodyPr/>
        <a:lstStyle/>
        <a:p>
          <a:r>
            <a:rPr lang="ru-RU" b="1" dirty="0" smtClean="0"/>
            <a:t>Библиографическая ссылка </a:t>
          </a:r>
          <a:r>
            <a:rPr lang="ru-RU" dirty="0" smtClean="0"/>
            <a:t>‒ библиографическое описание источника цитаты</a:t>
          </a:r>
          <a:endParaRPr lang="ru-RU" dirty="0"/>
        </a:p>
      </dgm:t>
    </dgm:pt>
    <dgm:pt modelId="{B0CBDBD8-8A7E-43D1-9DC3-17A83F4FE55F}" type="parTrans" cxnId="{FC9B2359-EE98-4863-855A-03705D44A18B}">
      <dgm:prSet/>
      <dgm:spPr/>
      <dgm:t>
        <a:bodyPr/>
        <a:lstStyle/>
        <a:p>
          <a:endParaRPr lang="ru-RU"/>
        </a:p>
      </dgm:t>
    </dgm:pt>
    <dgm:pt modelId="{CA837737-DBA6-483C-9141-A1136BEFFE93}" type="sibTrans" cxnId="{FC9B2359-EE98-4863-855A-03705D44A18B}">
      <dgm:prSet/>
      <dgm:spPr/>
      <dgm:t>
        <a:bodyPr/>
        <a:lstStyle/>
        <a:p>
          <a:endParaRPr lang="ru-RU"/>
        </a:p>
      </dgm:t>
    </dgm:pt>
    <dgm:pt modelId="{D6AB74F0-4CFC-46A1-8671-312FDC840CCA}" type="pres">
      <dgm:prSet presAssocID="{74635A34-DADC-4435-8826-125A037EF00C}" presName="CompostProcess" presStyleCnt="0">
        <dgm:presLayoutVars>
          <dgm:dir/>
          <dgm:resizeHandles val="exact"/>
        </dgm:presLayoutVars>
      </dgm:prSet>
      <dgm:spPr/>
    </dgm:pt>
    <dgm:pt modelId="{71828D76-CB7C-4252-9050-42E7AD552791}" type="pres">
      <dgm:prSet presAssocID="{74635A34-DADC-4435-8826-125A037EF00C}" presName="arrow" presStyleLbl="bgShp" presStyleIdx="0" presStyleCnt="1"/>
      <dgm:spPr/>
    </dgm:pt>
    <dgm:pt modelId="{408C51C2-D4EF-4B43-87C2-924410FA526E}" type="pres">
      <dgm:prSet presAssocID="{74635A34-DADC-4435-8826-125A037EF00C}" presName="linearProcess" presStyleCnt="0"/>
      <dgm:spPr/>
    </dgm:pt>
    <dgm:pt modelId="{1C6B45C3-67E4-479D-A90B-D77A60FFA1B4}" type="pres">
      <dgm:prSet presAssocID="{BA60EA68-C971-40B4-B1DF-72CEF0001042}" presName="textNode" presStyleLbl="node1" presStyleIdx="0" presStyleCnt="3">
        <dgm:presLayoutVars>
          <dgm:bulletEnabled val="1"/>
        </dgm:presLayoutVars>
      </dgm:prSet>
      <dgm:spPr/>
      <dgm:t>
        <a:bodyPr/>
        <a:lstStyle/>
        <a:p>
          <a:endParaRPr lang="ru-RU"/>
        </a:p>
      </dgm:t>
    </dgm:pt>
    <dgm:pt modelId="{2D304608-387B-4382-8543-855C77CFE50D}" type="pres">
      <dgm:prSet presAssocID="{BCEC32CE-BF5F-4C6B-90B1-B5F5678EB6DC}" presName="sibTrans" presStyleCnt="0"/>
      <dgm:spPr/>
    </dgm:pt>
    <dgm:pt modelId="{F8852849-9F62-49DD-BEA8-D3A3F1453574}" type="pres">
      <dgm:prSet presAssocID="{3B536DE4-E913-427F-8AB5-8C09CFAEE160}" presName="textNode" presStyleLbl="node1" presStyleIdx="1" presStyleCnt="3">
        <dgm:presLayoutVars>
          <dgm:bulletEnabled val="1"/>
        </dgm:presLayoutVars>
      </dgm:prSet>
      <dgm:spPr/>
      <dgm:t>
        <a:bodyPr/>
        <a:lstStyle/>
        <a:p>
          <a:endParaRPr lang="ru-RU"/>
        </a:p>
      </dgm:t>
    </dgm:pt>
    <dgm:pt modelId="{0E3099CB-A623-47D9-AC58-70524FDC5D03}" type="pres">
      <dgm:prSet presAssocID="{C2BC257F-2519-4B30-A5E5-B37D494CBD91}" presName="sibTrans" presStyleCnt="0"/>
      <dgm:spPr/>
    </dgm:pt>
    <dgm:pt modelId="{17AF7816-D8D0-453D-9A09-A8AC864F83B1}" type="pres">
      <dgm:prSet presAssocID="{1FF09781-E984-4ED6-AFB1-60F227236DDD}" presName="textNode" presStyleLbl="node1" presStyleIdx="2" presStyleCnt="3">
        <dgm:presLayoutVars>
          <dgm:bulletEnabled val="1"/>
        </dgm:presLayoutVars>
      </dgm:prSet>
      <dgm:spPr/>
      <dgm:t>
        <a:bodyPr/>
        <a:lstStyle/>
        <a:p>
          <a:endParaRPr lang="ru-RU"/>
        </a:p>
      </dgm:t>
    </dgm:pt>
  </dgm:ptLst>
  <dgm:cxnLst>
    <dgm:cxn modelId="{468D37A4-23FF-4D53-A876-C8ACF2B00EAA}" type="presOf" srcId="{3B536DE4-E913-427F-8AB5-8C09CFAEE160}" destId="{F8852849-9F62-49DD-BEA8-D3A3F1453574}" srcOrd="0" destOrd="0" presId="urn:microsoft.com/office/officeart/2005/8/layout/hProcess9"/>
    <dgm:cxn modelId="{B0ADCB4B-FF83-441D-A999-F88C8125355E}" srcId="{74635A34-DADC-4435-8826-125A037EF00C}" destId="{BA60EA68-C971-40B4-B1DF-72CEF0001042}" srcOrd="0" destOrd="0" parTransId="{8000D909-3C7C-4125-B15E-D26A6DB8A1C1}" sibTransId="{BCEC32CE-BF5F-4C6B-90B1-B5F5678EB6DC}"/>
    <dgm:cxn modelId="{CA1AC6A9-993E-4F0F-B734-94F547B1D3AA}" type="presOf" srcId="{BA60EA68-C971-40B4-B1DF-72CEF0001042}" destId="{1C6B45C3-67E4-479D-A90B-D77A60FFA1B4}" srcOrd="0" destOrd="0" presId="urn:microsoft.com/office/officeart/2005/8/layout/hProcess9"/>
    <dgm:cxn modelId="{7BD583F8-BB54-4C8F-8FCE-41377955607B}" type="presOf" srcId="{74635A34-DADC-4435-8826-125A037EF00C}" destId="{D6AB74F0-4CFC-46A1-8671-312FDC840CCA}" srcOrd="0" destOrd="0" presId="urn:microsoft.com/office/officeart/2005/8/layout/hProcess9"/>
    <dgm:cxn modelId="{FC9B2359-EE98-4863-855A-03705D44A18B}" srcId="{74635A34-DADC-4435-8826-125A037EF00C}" destId="{1FF09781-E984-4ED6-AFB1-60F227236DDD}" srcOrd="2" destOrd="0" parTransId="{B0CBDBD8-8A7E-43D1-9DC3-17A83F4FE55F}" sibTransId="{CA837737-DBA6-483C-9141-A1136BEFFE93}"/>
    <dgm:cxn modelId="{6206BF19-5FB9-42BF-9C0E-BF41FA8EEB99}" type="presOf" srcId="{1FF09781-E984-4ED6-AFB1-60F227236DDD}" destId="{17AF7816-D8D0-453D-9A09-A8AC864F83B1}" srcOrd="0" destOrd="0" presId="urn:microsoft.com/office/officeart/2005/8/layout/hProcess9"/>
    <dgm:cxn modelId="{1D636677-1D27-4910-9FAF-B819D9905710}" srcId="{74635A34-DADC-4435-8826-125A037EF00C}" destId="{3B536DE4-E913-427F-8AB5-8C09CFAEE160}" srcOrd="1" destOrd="0" parTransId="{3345229E-81AE-4CDF-BDFE-237EF7E5FFDD}" sibTransId="{C2BC257F-2519-4B30-A5E5-B37D494CBD91}"/>
    <dgm:cxn modelId="{F69F86DF-2859-4186-A8D1-9804D35C9BA7}" type="presParOf" srcId="{D6AB74F0-4CFC-46A1-8671-312FDC840CCA}" destId="{71828D76-CB7C-4252-9050-42E7AD552791}" srcOrd="0" destOrd="0" presId="urn:microsoft.com/office/officeart/2005/8/layout/hProcess9"/>
    <dgm:cxn modelId="{B0812111-AEA5-404F-B0C0-F1FCD155D210}" type="presParOf" srcId="{D6AB74F0-4CFC-46A1-8671-312FDC840CCA}" destId="{408C51C2-D4EF-4B43-87C2-924410FA526E}" srcOrd="1" destOrd="0" presId="urn:microsoft.com/office/officeart/2005/8/layout/hProcess9"/>
    <dgm:cxn modelId="{6B28D649-DE08-4EDB-BB14-297AA29BA7FC}" type="presParOf" srcId="{408C51C2-D4EF-4B43-87C2-924410FA526E}" destId="{1C6B45C3-67E4-479D-A90B-D77A60FFA1B4}" srcOrd="0" destOrd="0" presId="urn:microsoft.com/office/officeart/2005/8/layout/hProcess9"/>
    <dgm:cxn modelId="{431ACE66-3A88-4AC7-B35A-50C0E2B17384}" type="presParOf" srcId="{408C51C2-D4EF-4B43-87C2-924410FA526E}" destId="{2D304608-387B-4382-8543-855C77CFE50D}" srcOrd="1" destOrd="0" presId="urn:microsoft.com/office/officeart/2005/8/layout/hProcess9"/>
    <dgm:cxn modelId="{60543048-1187-442B-9CDE-9C459795B2DF}" type="presParOf" srcId="{408C51C2-D4EF-4B43-87C2-924410FA526E}" destId="{F8852849-9F62-49DD-BEA8-D3A3F1453574}" srcOrd="2" destOrd="0" presId="urn:microsoft.com/office/officeart/2005/8/layout/hProcess9"/>
    <dgm:cxn modelId="{781BD802-60D3-43E4-AD7B-AB195173CD94}" type="presParOf" srcId="{408C51C2-D4EF-4B43-87C2-924410FA526E}" destId="{0E3099CB-A623-47D9-AC58-70524FDC5D03}" srcOrd="3" destOrd="0" presId="urn:microsoft.com/office/officeart/2005/8/layout/hProcess9"/>
    <dgm:cxn modelId="{AE714811-62EA-4720-8B81-9F69041BAC2F}" type="presParOf" srcId="{408C51C2-D4EF-4B43-87C2-924410FA526E}" destId="{17AF7816-D8D0-453D-9A09-A8AC864F83B1}"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A798D8-57CA-4166-90E2-CCB352C17338}"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ru-RU"/>
        </a:p>
      </dgm:t>
    </dgm:pt>
    <dgm:pt modelId="{15020E4D-6963-42D6-ADE2-6DE865B00CC1}">
      <dgm:prSet phldrT="[Текст]"/>
      <dgm:spPr/>
      <dgm:t>
        <a:bodyPr/>
        <a:lstStyle/>
        <a:p>
          <a:r>
            <a:rPr lang="ru-RU" b="0" dirty="0" smtClean="0"/>
            <a:t>ГОСТ Р 7.0.5 – 2008. Библиографическая ссылка</a:t>
          </a:r>
          <a:endParaRPr lang="ru-RU" b="0" dirty="0"/>
        </a:p>
      </dgm:t>
    </dgm:pt>
    <dgm:pt modelId="{EDF5B1BE-A8E3-4A1D-B5F7-B6FB115D2E2F}" type="parTrans" cxnId="{B2E072B3-8300-4F16-8A37-5259429F535A}">
      <dgm:prSet/>
      <dgm:spPr/>
      <dgm:t>
        <a:bodyPr/>
        <a:lstStyle/>
        <a:p>
          <a:endParaRPr lang="ru-RU"/>
        </a:p>
      </dgm:t>
    </dgm:pt>
    <dgm:pt modelId="{03BE0C9B-E940-40A7-B9EB-B42B450D900E}" type="sibTrans" cxnId="{B2E072B3-8300-4F16-8A37-5259429F535A}">
      <dgm:prSet/>
      <dgm:spPr/>
      <dgm:t>
        <a:bodyPr/>
        <a:lstStyle/>
        <a:p>
          <a:endParaRPr lang="ru-RU"/>
        </a:p>
      </dgm:t>
    </dgm:pt>
    <dgm:pt modelId="{27BCC5A9-4190-457E-A096-DA00C11A326A}">
      <dgm:prSet phldrT="[Текст]"/>
      <dgm:spPr/>
      <dgm:t>
        <a:bodyPr/>
        <a:lstStyle/>
        <a:p>
          <a:endParaRPr lang="ru-RU"/>
        </a:p>
      </dgm:t>
    </dgm:pt>
    <dgm:pt modelId="{E9A1D046-8B5B-4A74-8A54-35A20E269974}" type="parTrans" cxnId="{40989A18-3500-4EF4-9A1A-0BB06F457B70}">
      <dgm:prSet/>
      <dgm:spPr/>
      <dgm:t>
        <a:bodyPr/>
        <a:lstStyle/>
        <a:p>
          <a:endParaRPr lang="ru-RU"/>
        </a:p>
      </dgm:t>
    </dgm:pt>
    <dgm:pt modelId="{D3403BAE-005B-401D-9994-3DBEF80A4C88}" type="sibTrans" cxnId="{40989A18-3500-4EF4-9A1A-0BB06F457B70}">
      <dgm:prSet/>
      <dgm:spPr/>
      <dgm:t>
        <a:bodyPr/>
        <a:lstStyle/>
        <a:p>
          <a:endParaRPr lang="ru-RU"/>
        </a:p>
      </dgm:t>
    </dgm:pt>
    <dgm:pt modelId="{1FFA20F0-95C9-420E-B83A-C23DB50AF976}">
      <dgm:prSet/>
      <dgm:spPr/>
      <dgm:t>
        <a:bodyPr/>
        <a:lstStyle/>
        <a:p>
          <a:r>
            <a:rPr lang="ru-RU" b="1" dirty="0" smtClean="0"/>
            <a:t> </a:t>
          </a:r>
          <a:r>
            <a:rPr lang="ru-RU" dirty="0" smtClean="0"/>
            <a:t>ГОСТ Р 7.0.100–2018 Библиографическая запись. Библиографическое описание. </a:t>
          </a:r>
          <a:endParaRPr lang="ru-RU" b="1" dirty="0"/>
        </a:p>
      </dgm:t>
    </dgm:pt>
    <dgm:pt modelId="{F8D9CDB9-C6A0-4916-839D-B1096201A49C}" type="parTrans" cxnId="{0AA56F0D-E648-4567-82B7-7485525E25E1}">
      <dgm:prSet/>
      <dgm:spPr/>
      <dgm:t>
        <a:bodyPr/>
        <a:lstStyle/>
        <a:p>
          <a:endParaRPr lang="ru-RU"/>
        </a:p>
      </dgm:t>
    </dgm:pt>
    <dgm:pt modelId="{2FB9AD70-D924-414D-9A6C-A2CCDACE920C}" type="sibTrans" cxnId="{0AA56F0D-E648-4567-82B7-7485525E25E1}">
      <dgm:prSet/>
      <dgm:spPr/>
      <dgm:t>
        <a:bodyPr/>
        <a:lstStyle/>
        <a:p>
          <a:endParaRPr lang="ru-RU"/>
        </a:p>
      </dgm:t>
    </dgm:pt>
    <dgm:pt modelId="{0A5677A7-E3D3-44AA-9116-D96A363B55EA}" type="pres">
      <dgm:prSet presAssocID="{10A798D8-57CA-4166-90E2-CCB352C17338}" presName="compositeShape" presStyleCnt="0">
        <dgm:presLayoutVars>
          <dgm:chMax val="2"/>
          <dgm:dir/>
          <dgm:resizeHandles val="exact"/>
        </dgm:presLayoutVars>
      </dgm:prSet>
      <dgm:spPr/>
      <dgm:t>
        <a:bodyPr/>
        <a:lstStyle/>
        <a:p>
          <a:endParaRPr lang="ru-RU"/>
        </a:p>
      </dgm:t>
    </dgm:pt>
    <dgm:pt modelId="{EE614243-8F50-4063-8FFD-7E23D941709D}" type="pres">
      <dgm:prSet presAssocID="{10A798D8-57CA-4166-90E2-CCB352C17338}" presName="ribbon" presStyleLbl="node1" presStyleIdx="0" presStyleCnt="1"/>
      <dgm:spPr/>
    </dgm:pt>
    <dgm:pt modelId="{A27B89E2-453A-4465-B3DF-A4DCA829A4CD}" type="pres">
      <dgm:prSet presAssocID="{10A798D8-57CA-4166-90E2-CCB352C17338}" presName="leftArrowText" presStyleLbl="node1" presStyleIdx="0" presStyleCnt="1">
        <dgm:presLayoutVars>
          <dgm:chMax val="0"/>
          <dgm:bulletEnabled val="1"/>
        </dgm:presLayoutVars>
      </dgm:prSet>
      <dgm:spPr/>
      <dgm:t>
        <a:bodyPr/>
        <a:lstStyle/>
        <a:p>
          <a:endParaRPr lang="ru-RU"/>
        </a:p>
      </dgm:t>
    </dgm:pt>
    <dgm:pt modelId="{55DB8CEC-B915-471E-A515-88E4FA1FE8C5}" type="pres">
      <dgm:prSet presAssocID="{10A798D8-57CA-4166-90E2-CCB352C17338}" presName="rightArrowText" presStyleLbl="node1" presStyleIdx="0" presStyleCnt="1">
        <dgm:presLayoutVars>
          <dgm:chMax val="0"/>
          <dgm:bulletEnabled val="1"/>
        </dgm:presLayoutVars>
      </dgm:prSet>
      <dgm:spPr/>
      <dgm:t>
        <a:bodyPr/>
        <a:lstStyle/>
        <a:p>
          <a:endParaRPr lang="ru-RU"/>
        </a:p>
      </dgm:t>
    </dgm:pt>
  </dgm:ptLst>
  <dgm:cxnLst>
    <dgm:cxn modelId="{40989A18-3500-4EF4-9A1A-0BB06F457B70}" srcId="{10A798D8-57CA-4166-90E2-CCB352C17338}" destId="{27BCC5A9-4190-457E-A096-DA00C11A326A}" srcOrd="2" destOrd="0" parTransId="{E9A1D046-8B5B-4A74-8A54-35A20E269974}" sibTransId="{D3403BAE-005B-401D-9994-3DBEF80A4C88}"/>
    <dgm:cxn modelId="{7E8FAC29-B2C2-4E4B-BD3D-F2DBFFA98516}" type="presOf" srcId="{15020E4D-6963-42D6-ADE2-6DE865B00CC1}" destId="{A27B89E2-453A-4465-B3DF-A4DCA829A4CD}" srcOrd="0" destOrd="0" presId="urn:microsoft.com/office/officeart/2005/8/layout/arrow6"/>
    <dgm:cxn modelId="{B2E072B3-8300-4F16-8A37-5259429F535A}" srcId="{10A798D8-57CA-4166-90E2-CCB352C17338}" destId="{15020E4D-6963-42D6-ADE2-6DE865B00CC1}" srcOrd="0" destOrd="0" parTransId="{EDF5B1BE-A8E3-4A1D-B5F7-B6FB115D2E2F}" sibTransId="{03BE0C9B-E940-40A7-B9EB-B42B450D900E}"/>
    <dgm:cxn modelId="{B2EDE4B8-2B7A-46CE-AC7E-981E88C84BC5}" type="presOf" srcId="{1FFA20F0-95C9-420E-B83A-C23DB50AF976}" destId="{55DB8CEC-B915-471E-A515-88E4FA1FE8C5}" srcOrd="0" destOrd="0" presId="urn:microsoft.com/office/officeart/2005/8/layout/arrow6"/>
    <dgm:cxn modelId="{D31740C8-313A-446C-9DAF-5BEE53809943}" type="presOf" srcId="{10A798D8-57CA-4166-90E2-CCB352C17338}" destId="{0A5677A7-E3D3-44AA-9116-D96A363B55EA}" srcOrd="0" destOrd="0" presId="urn:microsoft.com/office/officeart/2005/8/layout/arrow6"/>
    <dgm:cxn modelId="{0AA56F0D-E648-4567-82B7-7485525E25E1}" srcId="{10A798D8-57CA-4166-90E2-CCB352C17338}" destId="{1FFA20F0-95C9-420E-B83A-C23DB50AF976}" srcOrd="1" destOrd="0" parTransId="{F8D9CDB9-C6A0-4916-839D-B1096201A49C}" sibTransId="{2FB9AD70-D924-414D-9A6C-A2CCDACE920C}"/>
    <dgm:cxn modelId="{0CD7697D-7986-4FE3-B535-0E5FCE3E57A2}" type="presParOf" srcId="{0A5677A7-E3D3-44AA-9116-D96A363B55EA}" destId="{EE614243-8F50-4063-8FFD-7E23D941709D}" srcOrd="0" destOrd="0" presId="urn:microsoft.com/office/officeart/2005/8/layout/arrow6"/>
    <dgm:cxn modelId="{873401F8-CE6E-49DD-BCA4-3C1E6D2388E0}" type="presParOf" srcId="{0A5677A7-E3D3-44AA-9116-D96A363B55EA}" destId="{A27B89E2-453A-4465-B3DF-A4DCA829A4CD}" srcOrd="1" destOrd="0" presId="urn:microsoft.com/office/officeart/2005/8/layout/arrow6"/>
    <dgm:cxn modelId="{A8AB9177-9B31-45D8-823A-18A389791AB6}" type="presParOf" srcId="{0A5677A7-E3D3-44AA-9116-D96A363B55EA}" destId="{55DB8CEC-B915-471E-A515-88E4FA1FE8C5}"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28D76-CB7C-4252-9050-42E7AD552791}">
      <dsp:nvSpPr>
        <dsp:cNvPr id="0" name=""/>
        <dsp:cNvSpPr/>
      </dsp:nvSpPr>
      <dsp:spPr>
        <a:xfrm>
          <a:off x="675201" y="0"/>
          <a:ext cx="7652280" cy="375735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6B45C3-67E4-479D-A90B-D77A60FFA1B4}">
      <dsp:nvSpPr>
        <dsp:cNvPr id="0" name=""/>
        <dsp:cNvSpPr/>
      </dsp:nvSpPr>
      <dsp:spPr>
        <a:xfrm>
          <a:off x="305071" y="1127205"/>
          <a:ext cx="2700804" cy="150294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Цитата</a:t>
          </a:r>
          <a:r>
            <a:rPr lang="ru-RU" sz="1600" kern="1200" dirty="0" smtClean="0"/>
            <a:t> ‒ это дословное воспроизведение фрагмента какого- либо текста.</a:t>
          </a:r>
        </a:p>
        <a:p>
          <a:pPr lvl="0" algn="ctr" defTabSz="711200">
            <a:lnSpc>
              <a:spcPct val="90000"/>
            </a:lnSpc>
            <a:spcBef>
              <a:spcPct val="0"/>
            </a:spcBef>
            <a:spcAft>
              <a:spcPct val="35000"/>
            </a:spcAft>
          </a:pPr>
          <a:r>
            <a:rPr lang="ru-RU" sz="1600" b="1" kern="1200" dirty="0" smtClean="0"/>
            <a:t>Или парафраз!</a:t>
          </a:r>
          <a:endParaRPr lang="ru-RU" sz="1600" kern="1200" dirty="0"/>
        </a:p>
      </dsp:txBody>
      <dsp:txXfrm>
        <a:off x="378439" y="1200573"/>
        <a:ext cx="2554068" cy="1356205"/>
      </dsp:txXfrm>
    </dsp:sp>
    <dsp:sp modelId="{F8852849-9F62-49DD-BEA8-D3A3F1453574}">
      <dsp:nvSpPr>
        <dsp:cNvPr id="0" name=""/>
        <dsp:cNvSpPr/>
      </dsp:nvSpPr>
      <dsp:spPr>
        <a:xfrm>
          <a:off x="3150939" y="1127205"/>
          <a:ext cx="2700804" cy="150294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Отсылка</a:t>
          </a:r>
          <a:r>
            <a:rPr lang="ru-RU" sz="1600" kern="1200" dirty="0" smtClean="0"/>
            <a:t> ‒ это указание на источник приводимой информации </a:t>
          </a:r>
          <a:endParaRPr lang="ru-RU" sz="1600" kern="1200" dirty="0"/>
        </a:p>
      </dsp:txBody>
      <dsp:txXfrm>
        <a:off x="3224307" y="1200573"/>
        <a:ext cx="2554068" cy="1356205"/>
      </dsp:txXfrm>
    </dsp:sp>
    <dsp:sp modelId="{17AF7816-D8D0-453D-9A09-A8AC864F83B1}">
      <dsp:nvSpPr>
        <dsp:cNvPr id="0" name=""/>
        <dsp:cNvSpPr/>
      </dsp:nvSpPr>
      <dsp:spPr>
        <a:xfrm>
          <a:off x="5996806" y="1127205"/>
          <a:ext cx="2700804" cy="150294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Библиографическая ссылка </a:t>
          </a:r>
          <a:r>
            <a:rPr lang="ru-RU" sz="1600" kern="1200" dirty="0" smtClean="0"/>
            <a:t>‒ библиографическое описание источника цитаты</a:t>
          </a:r>
          <a:endParaRPr lang="ru-RU" sz="1600" kern="1200" dirty="0"/>
        </a:p>
      </dsp:txBody>
      <dsp:txXfrm>
        <a:off x="6070174" y="1200573"/>
        <a:ext cx="2554068" cy="13562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614243-8F50-4063-8FFD-7E23D941709D}">
      <dsp:nvSpPr>
        <dsp:cNvPr id="0" name=""/>
        <dsp:cNvSpPr/>
      </dsp:nvSpPr>
      <dsp:spPr>
        <a:xfrm>
          <a:off x="81728" y="0"/>
          <a:ext cx="8215772" cy="3286308"/>
        </a:xfrm>
        <a:prstGeom prst="leftRightRibb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7B89E2-453A-4465-B3DF-A4DCA829A4CD}">
      <dsp:nvSpPr>
        <dsp:cNvPr id="0" name=""/>
        <dsp:cNvSpPr/>
      </dsp:nvSpPr>
      <dsp:spPr>
        <a:xfrm>
          <a:off x="1067621" y="575104"/>
          <a:ext cx="2711204" cy="1610291"/>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lvl="0" algn="ctr" defTabSz="889000">
            <a:lnSpc>
              <a:spcPct val="90000"/>
            </a:lnSpc>
            <a:spcBef>
              <a:spcPct val="0"/>
            </a:spcBef>
            <a:spcAft>
              <a:spcPct val="35000"/>
            </a:spcAft>
          </a:pPr>
          <a:r>
            <a:rPr lang="ru-RU" sz="2000" b="0" kern="1200" dirty="0" smtClean="0"/>
            <a:t>ГОСТ Р 7.0.5 – 2008. Библиографическая ссылка</a:t>
          </a:r>
          <a:endParaRPr lang="ru-RU" sz="2000" b="0" kern="1200" dirty="0"/>
        </a:p>
      </dsp:txBody>
      <dsp:txXfrm>
        <a:off x="1067621" y="575104"/>
        <a:ext cx="2711204" cy="1610291"/>
      </dsp:txXfrm>
    </dsp:sp>
    <dsp:sp modelId="{55DB8CEC-B915-471E-A515-88E4FA1FE8C5}">
      <dsp:nvSpPr>
        <dsp:cNvPr id="0" name=""/>
        <dsp:cNvSpPr/>
      </dsp:nvSpPr>
      <dsp:spPr>
        <a:xfrm>
          <a:off x="4189615" y="1100913"/>
          <a:ext cx="3204151" cy="1610291"/>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lvl="0" algn="ctr" defTabSz="889000">
            <a:lnSpc>
              <a:spcPct val="90000"/>
            </a:lnSpc>
            <a:spcBef>
              <a:spcPct val="0"/>
            </a:spcBef>
            <a:spcAft>
              <a:spcPct val="35000"/>
            </a:spcAft>
          </a:pPr>
          <a:r>
            <a:rPr lang="ru-RU" sz="2000" b="1" kern="1200" dirty="0" smtClean="0"/>
            <a:t> </a:t>
          </a:r>
          <a:r>
            <a:rPr lang="ru-RU" sz="2000" kern="1200" dirty="0" smtClean="0"/>
            <a:t>ГОСТ Р 7.0.100–2018 Библиографическая запись. Библиографическое описание. </a:t>
          </a:r>
          <a:endParaRPr lang="ru-RU" sz="2000" b="1" kern="1200" dirty="0"/>
        </a:p>
      </dsp:txBody>
      <dsp:txXfrm>
        <a:off x="4189615" y="1100913"/>
        <a:ext cx="3204151" cy="161029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DD16947-ECFC-420A-926F-174223016572}" type="datetime1">
              <a:rPr lang="ru-RU" smtClean="0"/>
              <a:t>24.01.2024</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C4B79F2-7C6A-497B-9A4A-8ACE18746CB2}" type="slidenum">
              <a:rPr lang="ru-RU" smtClean="0"/>
              <a:t>‹#›</a:t>
            </a:fld>
            <a:endParaRPr lang="ru-RU" dirty="0"/>
          </a:p>
        </p:txBody>
      </p:sp>
    </p:spTree>
    <p:extLst>
      <p:ext uri="{BB962C8B-B14F-4D97-AF65-F5344CB8AC3E}">
        <p14:creationId xmlns:p14="http://schemas.microsoft.com/office/powerpoint/2010/main" val="2636342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C54858-8AC1-4038-B6BD-519804A0AA60}" type="datetime1">
              <a:rPr lang="ru-RU" smtClean="0"/>
              <a:pPr/>
              <a:t>24.01.2024</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262A795-6F94-4A96-B820-B9038480D048}" type="slidenum">
              <a:rPr lang="ru-RU" noProof="0" smtClean="0"/>
              <a:t>‹#›</a:t>
            </a:fld>
            <a:endParaRPr lang="ru-RU" noProof="0" dirty="0"/>
          </a:p>
        </p:txBody>
      </p:sp>
    </p:spTree>
    <p:extLst>
      <p:ext uri="{BB962C8B-B14F-4D97-AF65-F5344CB8AC3E}">
        <p14:creationId xmlns:p14="http://schemas.microsoft.com/office/powerpoint/2010/main" val="966495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p>
            <a:pPr rtl="0"/>
            <a:r>
              <a:rPr lang="ru-RU" dirty="0">
                <a:latin typeface="Tahoma" panose="020B0604030504040204" pitchFamily="34" charset="0"/>
                <a:ea typeface="Tahoma" panose="020B0604030504040204" pitchFamily="34" charset="0"/>
                <a:cs typeface="Tahoma" panose="020B0604030504040204" pitchFamily="34" charset="0"/>
              </a:rPr>
              <a:t>Цвета вашего класса отличаются от цветов этого шаблона? Не проблема! На вкладке "Дизайн" нажмите "Варианты" (стрелка вниз) и выберите подходящую вам цветовую схему.</a:t>
            </a:r>
          </a:p>
          <a:p>
            <a:pPr rtl="0"/>
            <a:endParaRPr lang="ru-RU" dirty="0">
              <a:latin typeface="Tahoma" panose="020B0604030504040204" pitchFamily="34" charset="0"/>
              <a:ea typeface="Tahoma" panose="020B0604030504040204" pitchFamily="34" charset="0"/>
              <a:cs typeface="Tahoma" panose="020B0604030504040204" pitchFamily="34" charset="0"/>
            </a:endParaRPr>
          </a:p>
          <a:p>
            <a:pPr rtl="0"/>
            <a:r>
              <a:rPr lang="ru-RU" dirty="0">
                <a:latin typeface="Tahoma" panose="020B0604030504040204" pitchFamily="34" charset="0"/>
                <a:ea typeface="Tahoma" panose="020B0604030504040204" pitchFamily="34" charset="0"/>
                <a:cs typeface="Tahoma" panose="020B0604030504040204" pitchFamily="34" charset="0"/>
              </a:rPr>
              <a:t>Вы можете менять любые пункты в списках обязанностей в соответствии с правилами вашего класса!</a:t>
            </a:r>
          </a:p>
        </p:txBody>
      </p:sp>
      <p:sp>
        <p:nvSpPr>
          <p:cNvPr id="4" name="Номер слайда 3"/>
          <p:cNvSpPr>
            <a:spLocks noGrp="1"/>
          </p:cNvSpPr>
          <p:nvPr>
            <p:ph type="sldNum" sz="quarter" idx="10"/>
          </p:nvPr>
        </p:nvSpPr>
        <p:spPr/>
        <p:txBody>
          <a:bodyPr rtlCol="0"/>
          <a:lstStyle/>
          <a:p>
            <a:pPr rtl="0"/>
            <a:fld id="{B262A795-6F94-4A96-B820-B9038480D048}" type="slidenum">
              <a:rPr lang="ru-RU" smtClean="0">
                <a:latin typeface="Tahoma" panose="020B0604030504040204" pitchFamily="34" charset="0"/>
                <a:ea typeface="Tahoma" panose="020B0604030504040204" pitchFamily="34" charset="0"/>
                <a:cs typeface="Tahoma" panose="020B0604030504040204" pitchFamily="34" charset="0"/>
              </a:rPr>
              <a:t>1</a:t>
            </a:fld>
            <a:endParaRPr lang="ru-RU"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42546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3AEFB1BC-C06E-43AD-8FC2-2FE3EEC9B051}" type="slidenum">
              <a:rPr kumimoji="0" lang="ru-RU" altLang="ru-RU" smtClean="0"/>
              <a:pPr>
                <a:spcBef>
                  <a:spcPct val="0"/>
                </a:spcBef>
              </a:pPr>
              <a:t>11</a:t>
            </a:fld>
            <a:endParaRPr kumimoji="0" lang="ru-RU" altLang="ru-RU"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eaLnBrk="1" hangingPunct="1"/>
            <a:endParaRPr lang="ru-RU" altLang="ru-RU" smtClean="0"/>
          </a:p>
        </p:txBody>
      </p:sp>
    </p:spTree>
    <p:extLst>
      <p:ext uri="{BB962C8B-B14F-4D97-AF65-F5344CB8AC3E}">
        <p14:creationId xmlns:p14="http://schemas.microsoft.com/office/powerpoint/2010/main" val="1197120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Прямоугольник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ctrTitle"/>
          </p:nvPr>
        </p:nvSpPr>
        <p:spPr>
          <a:xfrm>
            <a:off x="1109980" y="882376"/>
            <a:ext cx="9966960" cy="2926080"/>
          </a:xfrm>
        </p:spPr>
        <p:txBody>
          <a:bodyPr rtlCol="0" anchor="b">
            <a:normAutofit/>
          </a:bodyPr>
          <a:lstStyle>
            <a:lvl1pPr algn="ctr">
              <a:lnSpc>
                <a:spcPct val="85000"/>
              </a:lnSpc>
              <a:defRPr sz="7200" b="1" cap="all" baseline="0">
                <a:solidFill>
                  <a:srgbClr val="FFFFFF"/>
                </a:solidFill>
              </a:defRPr>
            </a:lvl1pPr>
          </a:lstStyle>
          <a:p>
            <a:pPr rtl="0"/>
            <a:r>
              <a:rPr lang="ru-RU" noProof="0" smtClean="0"/>
              <a:t>Образец заголовка</a:t>
            </a:r>
            <a:endParaRPr lang="ru-RU" noProof="0" dirty="0"/>
          </a:p>
        </p:txBody>
      </p:sp>
      <p:sp>
        <p:nvSpPr>
          <p:cNvPr id="3" name="Подзаголовок 2"/>
          <p:cNvSpPr>
            <a:spLocks noGrp="1"/>
          </p:cNvSpPr>
          <p:nvPr>
            <p:ph type="subTitle" idx="1"/>
          </p:nvPr>
        </p:nvSpPr>
        <p:spPr>
          <a:xfrm>
            <a:off x="1709530" y="3869634"/>
            <a:ext cx="8767860" cy="1388165"/>
          </a:xfrm>
        </p:spPr>
        <p:txBody>
          <a:bodyPr rtlCol="0">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ru-RU" noProof="0" smtClean="0"/>
              <a:t>Образец подзаголовка</a:t>
            </a:r>
            <a:endParaRPr lang="ru-RU" noProof="0" dirty="0"/>
          </a:p>
        </p:txBody>
      </p:sp>
      <p:sp>
        <p:nvSpPr>
          <p:cNvPr id="4" name="Дата 3"/>
          <p:cNvSpPr>
            <a:spLocks noGrp="1"/>
          </p:cNvSpPr>
          <p:nvPr>
            <p:ph type="dt" sz="half" idx="10"/>
          </p:nvPr>
        </p:nvSpPr>
        <p:spPr/>
        <p:txBody>
          <a:bodyPr rtlCol="0"/>
          <a:lstStyle>
            <a:lvl1pPr>
              <a:defRPr>
                <a:solidFill>
                  <a:srgbClr val="FFFFFF"/>
                </a:solidFill>
              </a:defRPr>
            </a:lvl1pPr>
          </a:lstStyle>
          <a:p>
            <a:pPr rtl="0"/>
            <a:fld id="{237FE10E-7688-4AAF-A536-CFA480B79A70}" type="datetime1">
              <a:rPr lang="ru-RU" noProof="0" smtClean="0"/>
              <a:t>24.01.2024</a:t>
            </a:fld>
            <a:endParaRPr lang="ru-RU" noProof="0" dirty="0"/>
          </a:p>
        </p:txBody>
      </p:sp>
      <p:sp>
        <p:nvSpPr>
          <p:cNvPr id="5" name="Нижний колонтитул 4"/>
          <p:cNvSpPr>
            <a:spLocks noGrp="1"/>
          </p:cNvSpPr>
          <p:nvPr>
            <p:ph type="ftr" sz="quarter" idx="11"/>
          </p:nvPr>
        </p:nvSpPr>
        <p:spPr/>
        <p:txBody>
          <a:bodyPr rtlCol="0"/>
          <a:lstStyle>
            <a:lvl1pPr>
              <a:defRPr>
                <a:solidFill>
                  <a:srgbClr val="FFFFFF"/>
                </a:solidFill>
              </a:defRPr>
            </a:lvl1pPr>
          </a:lstStyle>
          <a:p>
            <a:pPr rtl="0"/>
            <a:endParaRPr lang="ru-RU" noProof="0" dirty="0"/>
          </a:p>
        </p:txBody>
      </p:sp>
      <p:sp>
        <p:nvSpPr>
          <p:cNvPr id="6" name="Номер слайда 5"/>
          <p:cNvSpPr>
            <a:spLocks noGrp="1"/>
          </p:cNvSpPr>
          <p:nvPr>
            <p:ph type="sldNum" sz="quarter" idx="12"/>
          </p:nvPr>
        </p:nvSpPr>
        <p:spPr/>
        <p:txBody>
          <a:bodyPr rtlCol="0"/>
          <a:lstStyle>
            <a:lvl1pPr>
              <a:defRPr>
                <a:solidFill>
                  <a:srgbClr val="FFFFFF"/>
                </a:solidFill>
              </a:defRPr>
            </a:lvl1pPr>
          </a:lstStyle>
          <a:p>
            <a:pPr rtl="0"/>
            <a:fld id="{6D22F896-40B5-4ADD-8801-0D06FADFA095}" type="slidenum">
              <a:rPr lang="ru-RU" noProof="0" smtClean="0"/>
              <a:t>‹#›</a:t>
            </a:fld>
            <a:endParaRPr lang="ru-RU" noProof="0" dirty="0"/>
          </a:p>
        </p:txBody>
      </p:sp>
      <p:cxnSp>
        <p:nvCxnSpPr>
          <p:cNvPr id="8" name="Прямая соединительная линия 7"/>
          <p:cNvCxnSpPr/>
          <p:nvPr/>
        </p:nvCxnSpPr>
        <p:spPr>
          <a:xfrm>
            <a:off x="1731519" y="3733800"/>
            <a:ext cx="87480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78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smtClean="0"/>
              <a:t>Образец заголовка</a:t>
            </a:r>
            <a:endParaRPr lang="ru-RU" noProof="0" dirty="0"/>
          </a:p>
        </p:txBody>
      </p:sp>
      <p:sp>
        <p:nvSpPr>
          <p:cNvPr id="3" name="Вертикальный текст 2"/>
          <p:cNvSpPr>
            <a:spLocks noGrp="1"/>
          </p:cNvSpPr>
          <p:nvPr>
            <p:ph type="body" orient="vert" idx="1"/>
          </p:nvPr>
        </p:nvSpPr>
        <p:spPr/>
        <p:txBody>
          <a:bodyPr vert="eaVert"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Дата 3"/>
          <p:cNvSpPr>
            <a:spLocks noGrp="1"/>
          </p:cNvSpPr>
          <p:nvPr>
            <p:ph type="dt" sz="half" idx="10"/>
          </p:nvPr>
        </p:nvSpPr>
        <p:spPr/>
        <p:txBody>
          <a:bodyPr rtlCol="0"/>
          <a:lstStyle/>
          <a:p>
            <a:pPr rtl="0"/>
            <a:fld id="{1762BD50-8A1F-4CA2-B30E-81FABBC9C978}" type="datetime1">
              <a:rPr lang="ru-RU" noProof="0" smtClean="0"/>
              <a:t>24.01.2024</a:t>
            </a:fld>
            <a:endParaRPr lang="ru-RU" noProof="0" dirty="0"/>
          </a:p>
        </p:txBody>
      </p:sp>
      <p:sp>
        <p:nvSpPr>
          <p:cNvPr id="5" name="Нижний колонтитул 4"/>
          <p:cNvSpPr>
            <a:spLocks noGrp="1"/>
          </p:cNvSpPr>
          <p:nvPr>
            <p:ph type="ftr" sz="quarter" idx="11"/>
          </p:nvPr>
        </p:nvSpPr>
        <p:spPr/>
        <p:txBody>
          <a:bodyPr rtlCol="0"/>
          <a:lstStyle/>
          <a:p>
            <a:pPr rtl="0"/>
            <a:endParaRPr lang="ru-RU" noProof="0" dirty="0"/>
          </a:p>
        </p:txBody>
      </p:sp>
      <p:sp>
        <p:nvSpPr>
          <p:cNvPr id="6" name="Номер слайда 5"/>
          <p:cNvSpPr>
            <a:spLocks noGrp="1"/>
          </p:cNvSpPr>
          <p:nvPr>
            <p:ph type="sldNum" sz="quarter" idx="12"/>
          </p:nvPr>
        </p:nvSpPr>
        <p:spPr/>
        <p:txBody>
          <a:bodyPr rtlCol="0"/>
          <a:lstStyle/>
          <a:p>
            <a:pPr rtl="0"/>
            <a:fld id="{6D22F896-40B5-4ADD-8801-0D06FADFA095}" type="slidenum">
              <a:rPr lang="ru-RU" noProof="0" smtClean="0"/>
              <a:t>‹#›</a:t>
            </a:fld>
            <a:endParaRPr lang="ru-RU" noProof="0" dirty="0"/>
          </a:p>
        </p:txBody>
      </p:sp>
    </p:spTree>
    <p:extLst>
      <p:ext uri="{BB962C8B-B14F-4D97-AF65-F5344CB8AC3E}">
        <p14:creationId xmlns:p14="http://schemas.microsoft.com/office/powerpoint/2010/main" val="817245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762000"/>
            <a:ext cx="2324100" cy="5410200"/>
          </a:xfrm>
        </p:spPr>
        <p:txBody>
          <a:bodyPr vert="eaVert" rtlCol="0"/>
          <a:lstStyle/>
          <a:p>
            <a:pPr rtl="0"/>
            <a:r>
              <a:rPr lang="ru-RU" noProof="0" smtClean="0"/>
              <a:t>Образец заголовка</a:t>
            </a:r>
            <a:endParaRPr lang="ru-RU" noProof="0" dirty="0"/>
          </a:p>
        </p:txBody>
      </p:sp>
      <p:sp>
        <p:nvSpPr>
          <p:cNvPr id="3" name="Вертикальный текст 2"/>
          <p:cNvSpPr>
            <a:spLocks noGrp="1"/>
          </p:cNvSpPr>
          <p:nvPr>
            <p:ph type="body" orient="vert" idx="1"/>
          </p:nvPr>
        </p:nvSpPr>
        <p:spPr>
          <a:xfrm>
            <a:off x="1143000" y="762000"/>
            <a:ext cx="7429500" cy="5410200"/>
          </a:xfrm>
        </p:spPr>
        <p:txBody>
          <a:bodyPr vert="eaVert"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Дата 3"/>
          <p:cNvSpPr>
            <a:spLocks noGrp="1"/>
          </p:cNvSpPr>
          <p:nvPr>
            <p:ph type="dt" sz="half" idx="10"/>
          </p:nvPr>
        </p:nvSpPr>
        <p:spPr/>
        <p:txBody>
          <a:bodyPr rtlCol="0"/>
          <a:lstStyle/>
          <a:p>
            <a:pPr rtl="0"/>
            <a:fld id="{8718929F-6FE6-41F1-B055-03150648DDBF}" type="datetime1">
              <a:rPr lang="ru-RU" noProof="0" smtClean="0"/>
              <a:t>24.01.2024</a:t>
            </a:fld>
            <a:endParaRPr lang="ru-RU" noProof="0" dirty="0"/>
          </a:p>
        </p:txBody>
      </p:sp>
      <p:sp>
        <p:nvSpPr>
          <p:cNvPr id="5" name="Нижний колонтитул 4"/>
          <p:cNvSpPr>
            <a:spLocks noGrp="1"/>
          </p:cNvSpPr>
          <p:nvPr>
            <p:ph type="ftr" sz="quarter" idx="11"/>
          </p:nvPr>
        </p:nvSpPr>
        <p:spPr/>
        <p:txBody>
          <a:bodyPr rtlCol="0"/>
          <a:lstStyle/>
          <a:p>
            <a:pPr rtl="0"/>
            <a:endParaRPr lang="ru-RU" noProof="0" dirty="0"/>
          </a:p>
        </p:txBody>
      </p:sp>
      <p:sp>
        <p:nvSpPr>
          <p:cNvPr id="6" name="Номер слайда 5"/>
          <p:cNvSpPr>
            <a:spLocks noGrp="1"/>
          </p:cNvSpPr>
          <p:nvPr>
            <p:ph type="sldNum" sz="quarter" idx="12"/>
          </p:nvPr>
        </p:nvSpPr>
        <p:spPr/>
        <p:txBody>
          <a:bodyPr rtlCol="0"/>
          <a:lstStyle/>
          <a:p>
            <a:pPr rtl="0"/>
            <a:fld id="{6D22F896-40B5-4ADD-8801-0D06FADFA095}" type="slidenum">
              <a:rPr lang="ru-RU" noProof="0" smtClean="0"/>
              <a:t>‹#›</a:t>
            </a:fld>
            <a:endParaRPr lang="ru-RU" noProof="0" dirty="0"/>
          </a:p>
        </p:txBody>
      </p:sp>
    </p:spTree>
    <p:extLst>
      <p:ext uri="{BB962C8B-B14F-4D97-AF65-F5344CB8AC3E}">
        <p14:creationId xmlns:p14="http://schemas.microsoft.com/office/powerpoint/2010/main" val="294221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smtClean="0"/>
              <a:t>Образец заголовка</a:t>
            </a:r>
            <a:endParaRPr lang="ru-RU" noProof="0" dirty="0"/>
          </a:p>
        </p:txBody>
      </p:sp>
      <p:sp>
        <p:nvSpPr>
          <p:cNvPr id="3" name="Объект 2"/>
          <p:cNvSpPr>
            <a:spLocks noGrp="1"/>
          </p:cNvSpPr>
          <p:nvPr>
            <p:ph idx="1"/>
          </p:nvPr>
        </p:nvSpPr>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Дата 3"/>
          <p:cNvSpPr>
            <a:spLocks noGrp="1"/>
          </p:cNvSpPr>
          <p:nvPr>
            <p:ph type="dt" sz="half" idx="10"/>
          </p:nvPr>
        </p:nvSpPr>
        <p:spPr/>
        <p:txBody>
          <a:bodyPr rtlCol="0"/>
          <a:lstStyle/>
          <a:p>
            <a:pPr rtl="0"/>
            <a:fld id="{6C41B39D-2E41-46D3-8A6B-C11F4FFB853B}" type="datetime1">
              <a:rPr lang="ru-RU" noProof="0" smtClean="0"/>
              <a:t>24.01.2024</a:t>
            </a:fld>
            <a:endParaRPr lang="ru-RU" noProof="0" dirty="0"/>
          </a:p>
        </p:txBody>
      </p:sp>
      <p:sp>
        <p:nvSpPr>
          <p:cNvPr id="5" name="Нижний колонтитул 4"/>
          <p:cNvSpPr>
            <a:spLocks noGrp="1"/>
          </p:cNvSpPr>
          <p:nvPr>
            <p:ph type="ftr" sz="quarter" idx="11"/>
          </p:nvPr>
        </p:nvSpPr>
        <p:spPr/>
        <p:txBody>
          <a:bodyPr rtlCol="0"/>
          <a:lstStyle/>
          <a:p>
            <a:pPr rtl="0"/>
            <a:endParaRPr lang="ru-RU" noProof="0" dirty="0"/>
          </a:p>
        </p:txBody>
      </p:sp>
      <p:sp>
        <p:nvSpPr>
          <p:cNvPr id="6" name="Номер слайда 5"/>
          <p:cNvSpPr>
            <a:spLocks noGrp="1"/>
          </p:cNvSpPr>
          <p:nvPr>
            <p:ph type="sldNum" sz="quarter" idx="12"/>
          </p:nvPr>
        </p:nvSpPr>
        <p:spPr/>
        <p:txBody>
          <a:bodyPr rtlCol="0"/>
          <a:lstStyle/>
          <a:p>
            <a:pPr rtl="0"/>
            <a:fld id="{6D22F896-40B5-4ADD-8801-0D06FADFA095}" type="slidenum">
              <a:rPr lang="ru-RU" noProof="0" smtClean="0"/>
              <a:t>‹#›</a:t>
            </a:fld>
            <a:endParaRPr lang="ru-RU" noProof="0" dirty="0"/>
          </a:p>
        </p:txBody>
      </p:sp>
    </p:spTree>
    <p:extLst>
      <p:ext uri="{BB962C8B-B14F-4D97-AF65-F5344CB8AC3E}">
        <p14:creationId xmlns:p14="http://schemas.microsoft.com/office/powerpoint/2010/main" val="128528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6424" y="1173575"/>
            <a:ext cx="9966960" cy="2926080"/>
          </a:xfrm>
        </p:spPr>
        <p:txBody>
          <a:bodyPr rtlCol="0" anchor="b">
            <a:noAutofit/>
          </a:bodyPr>
          <a:lstStyle>
            <a:lvl1pPr algn="ctr">
              <a:lnSpc>
                <a:spcPct val="85000"/>
              </a:lnSpc>
              <a:defRPr sz="7200" b="0" cap="all" baseline="0"/>
            </a:lvl1pPr>
          </a:lstStyle>
          <a:p>
            <a:pPr rtl="0"/>
            <a:r>
              <a:rPr lang="ru-RU" noProof="0" smtClean="0"/>
              <a:t>Образец заголовка</a:t>
            </a:r>
            <a:endParaRPr lang="ru-RU" noProof="0" dirty="0"/>
          </a:p>
        </p:txBody>
      </p:sp>
      <p:sp>
        <p:nvSpPr>
          <p:cNvPr id="3" name="Текст 2"/>
          <p:cNvSpPr>
            <a:spLocks noGrp="1"/>
          </p:cNvSpPr>
          <p:nvPr>
            <p:ph type="body" idx="1"/>
          </p:nvPr>
        </p:nvSpPr>
        <p:spPr>
          <a:xfrm>
            <a:off x="1709928" y="4154520"/>
            <a:ext cx="8769096" cy="1363806"/>
          </a:xfrm>
        </p:spPr>
        <p:txBody>
          <a:bodyPr rtlCol="0"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ru-RU" noProof="0" smtClean="0"/>
              <a:t>Образец текста</a:t>
            </a:r>
          </a:p>
        </p:txBody>
      </p:sp>
      <p:sp>
        <p:nvSpPr>
          <p:cNvPr id="4" name="Дата 3"/>
          <p:cNvSpPr>
            <a:spLocks noGrp="1"/>
          </p:cNvSpPr>
          <p:nvPr>
            <p:ph type="dt" sz="half" idx="10"/>
          </p:nvPr>
        </p:nvSpPr>
        <p:spPr/>
        <p:txBody>
          <a:bodyPr rtlCol="0"/>
          <a:lstStyle/>
          <a:p>
            <a:pPr rtl="0"/>
            <a:fld id="{E327A68C-9EA6-43C7-A486-2FF969F5CF0B}" type="datetime1">
              <a:rPr lang="ru-RU" noProof="0" smtClean="0"/>
              <a:t>24.01.2024</a:t>
            </a:fld>
            <a:endParaRPr lang="ru-RU" noProof="0" dirty="0"/>
          </a:p>
        </p:txBody>
      </p:sp>
      <p:sp>
        <p:nvSpPr>
          <p:cNvPr id="5" name="Нижний колонтитул 4"/>
          <p:cNvSpPr>
            <a:spLocks noGrp="1"/>
          </p:cNvSpPr>
          <p:nvPr>
            <p:ph type="ftr" sz="quarter" idx="11"/>
          </p:nvPr>
        </p:nvSpPr>
        <p:spPr/>
        <p:txBody>
          <a:bodyPr rtlCol="0"/>
          <a:lstStyle/>
          <a:p>
            <a:pPr rtl="0"/>
            <a:endParaRPr lang="ru-RU" noProof="0" dirty="0"/>
          </a:p>
        </p:txBody>
      </p:sp>
      <p:sp>
        <p:nvSpPr>
          <p:cNvPr id="6" name="Номер слайда 5"/>
          <p:cNvSpPr>
            <a:spLocks noGrp="1"/>
          </p:cNvSpPr>
          <p:nvPr>
            <p:ph type="sldNum" sz="quarter" idx="12"/>
          </p:nvPr>
        </p:nvSpPr>
        <p:spPr/>
        <p:txBody>
          <a:bodyPr rtlCol="0"/>
          <a:lstStyle/>
          <a:p>
            <a:pPr rtl="0"/>
            <a:fld id="{6D22F896-40B5-4ADD-8801-0D06FADFA095}" type="slidenum">
              <a:rPr lang="ru-RU" noProof="0" smtClean="0"/>
              <a:t>‹#›</a:t>
            </a:fld>
            <a:endParaRPr lang="ru-RU" noProof="0" dirty="0"/>
          </a:p>
        </p:txBody>
      </p:sp>
      <p:cxnSp>
        <p:nvCxnSpPr>
          <p:cNvPr id="7" name="Прямая соединительная линия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707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rtlCol="0"/>
          <a:lstStyle/>
          <a:p>
            <a:pPr rtl="0"/>
            <a:r>
              <a:rPr lang="ru-RU" noProof="0" smtClean="0"/>
              <a:t>Образец заголовка</a:t>
            </a:r>
            <a:endParaRPr lang="ru-RU" noProof="0" dirty="0"/>
          </a:p>
        </p:txBody>
      </p:sp>
      <p:sp>
        <p:nvSpPr>
          <p:cNvPr id="3" name="Объект 2"/>
          <p:cNvSpPr>
            <a:spLocks noGrp="1"/>
          </p:cNvSpPr>
          <p:nvPr>
            <p:ph sz="half" idx="1"/>
          </p:nvPr>
        </p:nvSpPr>
        <p:spPr>
          <a:xfrm>
            <a:off x="1143000" y="2057399"/>
            <a:ext cx="4754880" cy="402336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Объект 3"/>
          <p:cNvSpPr>
            <a:spLocks noGrp="1"/>
          </p:cNvSpPr>
          <p:nvPr>
            <p:ph sz="half" idx="2"/>
          </p:nvPr>
        </p:nvSpPr>
        <p:spPr>
          <a:xfrm>
            <a:off x="6267612" y="2057400"/>
            <a:ext cx="4754880" cy="402336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Дата 4"/>
          <p:cNvSpPr>
            <a:spLocks noGrp="1"/>
          </p:cNvSpPr>
          <p:nvPr>
            <p:ph type="dt" sz="half" idx="10"/>
          </p:nvPr>
        </p:nvSpPr>
        <p:spPr/>
        <p:txBody>
          <a:bodyPr rtlCol="0"/>
          <a:lstStyle/>
          <a:p>
            <a:pPr rtl="0"/>
            <a:fld id="{EC8E31FF-6F7A-41B1-8150-330EFD452CD8}" type="datetime1">
              <a:rPr lang="ru-RU" noProof="0" smtClean="0"/>
              <a:t>24.01.2024</a:t>
            </a:fld>
            <a:endParaRPr lang="ru-RU" noProof="0" dirty="0"/>
          </a:p>
        </p:txBody>
      </p:sp>
      <p:sp>
        <p:nvSpPr>
          <p:cNvPr id="6" name="Нижний колонтитул 5"/>
          <p:cNvSpPr>
            <a:spLocks noGrp="1"/>
          </p:cNvSpPr>
          <p:nvPr>
            <p:ph type="ftr" sz="quarter" idx="11"/>
          </p:nvPr>
        </p:nvSpPr>
        <p:spPr/>
        <p:txBody>
          <a:bodyPr rtlCol="0"/>
          <a:lstStyle/>
          <a:p>
            <a:pPr rtl="0"/>
            <a:endParaRPr lang="ru-RU" noProof="0" dirty="0"/>
          </a:p>
        </p:txBody>
      </p:sp>
      <p:sp>
        <p:nvSpPr>
          <p:cNvPr id="7" name="Номер слайда 6"/>
          <p:cNvSpPr>
            <a:spLocks noGrp="1"/>
          </p:cNvSpPr>
          <p:nvPr>
            <p:ph type="sldNum" sz="quarter" idx="12"/>
          </p:nvPr>
        </p:nvSpPr>
        <p:spPr/>
        <p:txBody>
          <a:bodyPr rtlCol="0"/>
          <a:lstStyle/>
          <a:p>
            <a:pPr rtl="0"/>
            <a:fld id="{6D22F896-40B5-4ADD-8801-0D06FADFA095}" type="slidenum">
              <a:rPr lang="ru-RU" noProof="0" smtClean="0"/>
              <a:t>‹#›</a:t>
            </a:fld>
            <a:endParaRPr lang="ru-RU" noProof="0" dirty="0"/>
          </a:p>
        </p:txBody>
      </p:sp>
    </p:spTree>
    <p:extLst>
      <p:ext uri="{BB962C8B-B14F-4D97-AF65-F5344CB8AC3E}">
        <p14:creationId xmlns:p14="http://schemas.microsoft.com/office/powerpoint/2010/main" val="53452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Заголовок 9"/>
          <p:cNvSpPr>
            <a:spLocks noGrp="1"/>
          </p:cNvSpPr>
          <p:nvPr>
            <p:ph type="title"/>
          </p:nvPr>
        </p:nvSpPr>
        <p:spPr/>
        <p:txBody>
          <a:bodyPr rtlCol="0"/>
          <a:lstStyle/>
          <a:p>
            <a:pPr rtl="0"/>
            <a:r>
              <a:rPr lang="ru-RU" noProof="0" smtClean="0"/>
              <a:t>Образец заголовка</a:t>
            </a:r>
            <a:endParaRPr lang="ru-RU" noProof="0" dirty="0"/>
          </a:p>
        </p:txBody>
      </p:sp>
      <p:sp>
        <p:nvSpPr>
          <p:cNvPr id="3" name="Текст 2"/>
          <p:cNvSpPr>
            <a:spLocks noGrp="1"/>
          </p:cNvSpPr>
          <p:nvPr>
            <p:ph type="body" idx="1"/>
          </p:nvPr>
        </p:nvSpPr>
        <p:spPr>
          <a:xfrm>
            <a:off x="1143000" y="2001511"/>
            <a:ext cx="4754880" cy="777240"/>
          </a:xfrm>
        </p:spPr>
        <p:txBody>
          <a:bodyPr rtlCol="0"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smtClean="0"/>
              <a:t>Образец текста</a:t>
            </a:r>
          </a:p>
        </p:txBody>
      </p:sp>
      <p:sp>
        <p:nvSpPr>
          <p:cNvPr id="4" name="Объект 3"/>
          <p:cNvSpPr>
            <a:spLocks noGrp="1"/>
          </p:cNvSpPr>
          <p:nvPr>
            <p:ph sz="half" idx="2"/>
          </p:nvPr>
        </p:nvSpPr>
        <p:spPr>
          <a:xfrm>
            <a:off x="1143000" y="2721483"/>
            <a:ext cx="4754880" cy="338328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Текст 4"/>
          <p:cNvSpPr>
            <a:spLocks noGrp="1"/>
          </p:cNvSpPr>
          <p:nvPr>
            <p:ph type="body" sz="quarter" idx="3"/>
          </p:nvPr>
        </p:nvSpPr>
        <p:spPr>
          <a:xfrm>
            <a:off x="6269173" y="1999032"/>
            <a:ext cx="4754880" cy="777240"/>
          </a:xfrm>
        </p:spPr>
        <p:txBody>
          <a:bodyPr rtlCol="0"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smtClean="0"/>
              <a:t>Образец текста</a:t>
            </a:r>
          </a:p>
        </p:txBody>
      </p:sp>
      <p:sp>
        <p:nvSpPr>
          <p:cNvPr id="6" name="Объект 5"/>
          <p:cNvSpPr>
            <a:spLocks noGrp="1"/>
          </p:cNvSpPr>
          <p:nvPr>
            <p:ph sz="quarter" idx="4"/>
          </p:nvPr>
        </p:nvSpPr>
        <p:spPr>
          <a:xfrm>
            <a:off x="6269173" y="2719322"/>
            <a:ext cx="4754880" cy="338328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7" name="Дата 6"/>
          <p:cNvSpPr>
            <a:spLocks noGrp="1"/>
          </p:cNvSpPr>
          <p:nvPr>
            <p:ph type="dt" sz="half" idx="10"/>
          </p:nvPr>
        </p:nvSpPr>
        <p:spPr/>
        <p:txBody>
          <a:bodyPr rtlCol="0"/>
          <a:lstStyle/>
          <a:p>
            <a:pPr rtl="0"/>
            <a:fld id="{E86512C5-AF41-4407-9A8D-FDA3CFFC0857}" type="datetime1">
              <a:rPr lang="ru-RU" noProof="0" smtClean="0"/>
              <a:t>24.01.2024</a:t>
            </a:fld>
            <a:endParaRPr lang="ru-RU" noProof="0" dirty="0"/>
          </a:p>
        </p:txBody>
      </p:sp>
      <p:sp>
        <p:nvSpPr>
          <p:cNvPr id="8" name="Нижний колонтитул 7"/>
          <p:cNvSpPr>
            <a:spLocks noGrp="1"/>
          </p:cNvSpPr>
          <p:nvPr>
            <p:ph type="ftr" sz="quarter" idx="11"/>
          </p:nvPr>
        </p:nvSpPr>
        <p:spPr/>
        <p:txBody>
          <a:bodyPr rtlCol="0"/>
          <a:lstStyle/>
          <a:p>
            <a:pPr rtl="0"/>
            <a:endParaRPr lang="ru-RU" noProof="0" dirty="0"/>
          </a:p>
        </p:txBody>
      </p:sp>
      <p:sp>
        <p:nvSpPr>
          <p:cNvPr id="9" name="Номер слайда 8"/>
          <p:cNvSpPr>
            <a:spLocks noGrp="1"/>
          </p:cNvSpPr>
          <p:nvPr>
            <p:ph type="sldNum" sz="quarter" idx="12"/>
          </p:nvPr>
        </p:nvSpPr>
        <p:spPr/>
        <p:txBody>
          <a:bodyPr rtlCol="0"/>
          <a:lstStyle/>
          <a:p>
            <a:pPr rtl="0"/>
            <a:fld id="{6D22F896-40B5-4ADD-8801-0D06FADFA095}" type="slidenum">
              <a:rPr lang="ru-RU" noProof="0" smtClean="0"/>
              <a:t>‹#›</a:t>
            </a:fld>
            <a:endParaRPr lang="ru-RU" noProof="0" dirty="0"/>
          </a:p>
        </p:txBody>
      </p:sp>
    </p:spTree>
    <p:extLst>
      <p:ext uri="{BB962C8B-B14F-4D97-AF65-F5344CB8AC3E}">
        <p14:creationId xmlns:p14="http://schemas.microsoft.com/office/powerpoint/2010/main" val="216800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smtClean="0"/>
              <a:t>Образец заголовка</a:t>
            </a:r>
            <a:endParaRPr lang="ru-RU" noProof="0" dirty="0"/>
          </a:p>
        </p:txBody>
      </p:sp>
      <p:sp>
        <p:nvSpPr>
          <p:cNvPr id="3" name="Дата 2"/>
          <p:cNvSpPr>
            <a:spLocks noGrp="1"/>
          </p:cNvSpPr>
          <p:nvPr>
            <p:ph type="dt" sz="half" idx="10"/>
          </p:nvPr>
        </p:nvSpPr>
        <p:spPr/>
        <p:txBody>
          <a:bodyPr rtlCol="0"/>
          <a:lstStyle/>
          <a:p>
            <a:pPr rtl="0"/>
            <a:fld id="{41E0AC5F-13FB-4523-BF00-501B04C3BB6D}" type="datetime1">
              <a:rPr lang="ru-RU" noProof="0" smtClean="0"/>
              <a:t>24.01.2024</a:t>
            </a:fld>
            <a:endParaRPr lang="ru-RU" noProof="0" dirty="0"/>
          </a:p>
        </p:txBody>
      </p:sp>
      <p:sp>
        <p:nvSpPr>
          <p:cNvPr id="4" name="Нижний колонтитул 3"/>
          <p:cNvSpPr>
            <a:spLocks noGrp="1"/>
          </p:cNvSpPr>
          <p:nvPr>
            <p:ph type="ftr" sz="quarter" idx="11"/>
          </p:nvPr>
        </p:nvSpPr>
        <p:spPr/>
        <p:txBody>
          <a:bodyPr rtlCol="0"/>
          <a:lstStyle/>
          <a:p>
            <a:pPr rtl="0"/>
            <a:endParaRPr lang="ru-RU" noProof="0" dirty="0"/>
          </a:p>
        </p:txBody>
      </p:sp>
      <p:sp>
        <p:nvSpPr>
          <p:cNvPr id="5" name="Номер слайда 4"/>
          <p:cNvSpPr>
            <a:spLocks noGrp="1"/>
          </p:cNvSpPr>
          <p:nvPr>
            <p:ph type="sldNum" sz="quarter" idx="12"/>
          </p:nvPr>
        </p:nvSpPr>
        <p:spPr/>
        <p:txBody>
          <a:bodyPr rtlCol="0"/>
          <a:lstStyle/>
          <a:p>
            <a:pPr rtl="0"/>
            <a:fld id="{6D22F896-40B5-4ADD-8801-0D06FADFA095}" type="slidenum">
              <a:rPr lang="ru-RU" noProof="0" smtClean="0"/>
              <a:t>‹#›</a:t>
            </a:fld>
            <a:endParaRPr lang="ru-RU" noProof="0" dirty="0"/>
          </a:p>
        </p:txBody>
      </p:sp>
    </p:spTree>
    <p:extLst>
      <p:ext uri="{BB962C8B-B14F-4D97-AF65-F5344CB8AC3E}">
        <p14:creationId xmlns:p14="http://schemas.microsoft.com/office/powerpoint/2010/main" val="397527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rtlCol="0"/>
          <a:lstStyle/>
          <a:p>
            <a:pPr rtl="0"/>
            <a:fld id="{1137AEC7-9978-4A4E-9DC4-1AF2565A2397}" type="datetime1">
              <a:rPr lang="ru-RU" noProof="0" smtClean="0"/>
              <a:t>24.01.2024</a:t>
            </a:fld>
            <a:endParaRPr lang="ru-RU" noProof="0" dirty="0"/>
          </a:p>
        </p:txBody>
      </p:sp>
      <p:sp>
        <p:nvSpPr>
          <p:cNvPr id="3" name="Нижний колонтитул 2"/>
          <p:cNvSpPr>
            <a:spLocks noGrp="1"/>
          </p:cNvSpPr>
          <p:nvPr>
            <p:ph type="ftr" sz="quarter" idx="11"/>
          </p:nvPr>
        </p:nvSpPr>
        <p:spPr/>
        <p:txBody>
          <a:bodyPr rtlCol="0"/>
          <a:lstStyle/>
          <a:p>
            <a:pPr rtl="0"/>
            <a:endParaRPr lang="ru-RU" noProof="0" dirty="0"/>
          </a:p>
        </p:txBody>
      </p:sp>
      <p:sp>
        <p:nvSpPr>
          <p:cNvPr id="4" name="Номер слайда 3"/>
          <p:cNvSpPr>
            <a:spLocks noGrp="1"/>
          </p:cNvSpPr>
          <p:nvPr>
            <p:ph type="sldNum" sz="quarter" idx="12"/>
          </p:nvPr>
        </p:nvSpPr>
        <p:spPr/>
        <p:txBody>
          <a:bodyPr rtlCol="0"/>
          <a:lstStyle/>
          <a:p>
            <a:pPr rtl="0"/>
            <a:fld id="{6D22F896-40B5-4ADD-8801-0D06FADFA095}" type="slidenum">
              <a:rPr lang="ru-RU" noProof="0" smtClean="0"/>
              <a:t>‹#›</a:t>
            </a:fld>
            <a:endParaRPr lang="ru-RU" noProof="0" dirty="0"/>
          </a:p>
        </p:txBody>
      </p:sp>
    </p:spTree>
    <p:extLst>
      <p:ext uri="{BB962C8B-B14F-4D97-AF65-F5344CB8AC3E}">
        <p14:creationId xmlns:p14="http://schemas.microsoft.com/office/powerpoint/2010/main" val="11702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1097280"/>
            <a:ext cx="3931920" cy="1737360"/>
          </a:xfrm>
        </p:spPr>
        <p:txBody>
          <a:bodyPr rtlCol="0" anchor="b">
            <a:noAutofit/>
          </a:bodyPr>
          <a:lstStyle>
            <a:lvl1pPr>
              <a:lnSpc>
                <a:spcPct val="90000"/>
              </a:lnSpc>
              <a:defRPr sz="4000" b="0"/>
            </a:lvl1pPr>
          </a:lstStyle>
          <a:p>
            <a:pPr rtl="0"/>
            <a:r>
              <a:rPr lang="ru-RU" noProof="0" smtClean="0"/>
              <a:t>Образец заголовка</a:t>
            </a:r>
            <a:endParaRPr lang="ru-RU" noProof="0" dirty="0"/>
          </a:p>
        </p:txBody>
      </p:sp>
      <p:sp>
        <p:nvSpPr>
          <p:cNvPr id="3" name="Объект 2"/>
          <p:cNvSpPr>
            <a:spLocks noGrp="1"/>
          </p:cNvSpPr>
          <p:nvPr>
            <p:ph idx="1"/>
          </p:nvPr>
        </p:nvSpPr>
        <p:spPr>
          <a:xfrm>
            <a:off x="5852159" y="1097280"/>
            <a:ext cx="5212080" cy="4663440"/>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Текст 3"/>
          <p:cNvSpPr>
            <a:spLocks noGrp="1"/>
          </p:cNvSpPr>
          <p:nvPr>
            <p:ph type="body" sz="half" idx="2"/>
          </p:nvPr>
        </p:nvSpPr>
        <p:spPr>
          <a:xfrm>
            <a:off x="1143000" y="2834640"/>
            <a:ext cx="3931920" cy="3017520"/>
          </a:xfrm>
        </p:spPr>
        <p:txBody>
          <a:bodyPr rtlCol="0">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noProof="0" smtClean="0"/>
              <a:t>Образец текста</a:t>
            </a:r>
          </a:p>
        </p:txBody>
      </p:sp>
      <p:sp>
        <p:nvSpPr>
          <p:cNvPr id="5" name="Дата 4"/>
          <p:cNvSpPr>
            <a:spLocks noGrp="1"/>
          </p:cNvSpPr>
          <p:nvPr>
            <p:ph type="dt" sz="half" idx="10"/>
          </p:nvPr>
        </p:nvSpPr>
        <p:spPr/>
        <p:txBody>
          <a:bodyPr rtlCol="0"/>
          <a:lstStyle/>
          <a:p>
            <a:pPr rtl="0"/>
            <a:fld id="{0D854DC3-8A14-43B0-9E50-152D156F7AFE}" type="datetime1">
              <a:rPr lang="ru-RU" noProof="0" smtClean="0"/>
              <a:t>24.01.2024</a:t>
            </a:fld>
            <a:endParaRPr lang="ru-RU" noProof="0" dirty="0"/>
          </a:p>
        </p:txBody>
      </p:sp>
      <p:sp>
        <p:nvSpPr>
          <p:cNvPr id="6" name="Нижний колонтитул 5"/>
          <p:cNvSpPr>
            <a:spLocks noGrp="1"/>
          </p:cNvSpPr>
          <p:nvPr>
            <p:ph type="ftr" sz="quarter" idx="11"/>
          </p:nvPr>
        </p:nvSpPr>
        <p:spPr/>
        <p:txBody>
          <a:bodyPr rtlCol="0"/>
          <a:lstStyle/>
          <a:p>
            <a:pPr rtl="0"/>
            <a:endParaRPr lang="ru-RU" noProof="0" dirty="0"/>
          </a:p>
        </p:txBody>
      </p:sp>
      <p:sp>
        <p:nvSpPr>
          <p:cNvPr id="7" name="Номер слайда 6"/>
          <p:cNvSpPr>
            <a:spLocks noGrp="1"/>
          </p:cNvSpPr>
          <p:nvPr>
            <p:ph type="sldNum" sz="quarter" idx="12"/>
          </p:nvPr>
        </p:nvSpPr>
        <p:spPr/>
        <p:txBody>
          <a:bodyPr rtlCol="0"/>
          <a:lstStyle/>
          <a:p>
            <a:pPr rtl="0"/>
            <a:fld id="{6D22F896-40B5-4ADD-8801-0D06FADFA095}" type="slidenum">
              <a:rPr lang="ru-RU" noProof="0" smtClean="0"/>
              <a:t>‹#›</a:t>
            </a:fld>
            <a:endParaRPr lang="ru-RU" noProof="0" dirty="0"/>
          </a:p>
        </p:txBody>
      </p:sp>
    </p:spTree>
    <p:extLst>
      <p:ext uri="{BB962C8B-B14F-4D97-AF65-F5344CB8AC3E}">
        <p14:creationId xmlns:p14="http://schemas.microsoft.com/office/powerpoint/2010/main" val="2455246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1097280"/>
            <a:ext cx="3931920" cy="1737360"/>
          </a:xfrm>
        </p:spPr>
        <p:txBody>
          <a:bodyPr rtlCol="0" anchor="b">
            <a:noAutofit/>
          </a:bodyPr>
          <a:lstStyle>
            <a:lvl1pPr>
              <a:lnSpc>
                <a:spcPct val="90000"/>
              </a:lnSpc>
              <a:defRPr sz="4000" b="0"/>
            </a:lvl1pPr>
          </a:lstStyle>
          <a:p>
            <a:pPr rtl="0"/>
            <a:r>
              <a:rPr lang="ru-RU" noProof="0" smtClean="0"/>
              <a:t>Образец заголовка</a:t>
            </a:r>
            <a:endParaRPr lang="ru-RU" noProof="0" dirty="0"/>
          </a:p>
        </p:txBody>
      </p:sp>
      <p:sp>
        <p:nvSpPr>
          <p:cNvPr id="3" name="Рисунок 2"/>
          <p:cNvSpPr>
            <a:spLocks noGrp="1" noChangeAspect="1"/>
          </p:cNvSpPr>
          <p:nvPr>
            <p:ph type="pic" idx="1"/>
          </p:nvPr>
        </p:nvSpPr>
        <p:spPr>
          <a:xfrm>
            <a:off x="5413248" y="1069847"/>
            <a:ext cx="6099048" cy="4800600"/>
          </a:xfrm>
        </p:spPr>
        <p:txBody>
          <a:bodyPr lIns="274320" tIns="182880" rtlCol="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ru-RU" noProof="0" smtClean="0"/>
              <a:t>Вставка рисунка</a:t>
            </a:r>
            <a:endParaRPr lang="ru-RU" noProof="0" dirty="0"/>
          </a:p>
        </p:txBody>
      </p:sp>
      <p:sp>
        <p:nvSpPr>
          <p:cNvPr id="4" name="Текст 3"/>
          <p:cNvSpPr>
            <a:spLocks noGrp="1"/>
          </p:cNvSpPr>
          <p:nvPr>
            <p:ph type="body" sz="half" idx="2"/>
          </p:nvPr>
        </p:nvSpPr>
        <p:spPr>
          <a:xfrm>
            <a:off x="1143000" y="2834640"/>
            <a:ext cx="3931920" cy="2880360"/>
          </a:xfrm>
        </p:spPr>
        <p:txBody>
          <a:bodyPr rtlCol="0">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noProof="0" smtClean="0"/>
              <a:t>Образец текста</a:t>
            </a:r>
          </a:p>
        </p:txBody>
      </p:sp>
      <p:sp>
        <p:nvSpPr>
          <p:cNvPr id="5" name="Дата 4"/>
          <p:cNvSpPr>
            <a:spLocks noGrp="1"/>
          </p:cNvSpPr>
          <p:nvPr>
            <p:ph type="dt" sz="half" idx="10"/>
          </p:nvPr>
        </p:nvSpPr>
        <p:spPr/>
        <p:txBody>
          <a:bodyPr rtlCol="0"/>
          <a:lstStyle/>
          <a:p>
            <a:pPr rtl="0"/>
            <a:fld id="{39C322A6-A07A-4901-8F30-4396EF66C96C}" type="datetime1">
              <a:rPr lang="ru-RU" noProof="0" smtClean="0"/>
              <a:t>24.01.2024</a:t>
            </a:fld>
            <a:endParaRPr lang="ru-RU" noProof="0" dirty="0"/>
          </a:p>
        </p:txBody>
      </p:sp>
      <p:sp>
        <p:nvSpPr>
          <p:cNvPr id="6" name="Нижний колонтитул 5"/>
          <p:cNvSpPr>
            <a:spLocks noGrp="1"/>
          </p:cNvSpPr>
          <p:nvPr>
            <p:ph type="ftr" sz="quarter" idx="11"/>
          </p:nvPr>
        </p:nvSpPr>
        <p:spPr/>
        <p:txBody>
          <a:bodyPr rtlCol="0"/>
          <a:lstStyle/>
          <a:p>
            <a:pPr rtl="0"/>
            <a:endParaRPr lang="ru-RU" noProof="0" dirty="0"/>
          </a:p>
        </p:txBody>
      </p:sp>
      <p:sp>
        <p:nvSpPr>
          <p:cNvPr id="7" name="Номер слайда 6"/>
          <p:cNvSpPr>
            <a:spLocks noGrp="1"/>
          </p:cNvSpPr>
          <p:nvPr>
            <p:ph type="sldNum" sz="quarter" idx="12"/>
          </p:nvPr>
        </p:nvSpPr>
        <p:spPr/>
        <p:txBody>
          <a:bodyPr rtlCol="0"/>
          <a:lstStyle/>
          <a:p>
            <a:pPr rtl="0"/>
            <a:fld id="{6D22F896-40B5-4ADD-8801-0D06FADFA095}" type="slidenum">
              <a:rPr lang="ru-RU" noProof="0" smtClean="0"/>
              <a:t>‹#›</a:t>
            </a:fld>
            <a:endParaRPr lang="ru-RU" noProof="0" dirty="0"/>
          </a:p>
        </p:txBody>
      </p:sp>
    </p:spTree>
    <p:extLst>
      <p:ext uri="{BB962C8B-B14F-4D97-AF65-F5344CB8AC3E}">
        <p14:creationId xmlns:p14="http://schemas.microsoft.com/office/powerpoint/2010/main" val="341507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Прямоугольник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pPr rtl="0"/>
            <a:r>
              <a:rPr lang="ru-RU" noProof="0" dirty="0"/>
              <a:t>Образец заголовка</a:t>
            </a:r>
          </a:p>
        </p:txBody>
      </p:sp>
      <p:sp>
        <p:nvSpPr>
          <p:cNvPr id="3" name="Текст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rt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4" name="Дата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pPr rtl="0"/>
            <a:fld id="{05E6433C-341A-4F8B-9476-F9C3E096DC01}" type="datetime1">
              <a:rPr lang="ru-RU" noProof="0" smtClean="0"/>
              <a:t>24.01.2024</a:t>
            </a:fld>
            <a:endParaRPr lang="ru-RU" noProof="0" dirty="0"/>
          </a:p>
        </p:txBody>
      </p:sp>
      <p:sp>
        <p:nvSpPr>
          <p:cNvPr id="5" name="Нижний колонтитул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pPr rtl="0"/>
            <a:endParaRPr lang="ru-RU" noProof="0" dirty="0"/>
          </a:p>
        </p:txBody>
      </p:sp>
      <p:sp>
        <p:nvSpPr>
          <p:cNvPr id="6" name="Номер слайда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pPr rtl="0"/>
            <a:fld id="{6D22F896-40B5-4ADD-8801-0D06FADFA095}" type="slidenum">
              <a:rPr lang="ru-RU" noProof="0" smtClean="0"/>
              <a:pPr/>
              <a:t>‹#›</a:t>
            </a:fld>
            <a:endParaRPr lang="ru-RU" noProof="0" dirty="0"/>
          </a:p>
        </p:txBody>
      </p:sp>
    </p:spTree>
    <p:extLst>
      <p:ext uri="{BB962C8B-B14F-4D97-AF65-F5344CB8AC3E}">
        <p14:creationId xmlns:p14="http://schemas.microsoft.com/office/powerpoint/2010/main" val="29476196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trans.ru/"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digitalsky.dgca.gov.in/issued_uins" TargetMode="External"/><Relationship Id="rId2" Type="http://schemas.openxmlformats.org/officeDocument/2006/relationships/hyperlink" Target="https://www.statista.com/statistics/200002/international-car-sales-since-1990"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statista.com/statistics/1421661/india-number-of-registered-drone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81F489-B701-4C74-9747-27C8656A89CC}"/>
              </a:ext>
            </a:extLst>
          </p:cNvPr>
          <p:cNvSpPr>
            <a:spLocks noGrp="1"/>
          </p:cNvSpPr>
          <p:nvPr>
            <p:ph type="ctrTitle"/>
          </p:nvPr>
        </p:nvSpPr>
        <p:spPr>
          <a:xfrm>
            <a:off x="931653" y="882376"/>
            <a:ext cx="10145287" cy="2076484"/>
          </a:xfrm>
        </p:spPr>
        <p:txBody>
          <a:bodyPr rtlCol="0">
            <a:normAutofit/>
          </a:bodyPr>
          <a:lstStyle/>
          <a:p>
            <a:pPr rtl="0"/>
            <a:r>
              <a:rPr lang="ru-RU" sz="4400" dirty="0" smtClean="0">
                <a:latin typeface="Century Gothic" panose="020B0502020202020204" pitchFamily="34" charset="0"/>
              </a:rPr>
              <a:t>Стандарты ЦИТИРОВАНИЕ В НАУЧНЫХ работах</a:t>
            </a:r>
            <a:endParaRPr lang="ru-RU" sz="4400" dirty="0">
              <a:latin typeface="Century Gothic" panose="020B0502020202020204" pitchFamily="34" charset="0"/>
            </a:endParaRPr>
          </a:p>
        </p:txBody>
      </p:sp>
      <p:sp>
        <p:nvSpPr>
          <p:cNvPr id="3" name="Подзаголовок 2">
            <a:extLst>
              <a:ext uri="{FF2B5EF4-FFF2-40B4-BE49-F238E27FC236}">
                <a16:creationId xmlns:a16="http://schemas.microsoft.com/office/drawing/2014/main" id="{6D699F35-1401-4ECD-9F96-7017DB9FA104}"/>
              </a:ext>
            </a:extLst>
          </p:cNvPr>
          <p:cNvSpPr>
            <a:spLocks noGrp="1"/>
          </p:cNvSpPr>
          <p:nvPr>
            <p:ph type="subTitle" idx="1"/>
          </p:nvPr>
        </p:nvSpPr>
        <p:spPr/>
        <p:txBody>
          <a:bodyPr rtlCol="0"/>
          <a:lstStyle/>
          <a:p>
            <a:pPr rtl="0"/>
            <a:r>
              <a:rPr lang="ru-RU" b="1" dirty="0" smtClean="0">
                <a:latin typeface="Century Gothic" panose="020B0502020202020204" pitchFamily="34" charset="0"/>
                <a:ea typeface="Tahoma" panose="020B0604030504040204" pitchFamily="34" charset="0"/>
                <a:cs typeface="Tahoma" panose="020B0604030504040204" pitchFamily="34" charset="0"/>
              </a:rPr>
              <a:t>РЕКОМЕНДАЦИИ ПО ОФОРМЛЕНИЮ</a:t>
            </a:r>
          </a:p>
          <a:p>
            <a:pPr rtl="0"/>
            <a:endParaRPr lang="ru-RU" b="1" dirty="0">
              <a:latin typeface="Century Gothic" panose="020B0502020202020204" pitchFamily="34" charset="0"/>
              <a:ea typeface="Tahoma" panose="020B0604030504040204" pitchFamily="34" charset="0"/>
              <a:cs typeface="Tahoma" panose="020B0604030504040204" pitchFamily="34" charset="0"/>
            </a:endParaRPr>
          </a:p>
          <a:p>
            <a:pPr algn="r" rtl="0"/>
            <a:r>
              <a:rPr lang="ru-RU" b="1" dirty="0" smtClean="0">
                <a:latin typeface="Century Gothic" panose="020B0502020202020204" pitchFamily="34" charset="0"/>
                <a:ea typeface="Tahoma" panose="020B0604030504040204" pitchFamily="34" charset="0"/>
                <a:cs typeface="Tahoma" panose="020B0604030504040204" pitchFamily="34" charset="0"/>
              </a:rPr>
              <a:t>Составитель: Мац Л.В.</a:t>
            </a:r>
          </a:p>
          <a:p>
            <a:pPr rtl="0"/>
            <a:endParaRPr lang="ru-RU" b="1" dirty="0">
              <a:latin typeface="Century Gothic" panose="020B05020202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16906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4524" y="609600"/>
            <a:ext cx="10153996" cy="728749"/>
          </a:xfrm>
        </p:spPr>
        <p:txBody>
          <a:bodyPr>
            <a:normAutofit/>
          </a:bodyPr>
          <a:lstStyle/>
          <a:p>
            <a:r>
              <a:rPr lang="ru-RU" sz="3200" b="1" dirty="0" smtClean="0">
                <a:latin typeface="Century Gothic" panose="020B0502020202020204" pitchFamily="34" charset="0"/>
              </a:rPr>
              <a:t>ГОСТ зависит от типа публикации</a:t>
            </a:r>
            <a:endParaRPr lang="ru-RU" sz="3200" b="1" dirty="0">
              <a:latin typeface="Century Gothic" panose="020B0502020202020204" pitchFamily="34" charset="0"/>
            </a:endParaRPr>
          </a:p>
        </p:txBody>
      </p:sp>
      <p:sp>
        <p:nvSpPr>
          <p:cNvPr id="3" name="Объект 2"/>
          <p:cNvSpPr>
            <a:spLocks noGrp="1"/>
          </p:cNvSpPr>
          <p:nvPr>
            <p:ph sz="half" idx="1"/>
          </p:nvPr>
        </p:nvSpPr>
        <p:spPr>
          <a:xfrm>
            <a:off x="673331" y="1662545"/>
            <a:ext cx="5203767" cy="4418214"/>
          </a:xfrm>
        </p:spPr>
        <p:txBody>
          <a:bodyPr/>
          <a:lstStyle/>
          <a:p>
            <a:pPr marL="45720" indent="0">
              <a:buNone/>
            </a:pPr>
            <a:r>
              <a:rPr lang="ru-RU" b="1" dirty="0" smtClean="0"/>
              <a:t>Научные статьи в журналах и сборниках</a:t>
            </a:r>
          </a:p>
          <a:p>
            <a:pPr marL="45720" indent="0">
              <a:buNone/>
            </a:pPr>
            <a:endParaRPr lang="ru-RU" sz="2000" dirty="0"/>
          </a:p>
          <a:p>
            <a:pPr marL="45720" indent="0">
              <a:buNone/>
            </a:pPr>
            <a:endParaRPr lang="ru-RU" dirty="0"/>
          </a:p>
        </p:txBody>
      </p:sp>
      <p:sp>
        <p:nvSpPr>
          <p:cNvPr id="4" name="Объект 3"/>
          <p:cNvSpPr>
            <a:spLocks noGrp="1"/>
          </p:cNvSpPr>
          <p:nvPr>
            <p:ph sz="half" idx="2"/>
          </p:nvPr>
        </p:nvSpPr>
        <p:spPr>
          <a:xfrm>
            <a:off x="5752407" y="1662545"/>
            <a:ext cx="5336771" cy="3233652"/>
          </a:xfrm>
        </p:spPr>
        <p:txBody>
          <a:bodyPr/>
          <a:lstStyle/>
          <a:p>
            <a:pPr marL="45720" indent="0" algn="r">
              <a:buNone/>
            </a:pPr>
            <a:r>
              <a:rPr lang="ru-RU" b="1" dirty="0" smtClean="0"/>
              <a:t>Диссертации, монографии</a:t>
            </a:r>
          </a:p>
          <a:p>
            <a:pPr marL="45720" indent="0">
              <a:buNone/>
            </a:pPr>
            <a:endParaRPr lang="ru-RU" dirty="0"/>
          </a:p>
        </p:txBody>
      </p:sp>
      <p:graphicFrame>
        <p:nvGraphicFramePr>
          <p:cNvPr id="5" name="Схема 4"/>
          <p:cNvGraphicFramePr/>
          <p:nvPr>
            <p:extLst>
              <p:ext uri="{D42A27DB-BD31-4B8C-83A1-F6EECF244321}">
                <p14:modId xmlns:p14="http://schemas.microsoft.com/office/powerpoint/2010/main" val="1558626488"/>
              </p:ext>
            </p:extLst>
          </p:nvPr>
        </p:nvGraphicFramePr>
        <p:xfrm>
          <a:off x="1745672" y="2040775"/>
          <a:ext cx="8379230" cy="3286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897775" y="5220393"/>
            <a:ext cx="2592569" cy="430887"/>
          </a:xfrm>
          <a:prstGeom prst="rect">
            <a:avLst/>
          </a:prstGeom>
          <a:noFill/>
        </p:spPr>
        <p:txBody>
          <a:bodyPr wrap="none" rtlCol="0">
            <a:spAutoFit/>
          </a:bodyPr>
          <a:lstStyle/>
          <a:p>
            <a:r>
              <a:rPr lang="ru-RU" sz="2200" b="1" dirty="0">
                <a:solidFill>
                  <a:schemeClr val="accent1"/>
                </a:solidFill>
              </a:rPr>
              <a:t>Список источников</a:t>
            </a:r>
          </a:p>
        </p:txBody>
      </p:sp>
      <p:sp>
        <p:nvSpPr>
          <p:cNvPr id="7" name="TextBox 6"/>
          <p:cNvSpPr txBox="1"/>
          <p:nvPr/>
        </p:nvSpPr>
        <p:spPr>
          <a:xfrm>
            <a:off x="6126480" y="5220393"/>
            <a:ext cx="5692392" cy="430887"/>
          </a:xfrm>
          <a:prstGeom prst="rect">
            <a:avLst/>
          </a:prstGeom>
          <a:noFill/>
        </p:spPr>
        <p:txBody>
          <a:bodyPr wrap="none" rtlCol="0">
            <a:spAutoFit/>
          </a:bodyPr>
          <a:lstStyle/>
          <a:p>
            <a:r>
              <a:rPr lang="ru-RU" sz="2200" b="1" dirty="0">
                <a:solidFill>
                  <a:schemeClr val="accent1"/>
                </a:solidFill>
              </a:rPr>
              <a:t>Библиографический список. Библиография</a:t>
            </a:r>
          </a:p>
        </p:txBody>
      </p:sp>
      <p:sp>
        <p:nvSpPr>
          <p:cNvPr id="8" name="TextBox 7"/>
          <p:cNvSpPr txBox="1"/>
          <p:nvPr/>
        </p:nvSpPr>
        <p:spPr>
          <a:xfrm>
            <a:off x="831273" y="5651280"/>
            <a:ext cx="3961800" cy="369332"/>
          </a:xfrm>
          <a:prstGeom prst="rect">
            <a:avLst/>
          </a:prstGeom>
          <a:noFill/>
        </p:spPr>
        <p:txBody>
          <a:bodyPr wrap="square" rtlCol="0">
            <a:spAutoFit/>
          </a:bodyPr>
          <a:lstStyle/>
          <a:p>
            <a:r>
              <a:rPr lang="ru-RU" b="1" dirty="0">
                <a:solidFill>
                  <a:schemeClr val="accent1"/>
                </a:solidFill>
              </a:rPr>
              <a:t>То, что упоминалось в тексте статьи</a:t>
            </a:r>
          </a:p>
        </p:txBody>
      </p:sp>
      <p:sp>
        <p:nvSpPr>
          <p:cNvPr id="9" name="TextBox 8"/>
          <p:cNvSpPr txBox="1"/>
          <p:nvPr/>
        </p:nvSpPr>
        <p:spPr>
          <a:xfrm>
            <a:off x="6126480" y="5651280"/>
            <a:ext cx="5569527" cy="369332"/>
          </a:xfrm>
          <a:prstGeom prst="rect">
            <a:avLst/>
          </a:prstGeom>
          <a:noFill/>
        </p:spPr>
        <p:txBody>
          <a:bodyPr wrap="square" rtlCol="0">
            <a:spAutoFit/>
          </a:bodyPr>
          <a:lstStyle/>
          <a:p>
            <a:r>
              <a:rPr lang="ru-RU" b="1" dirty="0">
                <a:solidFill>
                  <a:schemeClr val="accent1"/>
                </a:solidFill>
              </a:rPr>
              <a:t>Та литература, которая прочитана при подготовке</a:t>
            </a:r>
          </a:p>
        </p:txBody>
      </p:sp>
    </p:spTree>
    <p:extLst>
      <p:ext uri="{BB962C8B-B14F-4D97-AF65-F5344CB8AC3E}">
        <p14:creationId xmlns:p14="http://schemas.microsoft.com/office/powerpoint/2010/main" val="2734634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14895" y="548639"/>
            <a:ext cx="10623665" cy="798023"/>
          </a:xfrm>
          <a:noFill/>
        </p:spPr>
        <p:txBody>
          <a:bodyPr>
            <a:normAutofit/>
          </a:bodyPr>
          <a:lstStyle/>
          <a:p>
            <a:pPr eaLnBrk="1" hangingPunct="1"/>
            <a:r>
              <a:rPr lang="ru-RU" altLang="ru-RU" sz="3200" b="1" dirty="0">
                <a:latin typeface="Century Gothic" panose="020B0502020202020204" pitchFamily="34" charset="0"/>
              </a:rPr>
              <a:t>Цитирование в журналах и сборниках</a:t>
            </a:r>
          </a:p>
        </p:txBody>
      </p:sp>
      <p:sp>
        <p:nvSpPr>
          <p:cNvPr id="35843" name="Объект 1"/>
          <p:cNvSpPr>
            <a:spLocks noGrp="1"/>
          </p:cNvSpPr>
          <p:nvPr>
            <p:ph idx="1"/>
          </p:nvPr>
        </p:nvSpPr>
        <p:spPr>
          <a:xfrm>
            <a:off x="590205" y="1346662"/>
            <a:ext cx="10806544" cy="5130338"/>
          </a:xfrm>
        </p:spPr>
        <p:txBody>
          <a:bodyPr>
            <a:normAutofit/>
          </a:bodyPr>
          <a:lstStyle/>
          <a:p>
            <a:pPr marL="0" indent="0">
              <a:buNone/>
            </a:pPr>
            <a:r>
              <a:rPr lang="ru-RU" altLang="ru-RU" sz="2000" b="1" dirty="0">
                <a:solidFill>
                  <a:schemeClr val="bg2">
                    <a:lumMod val="50000"/>
                  </a:schemeClr>
                </a:solidFill>
                <a:latin typeface="Century Gothic" panose="020B0502020202020204" pitchFamily="34" charset="0"/>
              </a:rPr>
              <a:t>Список источников, ссылки и сноски </a:t>
            </a:r>
            <a:r>
              <a:rPr lang="ru-RU" altLang="ru-RU" sz="1800" dirty="0">
                <a:latin typeface="Century Gothic" panose="020B0502020202020204" pitchFamily="34" charset="0"/>
              </a:rPr>
              <a:t>– </a:t>
            </a:r>
            <a:r>
              <a:rPr lang="ru-RU" altLang="ru-RU" sz="1700" dirty="0"/>
              <a:t>обязательная часть научной публикации.</a:t>
            </a:r>
          </a:p>
          <a:p>
            <a:pPr marL="45720" indent="0">
              <a:buNone/>
            </a:pPr>
            <a:r>
              <a:rPr lang="ru-RU" altLang="ru-RU" sz="1700" dirty="0"/>
              <a:t>В России цитирование оформляют с помощью </a:t>
            </a:r>
            <a:r>
              <a:rPr lang="ru-RU" altLang="ru-RU" sz="3600" b="1" dirty="0" smtClean="0"/>
              <a:t>ГОСТ</a:t>
            </a:r>
            <a:r>
              <a:rPr lang="ru-RU" altLang="ru-RU" sz="1700" b="1" dirty="0" smtClean="0"/>
              <a:t> </a:t>
            </a:r>
            <a:r>
              <a:rPr lang="ru-RU" altLang="ru-RU" sz="3600" b="1" dirty="0"/>
              <a:t>7.0.5–2008.</a:t>
            </a:r>
            <a:endParaRPr lang="en-US" altLang="ru-RU" sz="3600" b="1" dirty="0"/>
          </a:p>
          <a:p>
            <a:pPr marL="0" indent="0" fontAlgn="t">
              <a:buNone/>
            </a:pPr>
            <a:r>
              <a:rPr lang="ru-RU" sz="2000" b="1" dirty="0">
                <a:solidFill>
                  <a:schemeClr val="bg2">
                    <a:lumMod val="50000"/>
                  </a:schemeClr>
                </a:solidFill>
                <a:latin typeface="Century Gothic" panose="020B0502020202020204" pitchFamily="34" charset="0"/>
              </a:rPr>
              <a:t>О</a:t>
            </a:r>
            <a:r>
              <a:rPr lang="ru-RU" sz="2000" b="1" dirty="0" smtClean="0">
                <a:solidFill>
                  <a:schemeClr val="bg2">
                    <a:lumMod val="50000"/>
                  </a:schemeClr>
                </a:solidFill>
                <a:latin typeface="Century Gothic" panose="020B0502020202020204" pitchFamily="34" charset="0"/>
              </a:rPr>
              <a:t>формление </a:t>
            </a:r>
            <a:r>
              <a:rPr lang="ru-RU" sz="2000" b="1" dirty="0">
                <a:solidFill>
                  <a:schemeClr val="bg2">
                    <a:lumMod val="50000"/>
                  </a:schemeClr>
                </a:solidFill>
                <a:latin typeface="Century Gothic" panose="020B0502020202020204" pitchFamily="34" charset="0"/>
              </a:rPr>
              <a:t>цитирования</a:t>
            </a:r>
            <a:r>
              <a:rPr lang="ru-RU" sz="2000" b="1" dirty="0">
                <a:solidFill>
                  <a:schemeClr val="accent4">
                    <a:lumMod val="75000"/>
                  </a:schemeClr>
                </a:solidFill>
                <a:latin typeface="Century Gothic" panose="020B0502020202020204" pitchFamily="34" charset="0"/>
              </a:rPr>
              <a:t>:</a:t>
            </a:r>
          </a:p>
          <a:p>
            <a:pPr lvl="0">
              <a:lnSpc>
                <a:spcPct val="120000"/>
              </a:lnSpc>
              <a:spcBef>
                <a:spcPts val="0"/>
              </a:spcBef>
              <a:buFont typeface="Wingdings" panose="05000000000000000000" pitchFamily="2" charset="2"/>
              <a:buChar char="§"/>
            </a:pPr>
            <a:r>
              <a:rPr lang="ru-RU" sz="1700" dirty="0"/>
              <a:t>«» - кавычки – </a:t>
            </a:r>
            <a:r>
              <a:rPr lang="ru-RU" sz="1700" dirty="0" smtClean="0"/>
              <a:t>если цитата</a:t>
            </a:r>
            <a:endParaRPr lang="ru-RU" sz="1700" dirty="0"/>
          </a:p>
          <a:p>
            <a:pPr lvl="0">
              <a:lnSpc>
                <a:spcPct val="120000"/>
              </a:lnSpc>
              <a:spcBef>
                <a:spcPts val="0"/>
              </a:spcBef>
              <a:buFont typeface="Wingdings" panose="05000000000000000000" pitchFamily="2" charset="2"/>
              <a:buChar char="§"/>
            </a:pPr>
            <a:r>
              <a:rPr lang="ru-RU" sz="1700" dirty="0"/>
              <a:t>Парафраз  </a:t>
            </a:r>
            <a:r>
              <a:rPr lang="ru-RU" sz="1700" dirty="0" smtClean="0"/>
              <a:t>- своими словами</a:t>
            </a:r>
            <a:endParaRPr lang="ru-RU" sz="1700" dirty="0"/>
          </a:p>
          <a:p>
            <a:pPr lvl="0">
              <a:lnSpc>
                <a:spcPct val="120000"/>
              </a:lnSpc>
              <a:spcBef>
                <a:spcPts val="0"/>
              </a:spcBef>
              <a:buFont typeface="Wingdings" panose="05000000000000000000" pitchFamily="2" charset="2"/>
              <a:buChar char="§"/>
            </a:pPr>
            <a:r>
              <a:rPr lang="ru-RU" sz="1700" dirty="0"/>
              <a:t>Отсылка</a:t>
            </a:r>
          </a:p>
          <a:p>
            <a:pPr lvl="0">
              <a:lnSpc>
                <a:spcPct val="120000"/>
              </a:lnSpc>
              <a:spcBef>
                <a:spcPts val="0"/>
              </a:spcBef>
              <a:buFont typeface="Wingdings" panose="05000000000000000000" pitchFamily="2" charset="2"/>
              <a:buChar char="§"/>
            </a:pPr>
            <a:r>
              <a:rPr lang="ru-RU" sz="1700" dirty="0"/>
              <a:t>Ссылка</a:t>
            </a:r>
            <a:endParaRPr lang="ru-RU" altLang="ru-RU" sz="1700" dirty="0"/>
          </a:p>
          <a:p>
            <a:pPr marL="45720" indent="0">
              <a:buNone/>
            </a:pPr>
            <a:r>
              <a:rPr lang="ru-RU" altLang="ru-RU" sz="1700" dirty="0" smtClean="0"/>
              <a:t>При </a:t>
            </a:r>
            <a:r>
              <a:rPr lang="ru-RU" altLang="ru-RU" sz="1700" dirty="0"/>
              <a:t>цитировании в тексте обязательно </a:t>
            </a:r>
            <a:r>
              <a:rPr lang="ru-RU" altLang="ru-RU" sz="2000" b="1" dirty="0" smtClean="0">
                <a:solidFill>
                  <a:schemeClr val="bg2">
                    <a:lumMod val="50000"/>
                  </a:schemeClr>
                </a:solidFill>
                <a:latin typeface="Century Gothic" panose="020B0502020202020204" pitchFamily="34" charset="0"/>
              </a:rPr>
              <a:t>отсылка</a:t>
            </a:r>
          </a:p>
          <a:p>
            <a:pPr marL="45720" indent="0">
              <a:buNone/>
            </a:pPr>
            <a:r>
              <a:rPr lang="ru-RU" altLang="ru-RU" sz="1700" dirty="0"/>
              <a:t>При оформлении ссылок </a:t>
            </a:r>
            <a:r>
              <a:rPr lang="ru-RU" altLang="ru-RU" sz="2000" b="1" dirty="0">
                <a:solidFill>
                  <a:schemeClr val="bg2">
                    <a:lumMod val="50000"/>
                  </a:schemeClr>
                </a:solidFill>
                <a:latin typeface="Century Gothic" panose="020B0502020202020204" pitchFamily="34" charset="0"/>
              </a:rPr>
              <a:t>на интернет источники </a:t>
            </a:r>
            <a:r>
              <a:rPr lang="ru-RU" altLang="ru-RU" sz="1700" dirty="0"/>
              <a:t>необходимо указывать </a:t>
            </a:r>
            <a:r>
              <a:rPr lang="en-US" altLang="ru-RU" sz="2000" b="1" dirty="0">
                <a:solidFill>
                  <a:schemeClr val="bg2">
                    <a:lumMod val="50000"/>
                  </a:schemeClr>
                </a:solidFill>
                <a:latin typeface="Century Gothic" panose="020B0502020202020204" pitchFamily="34" charset="0"/>
              </a:rPr>
              <a:t>URL</a:t>
            </a:r>
            <a:r>
              <a:rPr lang="ru-RU" altLang="ru-RU" sz="2000" b="1" dirty="0">
                <a:solidFill>
                  <a:schemeClr val="bg2">
                    <a:lumMod val="50000"/>
                  </a:schemeClr>
                </a:solidFill>
                <a:latin typeface="Century Gothic" panose="020B0502020202020204" pitchFamily="34" charset="0"/>
              </a:rPr>
              <a:t> (или </a:t>
            </a:r>
            <a:r>
              <a:rPr lang="en-US" altLang="ru-RU" sz="2000" b="1" dirty="0">
                <a:solidFill>
                  <a:schemeClr val="bg2">
                    <a:lumMod val="50000"/>
                  </a:schemeClr>
                </a:solidFill>
                <a:latin typeface="Century Gothic" panose="020B0502020202020204" pitchFamily="34" charset="0"/>
              </a:rPr>
              <a:t>DOI, EDN</a:t>
            </a:r>
            <a:r>
              <a:rPr lang="ru-RU" altLang="ru-RU" sz="2000" b="1" dirty="0">
                <a:solidFill>
                  <a:schemeClr val="bg2">
                    <a:lumMod val="50000"/>
                  </a:schemeClr>
                </a:solidFill>
                <a:latin typeface="Century Gothic" panose="020B0502020202020204" pitchFamily="34" charset="0"/>
              </a:rPr>
              <a:t>)</a:t>
            </a:r>
            <a:r>
              <a:rPr lang="en-US" altLang="ru-RU" sz="2000" b="1" dirty="0">
                <a:solidFill>
                  <a:schemeClr val="bg2">
                    <a:lumMod val="50000"/>
                  </a:schemeClr>
                </a:solidFill>
                <a:latin typeface="Century Gothic" panose="020B0502020202020204" pitchFamily="34" charset="0"/>
              </a:rPr>
              <a:t> </a:t>
            </a:r>
            <a:r>
              <a:rPr lang="ru-RU" altLang="ru-RU" sz="2000" b="1" dirty="0">
                <a:solidFill>
                  <a:schemeClr val="bg2">
                    <a:lumMod val="50000"/>
                  </a:schemeClr>
                </a:solidFill>
                <a:latin typeface="Century Gothic" panose="020B0502020202020204" pitchFamily="34" charset="0"/>
              </a:rPr>
              <a:t>и дату обращения </a:t>
            </a:r>
          </a:p>
          <a:p>
            <a:pPr marL="45720" indent="0">
              <a:buNone/>
            </a:pPr>
            <a:endParaRPr lang="ru-RU" altLang="ru-RU" sz="2000" b="1" dirty="0">
              <a:solidFill>
                <a:schemeClr val="bg2">
                  <a:lumMod val="50000"/>
                </a:schemeClr>
              </a:solidFill>
              <a:latin typeface="Century Gothic" panose="020B0502020202020204" pitchFamily="34" charset="0"/>
            </a:endParaRPr>
          </a:p>
          <a:p>
            <a:pPr marL="45720" indent="0">
              <a:buNone/>
            </a:pPr>
            <a:endParaRPr lang="ru-RU" altLang="ru-RU" sz="2000" b="1" dirty="0">
              <a:solidFill>
                <a:schemeClr val="bg2">
                  <a:lumMod val="50000"/>
                </a:schemeClr>
              </a:solidFill>
              <a:latin typeface="Century Gothic" panose="020B0502020202020204" pitchFamily="34" charset="0"/>
            </a:endParaRPr>
          </a:p>
        </p:txBody>
      </p:sp>
      <p:sp>
        <p:nvSpPr>
          <p:cNvPr id="2" name="TextBox 1"/>
          <p:cNvSpPr txBox="1"/>
          <p:nvPr/>
        </p:nvSpPr>
        <p:spPr>
          <a:xfrm>
            <a:off x="5561215" y="2926080"/>
            <a:ext cx="5386185" cy="707886"/>
          </a:xfrm>
          <a:prstGeom prst="rect">
            <a:avLst/>
          </a:prstGeom>
          <a:noFill/>
        </p:spPr>
        <p:txBody>
          <a:bodyPr wrap="square" rtlCol="0">
            <a:spAutoFit/>
          </a:bodyPr>
          <a:lstStyle/>
          <a:p>
            <a:r>
              <a:rPr lang="ru-RU" sz="2000" b="1" dirty="0">
                <a:solidFill>
                  <a:schemeClr val="bg2">
                    <a:lumMod val="50000"/>
                  </a:schemeClr>
                </a:solidFill>
                <a:latin typeface="Century Gothic" panose="020B0502020202020204" pitchFamily="34" charset="0"/>
              </a:rPr>
              <a:t>Цитирование обеспечивает связь с предыдущими публикациями по теме</a:t>
            </a:r>
          </a:p>
        </p:txBody>
      </p:sp>
    </p:spTree>
    <p:extLst>
      <p:ext uri="{BB962C8B-B14F-4D97-AF65-F5344CB8AC3E}">
        <p14:creationId xmlns:p14="http://schemas.microsoft.com/office/powerpoint/2010/main" val="3083904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273" y="520785"/>
            <a:ext cx="10228810" cy="867440"/>
          </a:xfrm>
          <a:noFill/>
        </p:spPr>
        <p:txBody>
          <a:bodyPr>
            <a:normAutofit/>
          </a:bodyPr>
          <a:lstStyle/>
          <a:p>
            <a:r>
              <a:rPr lang="ru-RU" sz="3200" b="1" dirty="0">
                <a:latin typeface="Century Gothic" panose="020B0502020202020204" pitchFamily="34" charset="0"/>
              </a:rPr>
              <a:t>Отсылки и страницы </a:t>
            </a:r>
          </a:p>
        </p:txBody>
      </p:sp>
      <p:sp>
        <p:nvSpPr>
          <p:cNvPr id="4" name="Прямоугольник 3"/>
          <p:cNvSpPr/>
          <p:nvPr/>
        </p:nvSpPr>
        <p:spPr>
          <a:xfrm>
            <a:off x="831273" y="1530543"/>
            <a:ext cx="2975495" cy="395236"/>
          </a:xfrm>
          <a:prstGeom prst="rect">
            <a:avLst/>
          </a:prstGeom>
        </p:spPr>
        <p:txBody>
          <a:bodyPr wrap="none">
            <a:spAutoFit/>
          </a:bodyPr>
          <a:lstStyle/>
          <a:p>
            <a:pPr>
              <a:lnSpc>
                <a:spcPct val="107000"/>
              </a:lnSpc>
              <a:spcAft>
                <a:spcPts val="800"/>
              </a:spcAft>
            </a:pPr>
            <a:r>
              <a:rPr lang="ru-RU" sz="2000" b="1" dirty="0">
                <a:solidFill>
                  <a:schemeClr val="bg2">
                    <a:lumMod val="50000"/>
                  </a:schemeClr>
                </a:solidFill>
                <a:latin typeface="Century Gothic" panose="020B0502020202020204" pitchFamily="34" charset="0"/>
              </a:rPr>
              <a:t>Если в тексте цитата</a:t>
            </a:r>
          </a:p>
        </p:txBody>
      </p:sp>
      <p:sp>
        <p:nvSpPr>
          <p:cNvPr id="6" name="Прямоугольник 5"/>
          <p:cNvSpPr/>
          <p:nvPr/>
        </p:nvSpPr>
        <p:spPr>
          <a:xfrm>
            <a:off x="831274" y="2227811"/>
            <a:ext cx="4929446" cy="2746906"/>
          </a:xfrm>
          <a:prstGeom prst="rect">
            <a:avLst/>
          </a:prstGeom>
        </p:spPr>
        <p:txBody>
          <a:bodyPr wrap="square">
            <a:spAutoFit/>
          </a:bodyPr>
          <a:lstStyle/>
          <a:p>
            <a:pPr indent="306070" fontAlgn="base">
              <a:lnSpc>
                <a:spcPct val="115000"/>
              </a:lnSpc>
              <a:spcBef>
                <a:spcPts val="1200"/>
              </a:spcBef>
              <a:spcAft>
                <a:spcPts val="0"/>
              </a:spcAft>
            </a:pPr>
            <a:r>
              <a:rPr lang="ru-RU" sz="1600" dirty="0">
                <a:solidFill>
                  <a:srgbClr val="444444"/>
                </a:solidFill>
                <a:latin typeface="Arial" panose="020B0604020202020204" pitchFamily="34" charset="0"/>
                <a:ea typeface="Times New Roman" panose="02020603050405020304" pitchFamily="18" charset="0"/>
              </a:rPr>
              <a:t> </a:t>
            </a:r>
            <a:r>
              <a:rPr lang="ru-RU" sz="1700" dirty="0">
                <a:solidFill>
                  <a:schemeClr val="accent1"/>
                </a:solidFill>
              </a:rPr>
              <a:t>В тексте отсылка:</a:t>
            </a:r>
            <a:br>
              <a:rPr lang="ru-RU" sz="1700" dirty="0">
                <a:solidFill>
                  <a:schemeClr val="accent1"/>
                </a:solidFill>
              </a:rPr>
            </a:br>
            <a:endParaRPr lang="ru-RU" sz="1700" dirty="0">
              <a:solidFill>
                <a:schemeClr val="accent1"/>
              </a:solidFill>
            </a:endParaRPr>
          </a:p>
          <a:p>
            <a:pPr fontAlgn="base">
              <a:lnSpc>
                <a:spcPct val="115000"/>
              </a:lnSpc>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a:solidFill>
                  <a:schemeClr val="bg2">
                    <a:lumMod val="2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a:solidFill>
                  <a:schemeClr val="bg2">
                    <a:lumMod val="50000"/>
                  </a:schemeClr>
                </a:solidFill>
                <a:latin typeface="Century Gothic" panose="020B0502020202020204" pitchFamily="34" charset="0"/>
              </a:rPr>
              <a:t> [10, с. 81]</a:t>
            </a:r>
            <a:br>
              <a:rPr lang="ru-RU" sz="2000" b="1" dirty="0">
                <a:solidFill>
                  <a:schemeClr val="bg2">
                    <a:lumMod val="50000"/>
                  </a:schemeClr>
                </a:solidFill>
                <a:latin typeface="Century Gothic" panose="020B0502020202020204" pitchFamily="34" charset="0"/>
              </a:rPr>
            </a:br>
            <a:endParaRPr lang="ru-RU" sz="2000" b="1" dirty="0">
              <a:solidFill>
                <a:schemeClr val="bg2">
                  <a:lumMod val="50000"/>
                </a:schemeClr>
              </a:solidFill>
              <a:latin typeface="Century Gothic" panose="020B0502020202020204" pitchFamily="34" charset="0"/>
            </a:endParaRPr>
          </a:p>
          <a:p>
            <a:pPr fontAlgn="base">
              <a:lnSpc>
                <a:spcPct val="115000"/>
              </a:lnSpc>
              <a:spcAft>
                <a:spcPts val="0"/>
              </a:spcAft>
            </a:pPr>
            <a:r>
              <a:rPr lang="ru-RU" sz="1600" dirty="0">
                <a:solidFill>
                  <a:srgbClr val="444444"/>
                </a:solidFill>
                <a:latin typeface="Arial" panose="020B0604020202020204" pitchFamily="34" charset="0"/>
                <a:ea typeface="Times New Roman" panose="02020603050405020304" pitchFamily="18" charset="0"/>
                <a:cs typeface="Times New Roman" panose="02020603050405020304" pitchFamily="18" charset="0"/>
              </a:rPr>
              <a:t>       </a:t>
            </a:r>
            <a:r>
              <a:rPr lang="ru-RU" sz="1700" dirty="0">
                <a:solidFill>
                  <a:schemeClr val="accent1"/>
                </a:solidFill>
              </a:rPr>
              <a:t>За текстом – ссылка (затекстовая ссылка):</a:t>
            </a:r>
            <a:br>
              <a:rPr lang="ru-RU" sz="1700" dirty="0">
                <a:solidFill>
                  <a:schemeClr val="accent1"/>
                </a:solidFill>
              </a:rPr>
            </a:br>
            <a:endParaRPr lang="ru-RU" sz="1700" dirty="0">
              <a:solidFill>
                <a:schemeClr val="accent1"/>
              </a:solidFill>
            </a:endParaRPr>
          </a:p>
          <a:p>
            <a:pPr fontAlgn="base">
              <a:lnSpc>
                <a:spcPct val="115000"/>
              </a:lnSpc>
              <a:spcAft>
                <a:spcPts val="0"/>
              </a:spcAft>
            </a:pPr>
            <a:r>
              <a:rPr lang="ru-RU" dirty="0">
                <a:solidFill>
                  <a:schemeClr val="bg2">
                    <a:lumMod val="25000"/>
                  </a:schemeClr>
                </a:solidFill>
                <a:ea typeface="Calibri" panose="020F0502020204030204" pitchFamily="34" charset="0"/>
                <a:cs typeface="TimesNewRomanPSMT"/>
              </a:rPr>
              <a:t>          10. </a:t>
            </a:r>
            <a:r>
              <a:rPr lang="ru-RU" sz="2000" b="1" dirty="0">
                <a:solidFill>
                  <a:schemeClr val="bg2">
                    <a:lumMod val="50000"/>
                  </a:schemeClr>
                </a:solidFill>
                <a:latin typeface="Century Gothic" panose="020B0502020202020204" pitchFamily="34" charset="0"/>
              </a:rPr>
              <a:t>Б</a:t>
            </a:r>
            <a:r>
              <a:rPr lang="ru-RU" dirty="0">
                <a:solidFill>
                  <a:schemeClr val="bg2">
                    <a:lumMod val="25000"/>
                  </a:schemeClr>
                </a:solidFill>
                <a:ea typeface="Calibri" panose="020F0502020204030204" pitchFamily="34" charset="0"/>
                <a:cs typeface="TimesNewRomanPSMT"/>
              </a:rPr>
              <a:t>ердяев Н.А. Смысл истории. М.: Мысль, 1990. 175 с.</a:t>
            </a:r>
          </a:p>
        </p:txBody>
      </p:sp>
      <p:sp>
        <p:nvSpPr>
          <p:cNvPr id="7" name="Прямоугольник 6"/>
          <p:cNvSpPr/>
          <p:nvPr/>
        </p:nvSpPr>
        <p:spPr>
          <a:xfrm>
            <a:off x="5893724" y="2302625"/>
            <a:ext cx="5166358" cy="3348609"/>
          </a:xfrm>
          <a:prstGeom prst="rect">
            <a:avLst/>
          </a:prstGeom>
        </p:spPr>
        <p:txBody>
          <a:bodyPr wrap="square">
            <a:spAutoFit/>
          </a:bodyPr>
          <a:lstStyle/>
          <a:p>
            <a:pPr fontAlgn="base">
              <a:lnSpc>
                <a:spcPct val="115000"/>
              </a:lnSpc>
              <a:spcBef>
                <a:spcPts val="1200"/>
              </a:spcBef>
              <a:spcAft>
                <a:spcPts val="0"/>
              </a:spcAft>
            </a:pPr>
            <a:r>
              <a:rPr lang="ru-RU" sz="1700" dirty="0">
                <a:solidFill>
                  <a:schemeClr val="accent1"/>
                </a:solidFill>
              </a:rPr>
              <a:t>В тексте отсылка:</a:t>
            </a:r>
            <a:br>
              <a:rPr lang="ru-RU" sz="1700" dirty="0">
                <a:solidFill>
                  <a:schemeClr val="accent1"/>
                </a:solidFill>
              </a:rPr>
            </a:br>
            <a:endParaRPr lang="ru-RU" sz="1700" dirty="0">
              <a:solidFill>
                <a:schemeClr val="accent1"/>
              </a:solidFill>
            </a:endParaRPr>
          </a:p>
          <a:p>
            <a:pPr fontAlgn="base">
              <a:lnSpc>
                <a:spcPct val="115000"/>
              </a:lnSpc>
              <a:spcAft>
                <a:spcPts val="0"/>
              </a:spcAft>
            </a:pPr>
            <a:r>
              <a:rPr lang="ru-RU" sz="1600" dirty="0">
                <a:solidFill>
                  <a:srgbClr val="444444"/>
                </a:solidFill>
                <a:latin typeface="Arial" panose="020B0604020202020204" pitchFamily="34" charset="0"/>
                <a:ea typeface="Times New Roman" panose="02020603050405020304" pitchFamily="18" charset="0"/>
                <a:cs typeface="Times New Roman" panose="02020603050405020304" pitchFamily="18" charset="0"/>
              </a:rPr>
              <a:t>         </a:t>
            </a:r>
            <a:r>
              <a:rPr lang="ru-RU" sz="1600" dirty="0">
                <a:solidFill>
                  <a:schemeClr val="bg2">
                    <a:lumMod val="25000"/>
                  </a:schemeClr>
                </a:solidFill>
                <a:latin typeface="Arial" panose="020B0604020202020204" pitchFamily="34" charset="0"/>
                <a:ea typeface="Times New Roman" panose="02020603050405020304" pitchFamily="18" charset="0"/>
                <a:cs typeface="Times New Roman" panose="02020603050405020304" pitchFamily="18" charset="0"/>
              </a:rPr>
              <a:t> </a:t>
            </a:r>
            <a:r>
              <a:rPr lang="ru-RU" sz="2000" b="1" dirty="0">
                <a:solidFill>
                  <a:schemeClr val="bg2">
                    <a:lumMod val="50000"/>
                  </a:schemeClr>
                </a:solidFill>
                <a:latin typeface="Century Gothic" panose="020B0502020202020204" pitchFamily="34" charset="0"/>
              </a:rPr>
              <a:t>[Бахтин, 2003]</a:t>
            </a:r>
          </a:p>
          <a:p>
            <a:pPr fontAlgn="base">
              <a:lnSpc>
                <a:spcPct val="115000"/>
              </a:lnSpc>
              <a:spcAft>
                <a:spcPts val="0"/>
              </a:spcAft>
            </a:pPr>
            <a:r>
              <a:rPr lang="ru-RU" sz="1700" dirty="0">
                <a:solidFill>
                  <a:schemeClr val="accent1"/>
                </a:solidFill>
              </a:rPr>
              <a:t/>
            </a:r>
            <a:br>
              <a:rPr lang="ru-RU" sz="1700" dirty="0">
                <a:solidFill>
                  <a:schemeClr val="accent1"/>
                </a:solidFill>
              </a:rPr>
            </a:br>
            <a:r>
              <a:rPr lang="ru-RU" sz="1700" dirty="0">
                <a:solidFill>
                  <a:schemeClr val="accent1"/>
                </a:solidFill>
              </a:rPr>
              <a:t>   </a:t>
            </a:r>
            <a:r>
              <a:rPr lang="ru-RU" sz="1700" dirty="0" smtClean="0">
                <a:solidFill>
                  <a:schemeClr val="accent1"/>
                </a:solidFill>
              </a:rPr>
              <a:t>В </a:t>
            </a:r>
            <a:r>
              <a:rPr lang="ru-RU" sz="1700" dirty="0">
                <a:solidFill>
                  <a:schemeClr val="accent1"/>
                </a:solidFill>
              </a:rPr>
              <a:t>затекстовой ссылке:</a:t>
            </a:r>
            <a:br>
              <a:rPr lang="ru-RU" sz="1700" dirty="0">
                <a:solidFill>
                  <a:schemeClr val="accent1"/>
                </a:solidFill>
              </a:rPr>
            </a:br>
            <a:endParaRPr lang="ru-RU" sz="1700" dirty="0">
              <a:solidFill>
                <a:schemeClr val="accent1"/>
              </a:solidFill>
            </a:endParaRPr>
          </a:p>
          <a:p>
            <a:pPr marL="447675" algn="just" fontAlgn="base">
              <a:lnSpc>
                <a:spcPct val="115000"/>
              </a:lnSpc>
              <a:spcAft>
                <a:spcPts val="0"/>
              </a:spcAft>
            </a:pPr>
            <a:r>
              <a:rPr lang="ru-RU" dirty="0">
                <a:solidFill>
                  <a:schemeClr val="bg2">
                    <a:lumMod val="25000"/>
                  </a:schemeClr>
                </a:solidFill>
                <a:ea typeface="Calibri" panose="020F0502020204030204" pitchFamily="34" charset="0"/>
                <a:cs typeface="TimesNewRomanPSMT"/>
              </a:rPr>
              <a:t>12. </a:t>
            </a:r>
            <a:r>
              <a:rPr lang="ru-RU" sz="2000" b="1" dirty="0">
                <a:solidFill>
                  <a:schemeClr val="bg2">
                    <a:lumMod val="50000"/>
                  </a:schemeClr>
                </a:solidFill>
                <a:latin typeface="Century Gothic" panose="020B0502020202020204" pitchFamily="34" charset="0"/>
              </a:rPr>
              <a:t>Б</a:t>
            </a:r>
            <a:r>
              <a:rPr lang="ru-RU" dirty="0">
                <a:solidFill>
                  <a:schemeClr val="bg2">
                    <a:lumMod val="25000"/>
                  </a:schemeClr>
                </a:solidFill>
                <a:ea typeface="Calibri" panose="020F0502020204030204" pitchFamily="34" charset="0"/>
                <a:cs typeface="TimesNewRomanPSMT"/>
              </a:rPr>
              <a:t>ахтин М.М. Формальный метод в литературоведении: критическое введение в социальную поэтику. М.: Лабиринт, 2003. </a:t>
            </a:r>
            <a:r>
              <a:rPr lang="ru-RU" b="1" dirty="0">
                <a:solidFill>
                  <a:schemeClr val="bg2">
                    <a:lumMod val="25000"/>
                  </a:schemeClr>
                </a:solidFill>
                <a:latin typeface="Arial Narrow" panose="020B0606020202030204" pitchFamily="34" charset="0"/>
              </a:rPr>
              <a:t>с. </a:t>
            </a:r>
            <a:r>
              <a:rPr lang="ru-RU" sz="2000" b="1" dirty="0">
                <a:solidFill>
                  <a:schemeClr val="bg2">
                    <a:lumMod val="50000"/>
                  </a:schemeClr>
                </a:solidFill>
                <a:latin typeface="Century Gothic" panose="020B0502020202020204" pitchFamily="34" charset="0"/>
              </a:rPr>
              <a:t>18</a:t>
            </a:r>
          </a:p>
        </p:txBody>
      </p:sp>
      <p:sp>
        <p:nvSpPr>
          <p:cNvPr id="5" name="TextBox 4"/>
          <p:cNvSpPr txBox="1"/>
          <p:nvPr/>
        </p:nvSpPr>
        <p:spPr>
          <a:xfrm>
            <a:off x="5353396" y="1534283"/>
            <a:ext cx="6384175" cy="395236"/>
          </a:xfrm>
          <a:prstGeom prst="rect">
            <a:avLst/>
          </a:prstGeom>
          <a:noFill/>
        </p:spPr>
        <p:txBody>
          <a:bodyPr wrap="square" rtlCol="0">
            <a:spAutoFit/>
          </a:bodyPr>
          <a:lstStyle/>
          <a:p>
            <a:pPr>
              <a:lnSpc>
                <a:spcPct val="107000"/>
              </a:lnSpc>
              <a:spcAft>
                <a:spcPts val="800"/>
              </a:spcAft>
            </a:pPr>
            <a:r>
              <a:rPr lang="ru-RU" sz="2000" b="1" dirty="0">
                <a:solidFill>
                  <a:schemeClr val="bg2">
                    <a:lumMod val="50000"/>
                  </a:schemeClr>
                </a:solidFill>
                <a:latin typeface="Century Gothic" panose="020B0502020202020204" pitchFamily="34" charset="0"/>
              </a:rPr>
              <a:t>Указание страницы, с которой взята цитата!</a:t>
            </a:r>
          </a:p>
        </p:txBody>
      </p:sp>
    </p:spTree>
    <p:extLst>
      <p:ext uri="{BB962C8B-B14F-4D97-AF65-F5344CB8AC3E}">
        <p14:creationId xmlns:p14="http://schemas.microsoft.com/office/powerpoint/2010/main" val="981342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273" y="520785"/>
            <a:ext cx="10228810" cy="867440"/>
          </a:xfrm>
          <a:noFill/>
        </p:spPr>
        <p:txBody>
          <a:bodyPr>
            <a:normAutofit/>
          </a:bodyPr>
          <a:lstStyle/>
          <a:p>
            <a:r>
              <a:rPr lang="ru-RU" sz="3600" b="1" dirty="0">
                <a:latin typeface="Century Gothic" panose="020B0502020202020204" pitchFamily="34" charset="0"/>
              </a:rPr>
              <a:t>Список источников в статьях </a:t>
            </a:r>
          </a:p>
        </p:txBody>
      </p:sp>
      <p:sp>
        <p:nvSpPr>
          <p:cNvPr id="4" name="Прямоугольник 3"/>
          <p:cNvSpPr/>
          <p:nvPr/>
        </p:nvSpPr>
        <p:spPr>
          <a:xfrm>
            <a:off x="556953" y="1612669"/>
            <a:ext cx="1965809" cy="421654"/>
          </a:xfrm>
          <a:prstGeom prst="rect">
            <a:avLst/>
          </a:prstGeom>
        </p:spPr>
        <p:txBody>
          <a:bodyPr wrap="square">
            <a:spAutoFit/>
          </a:bodyPr>
          <a:lstStyle/>
          <a:p>
            <a:pPr>
              <a:lnSpc>
                <a:spcPct val="107000"/>
              </a:lnSpc>
              <a:spcAft>
                <a:spcPts val="800"/>
              </a:spcAft>
            </a:pPr>
            <a:r>
              <a:rPr lang="ru-RU" sz="2000" b="1" dirty="0">
                <a:solidFill>
                  <a:schemeClr val="bg2">
                    <a:lumMod val="50000"/>
                  </a:schemeClr>
                </a:solidFill>
                <a:latin typeface="Century Gothic" panose="020B0502020202020204" pitchFamily="34" charset="0"/>
              </a:rPr>
              <a:t>ГОСТ Р 7.0.5</a:t>
            </a:r>
          </a:p>
        </p:txBody>
      </p:sp>
      <p:sp>
        <p:nvSpPr>
          <p:cNvPr id="3" name="Прямоугольник 2"/>
          <p:cNvSpPr/>
          <p:nvPr/>
        </p:nvSpPr>
        <p:spPr>
          <a:xfrm>
            <a:off x="2934393" y="1589821"/>
            <a:ext cx="4480560" cy="865173"/>
          </a:xfrm>
          <a:prstGeom prst="rect">
            <a:avLst/>
          </a:prstGeom>
        </p:spPr>
        <p:txBody>
          <a:bodyPr wrap="square">
            <a:spAutoFit/>
          </a:bodyPr>
          <a:lstStyle/>
          <a:p>
            <a:pPr>
              <a:lnSpc>
                <a:spcPct val="107000"/>
              </a:lnSpc>
              <a:spcAft>
                <a:spcPts val="800"/>
              </a:spcAft>
            </a:pPr>
            <a:r>
              <a:rPr lang="ru-RU" sz="2400" b="1" dirty="0">
                <a:solidFill>
                  <a:schemeClr val="bg2">
                    <a:lumMod val="50000"/>
                  </a:schemeClr>
                </a:solidFill>
              </a:rPr>
              <a:t>Только на издания, которые упоминаются в тексте</a:t>
            </a:r>
          </a:p>
        </p:txBody>
      </p:sp>
      <p:sp>
        <p:nvSpPr>
          <p:cNvPr id="5" name="TextBox 4"/>
          <p:cNvSpPr txBox="1"/>
          <p:nvPr/>
        </p:nvSpPr>
        <p:spPr>
          <a:xfrm>
            <a:off x="7664336" y="1612669"/>
            <a:ext cx="3462250" cy="865173"/>
          </a:xfrm>
          <a:prstGeom prst="rect">
            <a:avLst/>
          </a:prstGeom>
          <a:noFill/>
        </p:spPr>
        <p:txBody>
          <a:bodyPr wrap="square" rtlCol="0">
            <a:spAutoFit/>
          </a:bodyPr>
          <a:lstStyle/>
          <a:p>
            <a:pPr>
              <a:lnSpc>
                <a:spcPct val="107000"/>
              </a:lnSpc>
              <a:spcAft>
                <a:spcPts val="800"/>
              </a:spcAft>
            </a:pPr>
            <a:r>
              <a:rPr lang="ru-RU" sz="2400" b="1" dirty="0">
                <a:solidFill>
                  <a:schemeClr val="bg2">
                    <a:lumMod val="50000"/>
                  </a:schemeClr>
                </a:solidFill>
              </a:rPr>
              <a:t>Перечень </a:t>
            </a:r>
            <a:r>
              <a:rPr lang="ru-RU" sz="2400" b="1" dirty="0" err="1">
                <a:solidFill>
                  <a:schemeClr val="bg2">
                    <a:lumMod val="50000"/>
                  </a:schemeClr>
                </a:solidFill>
              </a:rPr>
              <a:t>затекстовых</a:t>
            </a:r>
            <a:r>
              <a:rPr lang="ru-RU" sz="2400" b="1" dirty="0">
                <a:solidFill>
                  <a:schemeClr val="bg2">
                    <a:lumMod val="50000"/>
                  </a:schemeClr>
                </a:solidFill>
              </a:rPr>
              <a:t> ссылок</a:t>
            </a:r>
          </a:p>
        </p:txBody>
      </p:sp>
      <p:sp>
        <p:nvSpPr>
          <p:cNvPr id="8" name="TextBox 7"/>
          <p:cNvSpPr txBox="1"/>
          <p:nvPr/>
        </p:nvSpPr>
        <p:spPr>
          <a:xfrm>
            <a:off x="831273" y="2826328"/>
            <a:ext cx="10359127" cy="2000548"/>
          </a:xfrm>
          <a:prstGeom prst="rect">
            <a:avLst/>
          </a:prstGeom>
          <a:noFill/>
        </p:spPr>
        <p:txBody>
          <a:bodyPr wrap="square" rtlCol="0">
            <a:spAutoFit/>
          </a:bodyPr>
          <a:lstStyle/>
          <a:p>
            <a:pPr marL="457200" indent="-457200" algn="just">
              <a:buFont typeface="+mj-lt"/>
              <a:buAutoNum type="arabicPeriod"/>
            </a:pPr>
            <a:r>
              <a:rPr lang="ru-RU" sz="2000" dirty="0">
                <a:solidFill>
                  <a:schemeClr val="bg2">
                    <a:lumMod val="50000"/>
                  </a:schemeClr>
                </a:solidFill>
              </a:rPr>
              <a:t>Майорова З.Н. Тайм-менеджмент, которого нет: как работать на </a:t>
            </a:r>
            <a:r>
              <a:rPr lang="ru-RU" sz="2000" dirty="0" err="1">
                <a:solidFill>
                  <a:schemeClr val="bg2">
                    <a:lumMod val="50000"/>
                  </a:schemeClr>
                </a:solidFill>
              </a:rPr>
              <a:t>удаленке</a:t>
            </a:r>
            <a:r>
              <a:rPr lang="ru-RU" sz="2000" dirty="0">
                <a:solidFill>
                  <a:schemeClr val="bg2">
                    <a:lumMod val="50000"/>
                  </a:schemeClr>
                </a:solidFill>
              </a:rPr>
              <a:t> // Финансовый директор. 2023. № 5 (209). С. 65.</a:t>
            </a:r>
          </a:p>
          <a:p>
            <a:pPr marL="457200" indent="-457200" algn="just">
              <a:buFont typeface="+mj-lt"/>
              <a:buAutoNum type="arabicPeriod"/>
            </a:pPr>
            <a:r>
              <a:rPr lang="ru-RU" sz="2000" dirty="0">
                <a:solidFill>
                  <a:schemeClr val="bg2">
                    <a:lumMod val="50000"/>
                  </a:schemeClr>
                </a:solidFill>
              </a:rPr>
              <a:t>Маевский В. И., Петров В.А., Степанов Л.С. О соотношении между инновационной и сырьевой динамикой // Экономист. 2022. №3. С. 41-47. URL: https://znanium.com/434460 (дата обращения: 22.04.2023)</a:t>
            </a:r>
          </a:p>
          <a:p>
            <a:endParaRPr lang="ru-RU" sz="2400" b="1" dirty="0">
              <a:latin typeface="Arial Narrow" panose="020B0606020202030204" pitchFamily="34" charset="0"/>
            </a:endParaRPr>
          </a:p>
        </p:txBody>
      </p:sp>
    </p:spTree>
    <p:extLst>
      <p:ext uri="{BB962C8B-B14F-4D97-AF65-F5344CB8AC3E}">
        <p14:creationId xmlns:p14="http://schemas.microsoft.com/office/powerpoint/2010/main" val="3263295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273" y="520785"/>
            <a:ext cx="10681854" cy="867440"/>
          </a:xfrm>
          <a:noFill/>
        </p:spPr>
        <p:txBody>
          <a:bodyPr>
            <a:noAutofit/>
          </a:bodyPr>
          <a:lstStyle/>
          <a:p>
            <a:r>
              <a:rPr lang="ru-RU" sz="3200" b="1" dirty="0">
                <a:latin typeface="Century Gothic" panose="020B0502020202020204" pitchFamily="34" charset="0"/>
              </a:rPr>
              <a:t>Библиографический список в диссертации</a:t>
            </a:r>
          </a:p>
        </p:txBody>
      </p:sp>
      <p:sp>
        <p:nvSpPr>
          <p:cNvPr id="5" name="Прямоугольник 4"/>
          <p:cNvSpPr/>
          <p:nvPr/>
        </p:nvSpPr>
        <p:spPr>
          <a:xfrm>
            <a:off x="831273" y="1388226"/>
            <a:ext cx="9875520" cy="1323439"/>
          </a:xfrm>
          <a:prstGeom prst="rect">
            <a:avLst/>
          </a:prstGeom>
        </p:spPr>
        <p:txBody>
          <a:bodyPr wrap="square">
            <a:spAutoFit/>
          </a:bodyPr>
          <a:lstStyle/>
          <a:p>
            <a:r>
              <a:rPr lang="ru-RU" sz="2000" b="1" dirty="0" smtClean="0">
                <a:solidFill>
                  <a:schemeClr val="bg2">
                    <a:lumMod val="50000"/>
                  </a:schemeClr>
                </a:solidFill>
                <a:latin typeface="Century Gothic" panose="020B0502020202020204" pitchFamily="34" charset="0"/>
              </a:rPr>
              <a:t>ГОСТ </a:t>
            </a:r>
            <a:r>
              <a:rPr lang="ru-RU" sz="2000" b="1" dirty="0">
                <a:solidFill>
                  <a:schemeClr val="bg2">
                    <a:lumMod val="50000"/>
                  </a:schemeClr>
                </a:solidFill>
                <a:latin typeface="Century Gothic" panose="020B0502020202020204" pitchFamily="34" charset="0"/>
              </a:rPr>
              <a:t>Р 7.0.100 – </a:t>
            </a:r>
            <a:r>
              <a:rPr lang="ru-RU" sz="2000" b="1" dirty="0" smtClean="0">
                <a:solidFill>
                  <a:schemeClr val="bg2">
                    <a:lumMod val="50000"/>
                  </a:schemeClr>
                </a:solidFill>
                <a:latin typeface="Century Gothic" panose="020B0502020202020204" pitchFamily="34" charset="0"/>
              </a:rPr>
              <a:t>2018. </a:t>
            </a:r>
            <a:r>
              <a:rPr lang="ru-RU" sz="2000" b="1" dirty="0">
                <a:solidFill>
                  <a:schemeClr val="bg2">
                    <a:lumMod val="50000"/>
                  </a:schemeClr>
                </a:solidFill>
                <a:latin typeface="Century Gothic" panose="020B0502020202020204" pitchFamily="34" charset="0"/>
              </a:rPr>
              <a:t>БИБЛИОГРАФИЧЕСКАЯ ЗАПИСЬ. БИБЛИОГРАФИЧЕСКОЕ ОПИСАНИЕ</a:t>
            </a:r>
          </a:p>
          <a:p>
            <a:r>
              <a:rPr lang="ru-RU" sz="2000" b="1" dirty="0">
                <a:solidFill>
                  <a:schemeClr val="bg2">
                    <a:lumMod val="50000"/>
                  </a:schemeClr>
                </a:solidFill>
                <a:latin typeface="Century Gothic" panose="020B0502020202020204" pitchFamily="34" charset="0"/>
              </a:rPr>
              <a:t>ГОСТ Р </a:t>
            </a:r>
            <a:r>
              <a:rPr lang="ru-RU" sz="2000" b="1" dirty="0" smtClean="0">
                <a:solidFill>
                  <a:schemeClr val="bg2">
                    <a:lumMod val="50000"/>
                  </a:schemeClr>
                </a:solidFill>
                <a:latin typeface="Century Gothic" panose="020B0502020202020204" pitchFamily="34" charset="0"/>
              </a:rPr>
              <a:t>7.0.11 </a:t>
            </a:r>
            <a:r>
              <a:rPr lang="ru-RU" sz="2000" b="1" dirty="0">
                <a:solidFill>
                  <a:schemeClr val="bg2">
                    <a:lumMod val="50000"/>
                  </a:schemeClr>
                </a:solidFill>
                <a:latin typeface="Century Gothic" panose="020B0502020202020204" pitchFamily="34" charset="0"/>
              </a:rPr>
              <a:t>–</a:t>
            </a:r>
            <a:r>
              <a:rPr lang="ru-RU" sz="2000" b="1" dirty="0" smtClean="0">
                <a:solidFill>
                  <a:schemeClr val="bg2">
                    <a:lumMod val="50000"/>
                  </a:schemeClr>
                </a:solidFill>
                <a:latin typeface="Century Gothic" panose="020B0502020202020204" pitchFamily="34" charset="0"/>
              </a:rPr>
              <a:t> 2011. </a:t>
            </a:r>
            <a:r>
              <a:rPr lang="ru-RU" sz="2000" b="1" dirty="0">
                <a:solidFill>
                  <a:schemeClr val="bg2">
                    <a:lumMod val="50000"/>
                  </a:schemeClr>
                </a:solidFill>
                <a:latin typeface="Century Gothic" panose="020B0502020202020204" pitchFamily="34" charset="0"/>
              </a:rPr>
              <a:t>ДИССЕРТАЦИЯ И АВТОРЕФЕРАТ ДИССЕРТАЦИИ</a:t>
            </a:r>
          </a:p>
          <a:p>
            <a:r>
              <a:rPr lang="ru-RU" sz="2000" b="1" dirty="0">
                <a:solidFill>
                  <a:schemeClr val="bg2">
                    <a:lumMod val="50000"/>
                  </a:schemeClr>
                </a:solidFill>
                <a:latin typeface="Century Gothic" panose="020B0502020202020204" pitchFamily="34" charset="0"/>
              </a:rPr>
              <a:t> </a:t>
            </a:r>
          </a:p>
        </p:txBody>
      </p:sp>
      <p:sp>
        <p:nvSpPr>
          <p:cNvPr id="6" name="Прямоугольник 5"/>
          <p:cNvSpPr/>
          <p:nvPr/>
        </p:nvSpPr>
        <p:spPr>
          <a:xfrm>
            <a:off x="914400" y="2975956"/>
            <a:ext cx="10145682" cy="1960537"/>
          </a:xfrm>
          <a:prstGeom prst="rect">
            <a:avLst/>
          </a:prstGeom>
        </p:spPr>
        <p:txBody>
          <a:bodyPr wrap="square">
            <a:spAutoFit/>
          </a:bodyPr>
          <a:lstStyle/>
          <a:p>
            <a:pPr>
              <a:lnSpc>
                <a:spcPct val="115000"/>
              </a:lnSpc>
              <a:spcAft>
                <a:spcPts val="0"/>
              </a:spcAft>
            </a:pPr>
            <a:r>
              <a:rPr lang="ru-RU" sz="2000" dirty="0">
                <a:solidFill>
                  <a:schemeClr val="bg2">
                    <a:lumMod val="50000"/>
                  </a:schemeClr>
                </a:solidFill>
              </a:rPr>
              <a:t>Наумов, В. Н. Стратегический маркетинг : учебник / В.Н. Наумов.  — Москва : ИНФРА-М, 2022. — 356 с. — DOI 10.12737/1021445. — ISBN 978-5-16-015270-7. - URL: https://znanium.com/catalog/product/1850664 (дата обращения: 20.04.2023).</a:t>
            </a:r>
          </a:p>
          <a:p>
            <a:endParaRPr lang="ru-RU" sz="1600" dirty="0">
              <a:latin typeface="Arial Narrow" panose="020B0606020202030204" pitchFamily="34" charset="0"/>
            </a:endParaRPr>
          </a:p>
          <a:p>
            <a:r>
              <a:rPr lang="ru-RU" dirty="0"/>
              <a:t> </a:t>
            </a:r>
          </a:p>
          <a:p>
            <a:pPr>
              <a:lnSpc>
                <a:spcPct val="115000"/>
              </a:lnSpc>
              <a:spcAft>
                <a:spcPts val="0"/>
              </a:spcAft>
            </a:pPr>
            <a:endParaRPr lang="ru-RU" sz="1600" dirty="0">
              <a:latin typeface="Arial Narrow" panose="020B0606020202030204" pitchFamily="34" charset="0"/>
            </a:endParaRPr>
          </a:p>
        </p:txBody>
      </p:sp>
    </p:spTree>
    <p:extLst>
      <p:ext uri="{BB962C8B-B14F-4D97-AF65-F5344CB8AC3E}">
        <p14:creationId xmlns:p14="http://schemas.microsoft.com/office/powerpoint/2010/main" val="1227034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9" y="609600"/>
            <a:ext cx="10353502" cy="678873"/>
          </a:xfrm>
        </p:spPr>
        <p:txBody>
          <a:bodyPr>
            <a:normAutofit/>
          </a:bodyPr>
          <a:lstStyle/>
          <a:p>
            <a:r>
              <a:rPr lang="ru-RU" sz="3200" b="1" dirty="0">
                <a:latin typeface="Century Gothic" panose="020B0502020202020204" pitchFamily="34" charset="0"/>
              </a:rPr>
              <a:t>Зарубежные стили цитирования</a:t>
            </a:r>
          </a:p>
        </p:txBody>
      </p:sp>
      <p:sp>
        <p:nvSpPr>
          <p:cNvPr id="3" name="Объект 2"/>
          <p:cNvSpPr>
            <a:spLocks noGrp="1"/>
          </p:cNvSpPr>
          <p:nvPr>
            <p:ph idx="1"/>
          </p:nvPr>
        </p:nvSpPr>
        <p:spPr>
          <a:xfrm>
            <a:off x="590204" y="1371601"/>
            <a:ext cx="10723418" cy="4724400"/>
          </a:xfrm>
        </p:spPr>
        <p:txBody>
          <a:bodyPr>
            <a:normAutofit/>
          </a:bodyPr>
          <a:lstStyle/>
          <a:p>
            <a:pPr marL="45720" indent="0">
              <a:buNone/>
            </a:pPr>
            <a:r>
              <a:rPr lang="ru-RU" dirty="0"/>
              <a:t>З</a:t>
            </a:r>
            <a:r>
              <a:rPr lang="ru-RU" dirty="0" smtClean="0"/>
              <a:t>ависят </a:t>
            </a:r>
            <a:r>
              <a:rPr lang="ru-RU" dirty="0"/>
              <a:t>от научного </a:t>
            </a:r>
            <a:r>
              <a:rPr lang="ru-RU" dirty="0" smtClean="0"/>
              <a:t>направления </a:t>
            </a:r>
          </a:p>
          <a:p>
            <a:pPr>
              <a:buFont typeface="Wingdings" panose="05000000000000000000" pitchFamily="2" charset="2"/>
              <a:buChar char="§"/>
            </a:pPr>
            <a:r>
              <a:rPr lang="ru-RU" b="1" dirty="0" err="1" smtClean="0"/>
              <a:t>Chicago</a:t>
            </a:r>
            <a:r>
              <a:rPr lang="ru-RU" b="1" dirty="0" smtClean="0"/>
              <a:t>/</a:t>
            </a:r>
            <a:r>
              <a:rPr lang="ru-RU" b="1" dirty="0" err="1" smtClean="0"/>
              <a:t>Turabian</a:t>
            </a:r>
            <a:r>
              <a:rPr lang="ru-RU" dirty="0" smtClean="0"/>
              <a:t> </a:t>
            </a:r>
            <a:r>
              <a:rPr lang="ru-RU" dirty="0"/>
              <a:t>– разработан Университетом Чикаго и обычно используется в публикациях, связанных с бизнесом, литературой, историей и изобразительным искусством; </a:t>
            </a:r>
            <a:r>
              <a:rPr lang="ru-RU" dirty="0" smtClean="0"/>
              <a:t> </a:t>
            </a:r>
          </a:p>
          <a:p>
            <a:pPr>
              <a:buFont typeface="Wingdings" panose="05000000000000000000" pitchFamily="2" charset="2"/>
              <a:buChar char="§"/>
            </a:pPr>
            <a:r>
              <a:rPr lang="ru-RU" b="1" dirty="0" smtClean="0"/>
              <a:t>MLA</a:t>
            </a:r>
            <a:r>
              <a:rPr lang="ru-RU" dirty="0" smtClean="0"/>
              <a:t> </a:t>
            </a:r>
            <a:r>
              <a:rPr lang="ru-RU" dirty="0"/>
              <a:t>– стиль, используемый в публикациях по гуманитарным наукам; </a:t>
            </a:r>
            <a:r>
              <a:rPr lang="ru-RU" dirty="0" smtClean="0"/>
              <a:t> </a:t>
            </a:r>
          </a:p>
          <a:p>
            <a:pPr>
              <a:buFont typeface="Wingdings" panose="05000000000000000000" pitchFamily="2" charset="2"/>
              <a:buChar char="§"/>
            </a:pPr>
            <a:r>
              <a:rPr lang="ru-RU" b="1" dirty="0" smtClean="0"/>
              <a:t>APA</a:t>
            </a:r>
            <a:r>
              <a:rPr lang="ru-RU" dirty="0" smtClean="0"/>
              <a:t> </a:t>
            </a:r>
            <a:r>
              <a:rPr lang="ru-RU" dirty="0"/>
              <a:t>(</a:t>
            </a:r>
            <a:r>
              <a:rPr lang="ru-RU" dirty="0" err="1"/>
              <a:t>American</a:t>
            </a:r>
            <a:r>
              <a:rPr lang="ru-RU" dirty="0"/>
              <a:t> </a:t>
            </a:r>
            <a:r>
              <a:rPr lang="ru-RU" dirty="0" err="1"/>
              <a:t>Psychological</a:t>
            </a:r>
            <a:r>
              <a:rPr lang="ru-RU" dirty="0"/>
              <a:t> </a:t>
            </a:r>
            <a:r>
              <a:rPr lang="ru-RU" dirty="0" err="1"/>
              <a:t>Association</a:t>
            </a:r>
            <a:r>
              <a:rPr lang="ru-RU" dirty="0"/>
              <a:t>, Американская психологическая ассоциация) – используется при подготовке публикаций в области образования, психологии</a:t>
            </a:r>
            <a:r>
              <a:rPr lang="ru-RU" dirty="0" smtClean="0"/>
              <a:t>; </a:t>
            </a:r>
          </a:p>
          <a:p>
            <a:pPr>
              <a:buFont typeface="Wingdings" panose="05000000000000000000" pitchFamily="2" charset="2"/>
              <a:buChar char="§"/>
            </a:pPr>
            <a:r>
              <a:rPr lang="ru-RU" b="1" dirty="0" smtClean="0"/>
              <a:t>MHRA</a:t>
            </a:r>
            <a:r>
              <a:rPr lang="ru-RU" dirty="0" smtClean="0"/>
              <a:t> </a:t>
            </a:r>
            <a:r>
              <a:rPr lang="ru-RU" dirty="0"/>
              <a:t>(</a:t>
            </a:r>
            <a:r>
              <a:rPr lang="ru-RU" dirty="0" err="1"/>
              <a:t>Modern</a:t>
            </a:r>
            <a:r>
              <a:rPr lang="ru-RU" dirty="0"/>
              <a:t> </a:t>
            </a:r>
            <a:r>
              <a:rPr lang="ru-RU" dirty="0" err="1"/>
              <a:t>Humanities</a:t>
            </a:r>
            <a:r>
              <a:rPr lang="ru-RU" dirty="0"/>
              <a:t> </a:t>
            </a:r>
            <a:r>
              <a:rPr lang="ru-RU" dirty="0" err="1"/>
              <a:t>Research</a:t>
            </a:r>
            <a:r>
              <a:rPr lang="ru-RU" dirty="0"/>
              <a:t> </a:t>
            </a:r>
            <a:r>
              <a:rPr lang="ru-RU" dirty="0" err="1"/>
              <a:t>Association</a:t>
            </a:r>
            <a:r>
              <a:rPr lang="ru-RU" dirty="0"/>
              <a:t>, Ассоциация современных гуманитарных исследований) – используется в публикациях по искусству и гуманитарным наукам</a:t>
            </a:r>
            <a:r>
              <a:rPr lang="ru-RU" dirty="0" smtClean="0"/>
              <a:t>;</a:t>
            </a:r>
          </a:p>
          <a:p>
            <a:pPr>
              <a:buFont typeface="Wingdings" panose="05000000000000000000" pitchFamily="2" charset="2"/>
              <a:buChar char="§"/>
            </a:pPr>
            <a:r>
              <a:rPr lang="ru-RU" b="1" dirty="0" smtClean="0"/>
              <a:t>Harvard</a:t>
            </a:r>
            <a:r>
              <a:rPr lang="ru-RU" dirty="0" smtClean="0"/>
              <a:t> </a:t>
            </a:r>
            <a:r>
              <a:rPr lang="ru-RU" dirty="0"/>
              <a:t>– </a:t>
            </a:r>
            <a:r>
              <a:rPr lang="ru-RU" dirty="0" smtClean="0"/>
              <a:t>общественные и гуманитарные науки и др.. </a:t>
            </a:r>
          </a:p>
        </p:txBody>
      </p:sp>
    </p:spTree>
    <p:extLst>
      <p:ext uri="{BB962C8B-B14F-4D97-AF65-F5344CB8AC3E}">
        <p14:creationId xmlns:p14="http://schemas.microsoft.com/office/powerpoint/2010/main" val="2980515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8145" y="490451"/>
            <a:ext cx="10700904" cy="631767"/>
          </a:xfrm>
          <a:noFill/>
        </p:spPr>
        <p:txBody>
          <a:bodyPr>
            <a:noAutofit/>
          </a:bodyPr>
          <a:lstStyle/>
          <a:p>
            <a:r>
              <a:rPr lang="ru-RU" sz="3200" b="1" dirty="0">
                <a:latin typeface="Century Gothic" panose="020B0502020202020204" pitchFamily="34" charset="0"/>
              </a:rPr>
              <a:t>Гарвардский стиль (</a:t>
            </a:r>
            <a:r>
              <a:rPr lang="ru-RU" sz="3200" b="1" dirty="0" err="1">
                <a:latin typeface="Century Gothic" panose="020B0502020202020204" pitchFamily="34" charset="0"/>
              </a:rPr>
              <a:t>harvard</a:t>
            </a:r>
            <a:r>
              <a:rPr lang="ru-RU" sz="3200" b="1" dirty="0">
                <a:latin typeface="Century Gothic" panose="020B0502020202020204" pitchFamily="34" charset="0"/>
              </a:rPr>
              <a:t> </a:t>
            </a:r>
            <a:r>
              <a:rPr lang="ru-RU" sz="3200" b="1" dirty="0" err="1">
                <a:latin typeface="Century Gothic" panose="020B0502020202020204" pitchFamily="34" charset="0"/>
              </a:rPr>
              <a:t>style</a:t>
            </a:r>
            <a:r>
              <a:rPr lang="ru-RU" sz="3600" b="1" dirty="0">
                <a:latin typeface="Century Gothic" panose="020B0502020202020204" pitchFamily="34" charset="0"/>
              </a:rPr>
              <a:t>)  </a:t>
            </a:r>
          </a:p>
        </p:txBody>
      </p:sp>
      <p:sp>
        <p:nvSpPr>
          <p:cNvPr id="3" name="Объект 2"/>
          <p:cNvSpPr>
            <a:spLocks noGrp="1"/>
          </p:cNvSpPr>
          <p:nvPr>
            <p:ph idx="1"/>
          </p:nvPr>
        </p:nvSpPr>
        <p:spPr>
          <a:xfrm>
            <a:off x="748146" y="1188720"/>
            <a:ext cx="10700904" cy="4988243"/>
          </a:xfrm>
        </p:spPr>
        <p:txBody>
          <a:bodyPr>
            <a:normAutofit/>
          </a:bodyPr>
          <a:lstStyle/>
          <a:p>
            <a:pPr>
              <a:buFont typeface="Wingdings" panose="05000000000000000000" pitchFamily="2" charset="2"/>
              <a:buChar char="§"/>
            </a:pPr>
            <a:r>
              <a:rPr lang="ru-RU" sz="2400" b="1" dirty="0">
                <a:solidFill>
                  <a:schemeClr val="bg2">
                    <a:lumMod val="50000"/>
                  </a:schemeClr>
                </a:solidFill>
              </a:rPr>
              <a:t>М</a:t>
            </a:r>
            <a:r>
              <a:rPr lang="ru-RU" sz="2400" b="1" dirty="0" smtClean="0">
                <a:solidFill>
                  <a:schemeClr val="bg2">
                    <a:lumMod val="50000"/>
                  </a:schemeClr>
                </a:solidFill>
              </a:rPr>
              <a:t>еждународный стиль ссылок (для зарубежных публикаций)</a:t>
            </a:r>
          </a:p>
          <a:p>
            <a:pPr marL="388620" indent="-342900">
              <a:buFont typeface="+mj-lt"/>
              <a:buAutoNum type="arabicPeriod"/>
            </a:pPr>
            <a:r>
              <a:rPr lang="ru-RU" sz="1800" dirty="0" smtClean="0">
                <a:solidFill>
                  <a:schemeClr val="bg2">
                    <a:lumMod val="50000"/>
                  </a:schemeClr>
                </a:solidFill>
                <a:ea typeface="Calibri" panose="020F0502020204030204" pitchFamily="34" charset="0"/>
                <a:cs typeface="TimesNewRomanPSMT"/>
              </a:rPr>
              <a:t>Сначала </a:t>
            </a:r>
            <a:r>
              <a:rPr lang="ru-RU" sz="1800" dirty="0">
                <a:solidFill>
                  <a:schemeClr val="bg2">
                    <a:lumMod val="50000"/>
                  </a:schemeClr>
                </a:solidFill>
                <a:ea typeface="Calibri" panose="020F0502020204030204" pitchFamily="34" charset="0"/>
                <a:cs typeface="TimesNewRomanPSMT"/>
              </a:rPr>
              <a:t>в тексте оформляется отсылка в квадратных скобках, где указывается автор, дата публикации и </a:t>
            </a:r>
            <a:r>
              <a:rPr lang="ru-RU" sz="1800" dirty="0" smtClean="0">
                <a:solidFill>
                  <a:schemeClr val="bg2">
                    <a:lumMod val="50000"/>
                  </a:schemeClr>
                </a:solidFill>
                <a:ea typeface="Calibri" panose="020F0502020204030204" pitchFamily="34" charset="0"/>
                <a:cs typeface="TimesNewRomanPSMT"/>
              </a:rPr>
              <a:t>могут </a:t>
            </a:r>
            <a:r>
              <a:rPr lang="ru-RU" sz="1800" dirty="0">
                <a:solidFill>
                  <a:schemeClr val="bg2">
                    <a:lumMod val="50000"/>
                  </a:schemeClr>
                </a:solidFill>
                <a:ea typeface="Calibri" panose="020F0502020204030204" pitchFamily="34" charset="0"/>
                <a:cs typeface="TimesNewRomanPSMT"/>
              </a:rPr>
              <a:t>быть указаны страницы </a:t>
            </a:r>
            <a:r>
              <a:rPr lang="ru-RU" sz="3600" dirty="0">
                <a:solidFill>
                  <a:schemeClr val="bg2">
                    <a:lumMod val="50000"/>
                  </a:schemeClr>
                </a:solidFill>
                <a:latin typeface="Arial Narrow" panose="020B0606020202030204" pitchFamily="34" charset="0"/>
              </a:rPr>
              <a:t>[</a:t>
            </a:r>
            <a:r>
              <a:rPr lang="ru-RU" sz="2400" b="1" dirty="0">
                <a:solidFill>
                  <a:schemeClr val="bg2">
                    <a:lumMod val="50000"/>
                  </a:schemeClr>
                </a:solidFill>
                <a:latin typeface="Arial Narrow" panose="020B0606020202030204" pitchFamily="34" charset="0"/>
              </a:rPr>
              <a:t>Bessant, J, </a:t>
            </a:r>
            <a:r>
              <a:rPr lang="ru-RU" sz="2400" b="1" dirty="0" smtClean="0">
                <a:solidFill>
                  <a:schemeClr val="bg2">
                    <a:lumMod val="50000"/>
                  </a:schemeClr>
                </a:solidFill>
                <a:latin typeface="Arial Narrow" panose="020B0606020202030204" pitchFamily="34" charset="0"/>
              </a:rPr>
              <a:t>2022</a:t>
            </a:r>
            <a:r>
              <a:rPr lang="ru-RU" sz="3600" dirty="0" smtClean="0">
                <a:solidFill>
                  <a:schemeClr val="bg2">
                    <a:lumMod val="50000"/>
                  </a:schemeClr>
                </a:solidFill>
                <a:latin typeface="Arial Narrow" panose="020B0606020202030204" pitchFamily="34" charset="0"/>
              </a:rPr>
              <a:t>]</a:t>
            </a:r>
            <a:r>
              <a:rPr lang="ru-RU" sz="1600" dirty="0" smtClean="0">
                <a:solidFill>
                  <a:schemeClr val="bg2">
                    <a:lumMod val="50000"/>
                  </a:schemeClr>
                </a:solidFill>
                <a:latin typeface="Arial Narrow" panose="020B0606020202030204" pitchFamily="34" charset="0"/>
              </a:rPr>
              <a:t>. </a:t>
            </a:r>
          </a:p>
          <a:p>
            <a:pPr marL="388620" indent="-342900">
              <a:buFont typeface="+mj-lt"/>
              <a:buAutoNum type="arabicPeriod"/>
            </a:pPr>
            <a:r>
              <a:rPr lang="ru-RU" sz="1800" dirty="0" smtClean="0">
                <a:solidFill>
                  <a:schemeClr val="bg2">
                    <a:lumMod val="50000"/>
                  </a:schemeClr>
                </a:solidFill>
                <a:ea typeface="Calibri" panose="020F0502020204030204" pitchFamily="34" charset="0"/>
                <a:cs typeface="TimesNewRomanPSMT"/>
              </a:rPr>
              <a:t>В </a:t>
            </a:r>
            <a:r>
              <a:rPr lang="ru-RU" sz="1800" dirty="0">
                <a:solidFill>
                  <a:schemeClr val="bg2">
                    <a:lumMod val="50000"/>
                  </a:schemeClr>
                </a:solidFill>
                <a:ea typeface="Calibri" panose="020F0502020204030204" pitchFamily="34" charset="0"/>
                <a:cs typeface="TimesNewRomanPSMT"/>
              </a:rPr>
              <a:t>Перечне </a:t>
            </a:r>
            <a:r>
              <a:rPr lang="ru-RU" sz="1800" dirty="0" err="1" smtClean="0">
                <a:solidFill>
                  <a:schemeClr val="bg2">
                    <a:lumMod val="50000"/>
                  </a:schemeClr>
                </a:solidFill>
                <a:ea typeface="Calibri" panose="020F0502020204030204" pitchFamily="34" charset="0"/>
                <a:cs typeface="TimesNewRomanPSMT"/>
              </a:rPr>
              <a:t>затекстовых</a:t>
            </a:r>
            <a:r>
              <a:rPr lang="ru-RU" sz="1800" dirty="0" smtClean="0">
                <a:solidFill>
                  <a:schemeClr val="bg2">
                    <a:lumMod val="50000"/>
                  </a:schemeClr>
                </a:solidFill>
                <a:ea typeface="Calibri" panose="020F0502020204030204" pitchFamily="34" charset="0"/>
                <a:cs typeface="TimesNewRomanPSMT"/>
              </a:rPr>
              <a:t> ссылок </a:t>
            </a:r>
            <a:r>
              <a:rPr lang="ru-RU" sz="1800" dirty="0">
                <a:solidFill>
                  <a:schemeClr val="bg2">
                    <a:lumMod val="50000"/>
                  </a:schemeClr>
                </a:solidFill>
                <a:ea typeface="Calibri" panose="020F0502020204030204" pitchFamily="34" charset="0"/>
                <a:cs typeface="TimesNewRomanPSMT"/>
              </a:rPr>
              <a:t>дается описание </a:t>
            </a:r>
            <a:r>
              <a:rPr lang="ru-RU" sz="1800" dirty="0" smtClean="0">
                <a:solidFill>
                  <a:schemeClr val="bg2">
                    <a:lumMod val="50000"/>
                  </a:schemeClr>
                </a:solidFill>
                <a:ea typeface="Calibri" panose="020F0502020204030204" pitchFamily="34" charset="0"/>
                <a:cs typeface="TimesNewRomanPSMT"/>
              </a:rPr>
              <a:t>публикации: </a:t>
            </a:r>
            <a:endParaRPr lang="ru-RU" sz="1800" dirty="0">
              <a:solidFill>
                <a:schemeClr val="bg2">
                  <a:lumMod val="50000"/>
                </a:schemeClr>
              </a:solidFill>
              <a:ea typeface="Calibri" panose="020F0502020204030204" pitchFamily="34" charset="0"/>
              <a:cs typeface="TimesNewRomanPSMT"/>
            </a:endParaRPr>
          </a:p>
          <a:p>
            <a:pPr>
              <a:buFont typeface="Wingdings" panose="05000000000000000000" pitchFamily="2" charset="2"/>
              <a:buChar char="§"/>
            </a:pPr>
            <a:r>
              <a:rPr lang="ru-RU" sz="2000" b="1" dirty="0">
                <a:solidFill>
                  <a:schemeClr val="bg2">
                    <a:lumMod val="50000"/>
                  </a:schemeClr>
                </a:solidFill>
              </a:rPr>
              <a:t>Bessant, J .</a:t>
            </a:r>
            <a:r>
              <a:rPr lang="en-US" sz="2000" b="1" dirty="0">
                <a:solidFill>
                  <a:schemeClr val="bg2">
                    <a:lumMod val="50000"/>
                  </a:schemeClr>
                </a:solidFill>
              </a:rPr>
              <a:t> (2022) ‘White Noise and Particle </a:t>
            </a:r>
            <a:r>
              <a:rPr lang="en-US" sz="2000" b="1" dirty="0" err="1">
                <a:solidFill>
                  <a:schemeClr val="bg2">
                    <a:lumMod val="50000"/>
                  </a:schemeClr>
                </a:solidFill>
              </a:rPr>
              <a:t>Behaviour</a:t>
            </a:r>
            <a:r>
              <a:rPr lang="en-US" sz="2000" b="1" dirty="0">
                <a:solidFill>
                  <a:schemeClr val="bg2">
                    <a:lumMod val="50000"/>
                  </a:schemeClr>
                </a:solidFill>
              </a:rPr>
              <a:t>’. </a:t>
            </a:r>
            <a:r>
              <a:rPr lang="en-US" sz="2000" b="1" i="1" dirty="0">
                <a:solidFill>
                  <a:schemeClr val="bg2">
                    <a:lumMod val="50000"/>
                  </a:schemeClr>
                </a:solidFill>
              </a:rPr>
              <a:t>Journal of Mathematics and Physics </a:t>
            </a:r>
            <a:r>
              <a:rPr lang="en-US" sz="2000" b="1" dirty="0">
                <a:solidFill>
                  <a:schemeClr val="bg2">
                    <a:lumMod val="50000"/>
                  </a:schemeClr>
                </a:solidFill>
              </a:rPr>
              <a:t>2 (1), </a:t>
            </a:r>
            <a:r>
              <a:rPr lang="en-US" sz="2000" b="1" dirty="0" smtClean="0">
                <a:solidFill>
                  <a:schemeClr val="bg2">
                    <a:lumMod val="50000"/>
                  </a:schemeClr>
                </a:solidFill>
              </a:rPr>
              <a:t>67-81</a:t>
            </a:r>
            <a:endParaRPr lang="ru-RU" sz="2000" b="1" dirty="0" smtClean="0">
              <a:solidFill>
                <a:schemeClr val="bg2">
                  <a:lumMod val="50000"/>
                </a:schemeClr>
              </a:solidFill>
            </a:endParaRPr>
          </a:p>
          <a:p>
            <a:pPr>
              <a:buFont typeface="Wingdings" panose="05000000000000000000" pitchFamily="2" charset="2"/>
              <a:buChar char="§"/>
            </a:pPr>
            <a:r>
              <a:rPr lang="en-US" sz="2000" b="1" dirty="0">
                <a:solidFill>
                  <a:schemeClr val="bg2">
                    <a:lumMod val="50000"/>
                  </a:schemeClr>
                </a:solidFill>
              </a:rPr>
              <a:t>Potter, F., </a:t>
            </a:r>
            <a:r>
              <a:rPr lang="en-US" sz="2000" b="1" dirty="0" err="1">
                <a:solidFill>
                  <a:schemeClr val="bg2">
                    <a:lumMod val="50000"/>
                  </a:schemeClr>
                </a:solidFill>
              </a:rPr>
              <a:t>Pavliotis</a:t>
            </a:r>
            <a:r>
              <a:rPr lang="en-US" sz="2000" b="1" dirty="0">
                <a:solidFill>
                  <a:schemeClr val="bg2">
                    <a:lumMod val="50000"/>
                  </a:schemeClr>
                </a:solidFill>
              </a:rPr>
              <a:t>, M., Kiran, D. (2022)</a:t>
            </a:r>
            <a:r>
              <a:rPr lang="en-US" dirty="0"/>
              <a:t> ‘</a:t>
            </a:r>
            <a:r>
              <a:rPr lang="en-US" sz="2000" b="1" dirty="0">
                <a:solidFill>
                  <a:schemeClr val="bg2">
                    <a:lumMod val="50000"/>
                  </a:schemeClr>
                </a:solidFill>
              </a:rPr>
              <a:t>White Noise and Particle </a:t>
            </a:r>
            <a:r>
              <a:rPr lang="en-US" sz="2000" b="1" dirty="0" err="1">
                <a:solidFill>
                  <a:schemeClr val="bg2">
                    <a:lumMod val="50000"/>
                  </a:schemeClr>
                </a:solidFill>
              </a:rPr>
              <a:t>Behaviour</a:t>
            </a:r>
            <a:r>
              <a:rPr lang="en-US" dirty="0"/>
              <a:t>’. </a:t>
            </a:r>
            <a:r>
              <a:rPr lang="en-US" sz="2000" b="1" i="1" dirty="0">
                <a:solidFill>
                  <a:schemeClr val="bg2">
                    <a:lumMod val="50000"/>
                  </a:schemeClr>
                </a:solidFill>
              </a:rPr>
              <a:t>Journal of Mathematics and Physics 2 (1), </a:t>
            </a:r>
            <a:r>
              <a:rPr lang="ru-RU" sz="2000" b="1" i="1" dirty="0" smtClean="0">
                <a:solidFill>
                  <a:schemeClr val="bg2">
                    <a:lumMod val="50000"/>
                  </a:schemeClr>
                </a:solidFill>
              </a:rPr>
              <a:t>2</a:t>
            </a:r>
            <a:r>
              <a:rPr lang="en-US" sz="2000" b="1" i="1" dirty="0" smtClean="0">
                <a:solidFill>
                  <a:schemeClr val="bg2">
                    <a:lumMod val="50000"/>
                  </a:schemeClr>
                </a:solidFill>
              </a:rPr>
              <a:t>7-</a:t>
            </a:r>
            <a:r>
              <a:rPr lang="ru-RU" sz="2000" b="1" i="1" dirty="0" smtClean="0">
                <a:solidFill>
                  <a:schemeClr val="bg2">
                    <a:lumMod val="50000"/>
                  </a:schemeClr>
                </a:solidFill>
              </a:rPr>
              <a:t>3</a:t>
            </a:r>
            <a:r>
              <a:rPr lang="en-US" sz="2000" b="1" i="1" dirty="0" smtClean="0">
                <a:solidFill>
                  <a:schemeClr val="bg2">
                    <a:lumMod val="50000"/>
                  </a:schemeClr>
                </a:solidFill>
              </a:rPr>
              <a:t>1</a:t>
            </a:r>
            <a:endParaRPr lang="ru-RU" sz="2000" b="1" i="1" dirty="0">
              <a:solidFill>
                <a:schemeClr val="bg2">
                  <a:lumMod val="50000"/>
                </a:schemeClr>
              </a:solidFill>
            </a:endParaRPr>
          </a:p>
        </p:txBody>
      </p:sp>
    </p:spTree>
    <p:extLst>
      <p:ext uri="{BB962C8B-B14F-4D97-AF65-F5344CB8AC3E}">
        <p14:creationId xmlns:p14="http://schemas.microsoft.com/office/powerpoint/2010/main" val="1432803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9709" y="609600"/>
            <a:ext cx="10228811" cy="836815"/>
          </a:xfrm>
        </p:spPr>
        <p:txBody>
          <a:bodyPr>
            <a:normAutofit/>
          </a:bodyPr>
          <a:lstStyle/>
          <a:p>
            <a:r>
              <a:rPr lang="ru-RU" sz="3200" b="1" dirty="0">
                <a:latin typeface="Century Gothic" panose="020B0502020202020204" pitchFamily="34" charset="0"/>
              </a:rPr>
              <a:t>Разница в описаниях</a:t>
            </a:r>
          </a:p>
        </p:txBody>
      </p:sp>
      <p:sp>
        <p:nvSpPr>
          <p:cNvPr id="3" name="Объект 2"/>
          <p:cNvSpPr>
            <a:spLocks noGrp="1"/>
          </p:cNvSpPr>
          <p:nvPr>
            <p:ph sz="half" idx="1"/>
          </p:nvPr>
        </p:nvSpPr>
        <p:spPr>
          <a:xfrm>
            <a:off x="872836" y="1446415"/>
            <a:ext cx="5025044" cy="4634344"/>
          </a:xfrm>
        </p:spPr>
        <p:txBody>
          <a:bodyPr>
            <a:normAutofit/>
          </a:bodyPr>
          <a:lstStyle/>
          <a:p>
            <a:pPr marL="45720" indent="0">
              <a:buNone/>
            </a:pPr>
            <a:r>
              <a:rPr lang="ru-RU" sz="2400" b="1" dirty="0" smtClean="0"/>
              <a:t>Список источников</a:t>
            </a:r>
            <a:endParaRPr lang="ru-RU" sz="2400" b="1" dirty="0"/>
          </a:p>
          <a:p>
            <a:pPr>
              <a:buFont typeface="Wingdings" panose="05000000000000000000" pitchFamily="2" charset="2"/>
              <a:buChar char="§"/>
            </a:pPr>
            <a:r>
              <a:rPr lang="ru-RU" sz="2000" dirty="0"/>
              <a:t>Сычев, М.С. История Астраханского казачьего войска: учебное </a:t>
            </a:r>
            <a:r>
              <a:rPr lang="ru-RU" sz="2000" dirty="0" smtClean="0"/>
              <a:t>пособие. </a:t>
            </a:r>
            <a:r>
              <a:rPr lang="ru-RU" sz="2000" dirty="0"/>
              <a:t>- Астрахань: Волга, 2009. - 231 с. </a:t>
            </a:r>
          </a:p>
          <a:p>
            <a:pPr>
              <a:buFont typeface="Wingdings" panose="05000000000000000000" pitchFamily="2" charset="2"/>
              <a:buChar char="§"/>
            </a:pPr>
            <a:r>
              <a:rPr lang="ru-RU" sz="2000" dirty="0" smtClean="0"/>
              <a:t>Соколов </a:t>
            </a:r>
            <a:r>
              <a:rPr lang="ru-RU" sz="2000" dirty="0"/>
              <a:t>А.Н</a:t>
            </a:r>
            <a:r>
              <a:rPr lang="ru-RU" sz="2000" dirty="0" smtClean="0"/>
              <a:t>.</a:t>
            </a:r>
            <a:r>
              <a:rPr lang="ru-RU" sz="2000" dirty="0"/>
              <a:t> </a:t>
            </a:r>
            <a:r>
              <a:rPr lang="ru-RU" sz="2000" dirty="0" err="1" smtClean="0"/>
              <a:t>Сердобинцев</a:t>
            </a:r>
            <a:r>
              <a:rPr lang="ru-RU" sz="2000" dirty="0" smtClean="0"/>
              <a:t> К.С. </a:t>
            </a:r>
            <a:r>
              <a:rPr lang="ru-RU" sz="2000" dirty="0"/>
              <a:t>Гражданское общество: проблемы формирования и развития (философский и юридический аспекты): </a:t>
            </a:r>
            <a:r>
              <a:rPr lang="ru-RU" sz="2000" dirty="0" smtClean="0"/>
              <a:t>монография. </a:t>
            </a:r>
            <a:r>
              <a:rPr lang="ru-RU" sz="2000" dirty="0"/>
              <a:t>- Калининград: Калининградский ЮИ МВД России, 2009. </a:t>
            </a:r>
            <a:r>
              <a:rPr lang="ru-RU" sz="2000" dirty="0" smtClean="0"/>
              <a:t>– С. 102</a:t>
            </a:r>
            <a:endParaRPr lang="ru-RU" sz="2000" dirty="0"/>
          </a:p>
        </p:txBody>
      </p:sp>
      <p:sp>
        <p:nvSpPr>
          <p:cNvPr id="4" name="Объект 3"/>
          <p:cNvSpPr>
            <a:spLocks noGrp="1"/>
          </p:cNvSpPr>
          <p:nvPr>
            <p:ph sz="half" idx="2"/>
          </p:nvPr>
        </p:nvSpPr>
        <p:spPr>
          <a:xfrm>
            <a:off x="6101542" y="1305098"/>
            <a:ext cx="5195453" cy="4775663"/>
          </a:xfrm>
        </p:spPr>
        <p:txBody>
          <a:bodyPr>
            <a:normAutofit/>
          </a:bodyPr>
          <a:lstStyle/>
          <a:p>
            <a:pPr marL="45720" indent="0">
              <a:buNone/>
            </a:pPr>
            <a:r>
              <a:rPr lang="ru-RU" sz="2400" b="1" dirty="0" smtClean="0"/>
              <a:t>Библиографический список</a:t>
            </a:r>
          </a:p>
          <a:p>
            <a:pPr>
              <a:buFont typeface="Wingdings" panose="05000000000000000000" pitchFamily="2" charset="2"/>
              <a:buChar char="§"/>
            </a:pPr>
            <a:r>
              <a:rPr lang="ru-RU" sz="2000" dirty="0" smtClean="0"/>
              <a:t>Сычев</a:t>
            </a:r>
            <a:r>
              <a:rPr lang="ru-RU" sz="2000" dirty="0"/>
              <a:t>, М.С. История Астраханского казачьего войска: учебное пособие / </a:t>
            </a:r>
            <a:r>
              <a:rPr lang="ru-RU" sz="2000" dirty="0" err="1"/>
              <a:t>М.С.Сычев</a:t>
            </a:r>
            <a:r>
              <a:rPr lang="ru-RU" sz="2000" dirty="0"/>
              <a:t>. - Астрахань: Волга, 2009. - 231 с. </a:t>
            </a:r>
            <a:endParaRPr lang="ru-RU" sz="2000" dirty="0" smtClean="0"/>
          </a:p>
          <a:p>
            <a:pPr>
              <a:buFont typeface="Wingdings" panose="05000000000000000000" pitchFamily="2" charset="2"/>
              <a:buChar char="§"/>
            </a:pPr>
            <a:r>
              <a:rPr lang="ru-RU" sz="2000" dirty="0" smtClean="0"/>
              <a:t>Соколов</a:t>
            </a:r>
            <a:r>
              <a:rPr lang="ru-RU" sz="2000" dirty="0"/>
              <a:t>, А.Н. Гражданское общество: проблемы формирования и развития (философский и юридический аспекты): монография / </a:t>
            </a:r>
            <a:r>
              <a:rPr lang="ru-RU" sz="2000" dirty="0" err="1"/>
              <a:t>А.Н.Соколов</a:t>
            </a:r>
            <a:r>
              <a:rPr lang="ru-RU" sz="2000" dirty="0"/>
              <a:t>, К.С.Сердобинцев; под общ. ред. </a:t>
            </a:r>
            <a:r>
              <a:rPr lang="ru-RU" sz="2000" dirty="0" err="1"/>
              <a:t>В.М.Бочарова</a:t>
            </a:r>
            <a:r>
              <a:rPr lang="ru-RU" sz="2000" dirty="0"/>
              <a:t>. - Калининград: Калининградский ЮИ МВД России, 2009. - 218 с. </a:t>
            </a:r>
          </a:p>
        </p:txBody>
      </p:sp>
    </p:spTree>
    <p:extLst>
      <p:ext uri="{BB962C8B-B14F-4D97-AF65-F5344CB8AC3E}">
        <p14:creationId xmlns:p14="http://schemas.microsoft.com/office/powerpoint/2010/main" val="4217737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1684" y="274638"/>
            <a:ext cx="10603832" cy="1088941"/>
          </a:xfrm>
        </p:spPr>
        <p:txBody>
          <a:bodyPr>
            <a:normAutofit/>
          </a:bodyPr>
          <a:lstStyle/>
          <a:p>
            <a:pPr algn="just"/>
            <a:r>
              <a:rPr lang="ru-RU" sz="3200" b="1" dirty="0" smtClean="0">
                <a:latin typeface="Century Gothic" panose="020B0502020202020204" pitchFamily="34" charset="0"/>
              </a:rPr>
              <a:t>Библиографическое описание - книги</a:t>
            </a:r>
            <a:endParaRPr lang="ru-RU" sz="3200" b="1" dirty="0">
              <a:latin typeface="Century Gothic" panose="020B0502020202020204" pitchFamily="34" charset="0"/>
            </a:endParaRPr>
          </a:p>
        </p:txBody>
      </p:sp>
      <p:sp>
        <p:nvSpPr>
          <p:cNvPr id="3" name="Содержимое 2"/>
          <p:cNvSpPr>
            <a:spLocks noGrp="1"/>
          </p:cNvSpPr>
          <p:nvPr>
            <p:ph idx="1"/>
          </p:nvPr>
        </p:nvSpPr>
        <p:spPr>
          <a:xfrm>
            <a:off x="641684" y="1180407"/>
            <a:ext cx="10603832" cy="5092056"/>
          </a:xfrm>
        </p:spPr>
        <p:txBody>
          <a:bodyPr>
            <a:noAutofit/>
          </a:bodyPr>
          <a:lstStyle/>
          <a:p>
            <a:pPr algn="just">
              <a:buFont typeface="Wingdings" panose="05000000000000000000" pitchFamily="2" charset="2"/>
              <a:buChar char="§"/>
            </a:pPr>
            <a:r>
              <a:rPr lang="ru-RU" sz="1400" i="1" dirty="0" smtClean="0"/>
              <a:t>Один автор</a:t>
            </a:r>
          </a:p>
          <a:p>
            <a:pPr algn="just">
              <a:buFont typeface="Wingdings" panose="05000000000000000000" pitchFamily="2" charset="2"/>
              <a:buChar char="§"/>
            </a:pPr>
            <a:r>
              <a:rPr lang="ru-RU" sz="1800" dirty="0" smtClean="0"/>
              <a:t>Наумов</a:t>
            </a:r>
            <a:r>
              <a:rPr lang="ru-RU" sz="1800" dirty="0"/>
              <a:t>, В. Н. Стратегический маркетинг : учебник / В.Н. Наумов.  — Москва : ИНФРА-М, 2022. — 356 с. — DOI 10.12737/1021445. — ISBN 978-5-16-015270-7. - URL: https://znanium.com/catalog/product/1850664 (дата обращения: 20.04.2023). </a:t>
            </a:r>
          </a:p>
          <a:p>
            <a:pPr algn="just">
              <a:buFont typeface="Wingdings" panose="05000000000000000000" pitchFamily="2" charset="2"/>
              <a:buChar char="§"/>
            </a:pPr>
            <a:r>
              <a:rPr lang="ru-RU" sz="1400" i="1" dirty="0"/>
              <a:t>Два автора</a:t>
            </a:r>
          </a:p>
          <a:p>
            <a:pPr algn="just">
              <a:buFont typeface="Wingdings" panose="05000000000000000000" pitchFamily="2" charset="2"/>
              <a:buChar char="§"/>
            </a:pPr>
            <a:r>
              <a:rPr lang="ru-RU" sz="1800" dirty="0"/>
              <a:t>Петрова, И. В. Производство строительных работ: учебное пособие / И. В. Петрова, Н. Г. Мамаев. –  Чебоксары: Издательство Чувашского </a:t>
            </a:r>
            <a:r>
              <a:rPr lang="ru-RU" sz="1800" dirty="0" smtClean="0"/>
              <a:t>государственного </a:t>
            </a:r>
            <a:r>
              <a:rPr lang="ru-RU" sz="1800" dirty="0"/>
              <a:t>университета, 2022. – 212 с</a:t>
            </a:r>
            <a:r>
              <a:rPr lang="ru-RU" sz="1800" dirty="0" smtClean="0"/>
              <a:t>.</a:t>
            </a:r>
          </a:p>
          <a:p>
            <a:pPr algn="just">
              <a:buFont typeface="Wingdings" panose="05000000000000000000" pitchFamily="2" charset="2"/>
              <a:buChar char="§"/>
            </a:pPr>
            <a:r>
              <a:rPr lang="ru-RU" sz="1400" i="1" dirty="0"/>
              <a:t>Три автора</a:t>
            </a:r>
          </a:p>
          <a:p>
            <a:pPr algn="just">
              <a:buFont typeface="Wingdings" panose="05000000000000000000" pitchFamily="2" charset="2"/>
              <a:buChar char="§"/>
            </a:pPr>
            <a:r>
              <a:rPr lang="ru-RU" sz="1800" dirty="0"/>
              <a:t>Владимиров, В. В. Применение инновационных технологий: передовой опыт и экономическая оценка: монография / В. В. Владимиров, И. П. </a:t>
            </a:r>
            <a:r>
              <a:rPr lang="ru-RU" sz="1800" dirty="0" err="1"/>
              <a:t>Стуканова</a:t>
            </a:r>
            <a:r>
              <a:rPr lang="ru-RU" sz="1800" dirty="0"/>
              <a:t>, А. В. Агафонов.– Санкт-Петербург: Изд-во СПбГЭУ, 2022. – 116 с</a:t>
            </a:r>
            <a:r>
              <a:rPr lang="ru-RU" sz="1800" dirty="0" smtClean="0"/>
              <a:t>.</a:t>
            </a:r>
          </a:p>
          <a:p>
            <a:pPr algn="just">
              <a:buFont typeface="Wingdings" panose="05000000000000000000" pitchFamily="2" charset="2"/>
              <a:buChar char="§"/>
            </a:pPr>
            <a:r>
              <a:rPr lang="ru-RU" sz="1400" i="1" dirty="0"/>
              <a:t>Четыре автора</a:t>
            </a:r>
          </a:p>
          <a:p>
            <a:r>
              <a:rPr lang="ru-RU" sz="1800" dirty="0" smtClean="0"/>
              <a:t>Проектирование </a:t>
            </a:r>
            <a:r>
              <a:rPr lang="ru-RU" sz="1800" dirty="0"/>
              <a:t>металлорежущего инструмента: учебник / Г. А. </a:t>
            </a:r>
            <a:r>
              <a:rPr lang="ru-RU" sz="1800" dirty="0" err="1"/>
              <a:t>Мелетьев</a:t>
            </a:r>
            <a:r>
              <a:rPr lang="ru-RU" sz="1800" dirty="0"/>
              <a:t>, А. Г. </a:t>
            </a:r>
            <a:r>
              <a:rPr lang="ru-RU" sz="1800" dirty="0" err="1"/>
              <a:t>Схиртладзе</a:t>
            </a:r>
            <a:r>
              <a:rPr lang="ru-RU" sz="1800" dirty="0"/>
              <a:t>, В. Е. </a:t>
            </a:r>
            <a:r>
              <a:rPr lang="ru-RU" sz="1800" dirty="0" err="1"/>
              <a:t>Шебашев</a:t>
            </a:r>
            <a:r>
              <a:rPr lang="ru-RU" sz="1800" dirty="0"/>
              <a:t>, Л. Н. </a:t>
            </a:r>
            <a:r>
              <a:rPr lang="ru-RU" sz="1800" dirty="0" err="1"/>
              <a:t>Шобанов</a:t>
            </a:r>
            <a:r>
              <a:rPr lang="ru-RU" sz="1800" dirty="0"/>
              <a:t>. – Старый Оскол: ТНТ, </a:t>
            </a:r>
            <a:r>
              <a:rPr lang="ru-RU" sz="1800" dirty="0" smtClean="0"/>
              <a:t>2023. </a:t>
            </a:r>
            <a:r>
              <a:rPr lang="ru-RU" sz="1800" dirty="0"/>
              <a:t>– 388 с.</a:t>
            </a:r>
          </a:p>
          <a:p>
            <a:pPr algn="just">
              <a:buFont typeface="Wingdings" panose="05000000000000000000" pitchFamily="2" charset="2"/>
              <a:buChar char="§"/>
            </a:pPr>
            <a:endParaRPr lang="ru-RU" sz="2000" dirty="0"/>
          </a:p>
          <a:p>
            <a:pPr algn="just">
              <a:buFont typeface="Wingdings" panose="05000000000000000000" pitchFamily="2" charset="2"/>
              <a:buChar char="§"/>
            </a:pPr>
            <a:endParaRPr lang="ru-RU" sz="2400" dirty="0"/>
          </a:p>
        </p:txBody>
      </p:sp>
    </p:spTree>
    <p:extLst>
      <p:ext uri="{BB962C8B-B14F-4D97-AF65-F5344CB8AC3E}">
        <p14:creationId xmlns:p14="http://schemas.microsoft.com/office/powerpoint/2010/main" val="3034811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9338" y="609600"/>
            <a:ext cx="10079182" cy="886691"/>
          </a:xfrm>
        </p:spPr>
        <p:txBody>
          <a:bodyPr>
            <a:normAutofit/>
          </a:bodyPr>
          <a:lstStyle/>
          <a:p>
            <a:r>
              <a:rPr lang="ru-RU" sz="3600" b="1" dirty="0">
                <a:latin typeface="Century Gothic" panose="020B0502020202020204" pitchFamily="34" charset="0"/>
              </a:rPr>
              <a:t>Статьи из журналов и сборников</a:t>
            </a:r>
          </a:p>
        </p:txBody>
      </p:sp>
      <p:sp>
        <p:nvSpPr>
          <p:cNvPr id="3" name="Объект 2"/>
          <p:cNvSpPr>
            <a:spLocks noGrp="1"/>
          </p:cNvSpPr>
          <p:nvPr>
            <p:ph idx="1"/>
          </p:nvPr>
        </p:nvSpPr>
        <p:spPr>
          <a:xfrm>
            <a:off x="731520" y="1404851"/>
            <a:ext cx="10284351" cy="4691149"/>
          </a:xfrm>
        </p:spPr>
        <p:txBody>
          <a:bodyPr/>
          <a:lstStyle/>
          <a:p>
            <a:pPr lvl="0"/>
            <a:r>
              <a:rPr lang="ru-RU" dirty="0"/>
              <a:t>Володин, А. А. Маркетинг влияния в российском парфюмерно-косметическом ритейле / А. А. Володин // РИСК. 2022. N 3. С. 41-48. </a:t>
            </a:r>
          </a:p>
          <a:p>
            <a:pPr lvl="0"/>
            <a:r>
              <a:rPr lang="ru-RU" dirty="0"/>
              <a:t>Бондаренко, В. А. Маркетинговые аспекты реализации социально-экономической политики в устойчивом развитии регионов России / В. А. Бондаренко, А. А. Воронов, Н. В. Полуянова // Маркетинг в России и за рубежом. Москва. 2022. N 1 (147). С. 12-18.</a:t>
            </a:r>
          </a:p>
          <a:p>
            <a:endParaRPr lang="ru-RU" dirty="0"/>
          </a:p>
        </p:txBody>
      </p:sp>
    </p:spTree>
    <p:extLst>
      <p:ext uri="{BB962C8B-B14F-4D97-AF65-F5344CB8AC3E}">
        <p14:creationId xmlns:p14="http://schemas.microsoft.com/office/powerpoint/2010/main" val="1360518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0442" y="609600"/>
            <a:ext cx="10088078" cy="721895"/>
          </a:xfrm>
        </p:spPr>
        <p:txBody>
          <a:bodyPr>
            <a:normAutofit/>
          </a:bodyPr>
          <a:lstStyle/>
          <a:p>
            <a:r>
              <a:rPr lang="ru-RU" sz="3200" b="1" dirty="0" smtClean="0">
                <a:latin typeface="Century Gothic" panose="020B0502020202020204" pitchFamily="34" charset="0"/>
              </a:rPr>
              <a:t>Цитирование</a:t>
            </a:r>
            <a:endParaRPr lang="ru-RU" sz="3200" b="1" dirty="0">
              <a:latin typeface="Century Gothic" panose="020B0502020202020204" pitchFamily="34" charset="0"/>
            </a:endParaRPr>
          </a:p>
        </p:txBody>
      </p:sp>
      <p:sp>
        <p:nvSpPr>
          <p:cNvPr id="3" name="Объект 2"/>
          <p:cNvSpPr>
            <a:spLocks noGrp="1"/>
          </p:cNvSpPr>
          <p:nvPr>
            <p:ph idx="1"/>
          </p:nvPr>
        </p:nvSpPr>
        <p:spPr>
          <a:xfrm>
            <a:off x="930442" y="1572126"/>
            <a:ext cx="10085429" cy="4523874"/>
          </a:xfrm>
        </p:spPr>
        <p:txBody>
          <a:bodyPr>
            <a:normAutofit/>
          </a:bodyPr>
          <a:lstStyle/>
          <a:p>
            <a:pPr algn="just">
              <a:buFont typeface="Wingdings" pitchFamily="2" charset="2"/>
              <a:buChar char="q"/>
            </a:pPr>
            <a:r>
              <a:rPr lang="ru-RU" sz="2400" dirty="0">
                <a:solidFill>
                  <a:schemeClr val="accent3">
                    <a:lumMod val="50000"/>
                  </a:schemeClr>
                </a:solidFill>
                <a:latin typeface="Corbel" panose="020B0503020204020204" pitchFamily="34" charset="0"/>
              </a:rPr>
              <a:t>Цитата (англ. </a:t>
            </a:r>
            <a:r>
              <a:rPr lang="ru-RU" sz="2400" dirty="0" err="1">
                <a:solidFill>
                  <a:schemeClr val="accent3">
                    <a:lumMod val="50000"/>
                  </a:schemeClr>
                </a:solidFill>
                <a:latin typeface="Corbel" panose="020B0503020204020204" pitchFamily="34" charset="0"/>
              </a:rPr>
              <a:t>citation</a:t>
            </a:r>
            <a:r>
              <a:rPr lang="ru-RU" sz="2400" dirty="0">
                <a:solidFill>
                  <a:schemeClr val="accent3">
                    <a:lumMod val="50000"/>
                  </a:schemeClr>
                </a:solidFill>
                <a:latin typeface="Corbel" panose="020B0503020204020204" pitchFamily="34" charset="0"/>
              </a:rPr>
              <a:t>) – дословная выдержка из какого-либо текста, снабженная ссылкой на источник, опубликованный раннее.</a:t>
            </a:r>
          </a:p>
          <a:p>
            <a:pPr algn="just">
              <a:buFont typeface="Wingdings" pitchFamily="2" charset="2"/>
              <a:buChar char="q"/>
            </a:pPr>
            <a:r>
              <a:rPr lang="ru-RU" sz="2400" dirty="0">
                <a:solidFill>
                  <a:schemeClr val="accent3">
                    <a:lumMod val="50000"/>
                  </a:schemeClr>
                </a:solidFill>
                <a:latin typeface="Corbel" panose="020B0503020204020204" pitchFamily="34" charset="0"/>
              </a:rPr>
              <a:t>Цитирование является одним из способов сказать читателям, что некоторый материал из вашей работы пришел из другого источника. </a:t>
            </a:r>
          </a:p>
          <a:p>
            <a:pPr algn="just">
              <a:buFont typeface="Wingdings" pitchFamily="2" charset="2"/>
              <a:buChar char="q"/>
            </a:pPr>
            <a:r>
              <a:rPr lang="ru-RU" sz="2400" dirty="0">
                <a:solidFill>
                  <a:schemeClr val="accent3">
                    <a:lumMod val="50000"/>
                  </a:schemeClr>
                </a:solidFill>
                <a:latin typeface="Corbel" panose="020B0503020204020204" pitchFamily="34" charset="0"/>
              </a:rPr>
              <a:t>Цитирование предоставляет читателям информацию, необходимую для повторного поиска источника: </a:t>
            </a:r>
          </a:p>
          <a:p>
            <a:pPr marL="715963" indent="0" algn="just">
              <a:spcBef>
                <a:spcPts val="0"/>
              </a:spcBef>
              <a:buFont typeface="Arial" pitchFamily="34" charset="0"/>
              <a:buChar char="•"/>
            </a:pPr>
            <a:r>
              <a:rPr lang="ru-RU" sz="2400" dirty="0">
                <a:solidFill>
                  <a:schemeClr val="accent3">
                    <a:lumMod val="50000"/>
                  </a:schemeClr>
                </a:solidFill>
                <a:latin typeface="Corbel" panose="020B0503020204020204" pitchFamily="34" charset="0"/>
              </a:rPr>
              <a:t>информация об авторе</a:t>
            </a:r>
          </a:p>
          <a:p>
            <a:pPr marL="715963" indent="0" algn="just">
              <a:spcBef>
                <a:spcPts val="0"/>
              </a:spcBef>
              <a:buFont typeface="Arial" pitchFamily="34" charset="0"/>
              <a:buChar char="•"/>
            </a:pPr>
            <a:r>
              <a:rPr lang="ru-RU" sz="2400" dirty="0">
                <a:solidFill>
                  <a:schemeClr val="accent3">
                    <a:lumMod val="50000"/>
                  </a:schemeClr>
                </a:solidFill>
                <a:latin typeface="Corbel" panose="020B0503020204020204" pitchFamily="34" charset="0"/>
              </a:rPr>
              <a:t>заголовок документа</a:t>
            </a:r>
          </a:p>
          <a:p>
            <a:pPr marL="715963" indent="0" algn="just">
              <a:spcBef>
                <a:spcPts val="0"/>
              </a:spcBef>
              <a:buFont typeface="Arial" pitchFamily="34" charset="0"/>
              <a:buChar char="•"/>
            </a:pPr>
            <a:r>
              <a:rPr lang="ru-RU" sz="2400" dirty="0">
                <a:solidFill>
                  <a:schemeClr val="accent3">
                    <a:lumMod val="50000"/>
                  </a:schemeClr>
                </a:solidFill>
                <a:latin typeface="Corbel" panose="020B0503020204020204" pitchFamily="34" charset="0"/>
              </a:rPr>
              <a:t>дату публикации</a:t>
            </a:r>
          </a:p>
          <a:p>
            <a:pPr marL="715963" indent="0" algn="just">
              <a:spcBef>
                <a:spcPts val="0"/>
              </a:spcBef>
              <a:buFont typeface="Arial" pitchFamily="34" charset="0"/>
              <a:buChar char="•"/>
            </a:pPr>
            <a:r>
              <a:rPr lang="ru-RU" sz="2400" dirty="0">
                <a:solidFill>
                  <a:schemeClr val="accent3">
                    <a:lumMod val="50000"/>
                  </a:schemeClr>
                </a:solidFill>
                <a:latin typeface="Corbel" panose="020B0503020204020204" pitchFamily="34" charset="0"/>
              </a:rPr>
              <a:t>количество страниц материала  </a:t>
            </a:r>
          </a:p>
          <a:p>
            <a:pPr marL="715963" indent="0" algn="just">
              <a:spcBef>
                <a:spcPts val="0"/>
              </a:spcBef>
              <a:buFont typeface="Arial" pitchFamily="34" charset="0"/>
              <a:buChar char="•"/>
            </a:pPr>
            <a:r>
              <a:rPr lang="ru-RU" sz="2400" dirty="0">
                <a:solidFill>
                  <a:schemeClr val="accent3">
                    <a:lumMod val="50000"/>
                  </a:schemeClr>
                </a:solidFill>
                <a:latin typeface="Corbel" panose="020B0503020204020204" pitchFamily="34" charset="0"/>
              </a:rPr>
              <a:t>и др.</a:t>
            </a:r>
          </a:p>
        </p:txBody>
      </p:sp>
    </p:spTree>
    <p:extLst>
      <p:ext uri="{BB962C8B-B14F-4D97-AF65-F5344CB8AC3E}">
        <p14:creationId xmlns:p14="http://schemas.microsoft.com/office/powerpoint/2010/main" val="1114797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3636" y="609600"/>
            <a:ext cx="10154884" cy="778625"/>
          </a:xfrm>
        </p:spPr>
        <p:txBody>
          <a:bodyPr>
            <a:normAutofit/>
          </a:bodyPr>
          <a:lstStyle/>
          <a:p>
            <a:r>
              <a:rPr lang="ru-RU" sz="3200" b="1" dirty="0">
                <a:latin typeface="Century Gothic" panose="020B0502020202020204" pitchFamily="34" charset="0"/>
              </a:rPr>
              <a:t>Ссылки в цифровой статье</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568" y="1330035"/>
            <a:ext cx="5494619" cy="4533207"/>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1853" y="1587731"/>
            <a:ext cx="5543630" cy="3674226"/>
          </a:xfrm>
          <a:prstGeom prst="rect">
            <a:avLst/>
          </a:prstGeom>
        </p:spPr>
      </p:pic>
      <p:cxnSp>
        <p:nvCxnSpPr>
          <p:cNvPr id="7" name="Прямая соединительная линия 6"/>
          <p:cNvCxnSpPr/>
          <p:nvPr/>
        </p:nvCxnSpPr>
        <p:spPr>
          <a:xfrm flipV="1">
            <a:off x="615142" y="2502131"/>
            <a:ext cx="656705" cy="831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868785" y="4596938"/>
            <a:ext cx="138822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5868785" y="4076007"/>
            <a:ext cx="138822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711853" y="5271300"/>
            <a:ext cx="5544590" cy="461665"/>
          </a:xfrm>
          <a:prstGeom prst="rect">
            <a:avLst/>
          </a:prstGeom>
          <a:noFill/>
        </p:spPr>
        <p:txBody>
          <a:bodyPr wrap="square" rtlCol="0">
            <a:spAutoFit/>
          </a:bodyPr>
          <a:lstStyle/>
          <a:p>
            <a:r>
              <a:rPr lang="en-US" sz="2400" b="1" dirty="0">
                <a:solidFill>
                  <a:schemeClr val="bg2">
                    <a:lumMod val="50000"/>
                  </a:schemeClr>
                </a:solidFill>
              </a:rPr>
              <a:t>DOI</a:t>
            </a:r>
            <a:r>
              <a:rPr lang="ru-RU" sz="2400" b="1" dirty="0">
                <a:solidFill>
                  <a:schemeClr val="bg2">
                    <a:lumMod val="50000"/>
                  </a:schemeClr>
                </a:solidFill>
              </a:rPr>
              <a:t> ведет к источнику</a:t>
            </a:r>
          </a:p>
        </p:txBody>
      </p:sp>
    </p:spTree>
    <p:extLst>
      <p:ext uri="{BB962C8B-B14F-4D97-AF65-F5344CB8AC3E}">
        <p14:creationId xmlns:p14="http://schemas.microsoft.com/office/powerpoint/2010/main" val="2660759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3084" y="609600"/>
            <a:ext cx="10498974" cy="1252451"/>
          </a:xfrm>
        </p:spPr>
        <p:txBody>
          <a:bodyPr>
            <a:normAutofit/>
          </a:bodyPr>
          <a:lstStyle/>
          <a:p>
            <a:r>
              <a:rPr lang="ru-RU" sz="3200" b="1" dirty="0">
                <a:latin typeface="Century Gothic" panose="020B0502020202020204" pitchFamily="34" charset="0"/>
              </a:rPr>
              <a:t>Какой объем цитирования допустим в научной работе?</a:t>
            </a:r>
          </a:p>
        </p:txBody>
      </p:sp>
      <p:sp>
        <p:nvSpPr>
          <p:cNvPr id="3" name="Объект 2"/>
          <p:cNvSpPr>
            <a:spLocks noGrp="1"/>
          </p:cNvSpPr>
          <p:nvPr>
            <p:ph idx="1"/>
          </p:nvPr>
        </p:nvSpPr>
        <p:spPr/>
        <p:txBody>
          <a:bodyPr>
            <a:normAutofit/>
          </a:bodyPr>
          <a:lstStyle/>
          <a:p>
            <a:pPr>
              <a:buFont typeface="Wingdings" panose="05000000000000000000" pitchFamily="2" charset="2"/>
              <a:buChar char="§"/>
            </a:pPr>
            <a:r>
              <a:rPr lang="ru-RU" sz="2400" dirty="0" smtClean="0"/>
              <a:t>Если </a:t>
            </a:r>
            <a:r>
              <a:rPr lang="ru-RU" sz="2400" dirty="0"/>
              <a:t>автор берет из чужого произведения несколько предложений, это разумно и допустимо</a:t>
            </a:r>
            <a:r>
              <a:rPr lang="ru-RU" sz="2400" dirty="0" smtClean="0"/>
              <a:t>.</a:t>
            </a:r>
          </a:p>
          <a:p>
            <a:pPr>
              <a:buFont typeface="Wingdings" panose="05000000000000000000" pitchFamily="2" charset="2"/>
              <a:buChar char="§"/>
            </a:pPr>
            <a:r>
              <a:rPr lang="ru-RU" sz="2400" dirty="0" smtClean="0"/>
              <a:t> </a:t>
            </a:r>
            <a:r>
              <a:rPr lang="ru-RU" sz="2400" dirty="0"/>
              <a:t>А если перепечатывает главами, то здесь уже можно говорить о нарушении исключительного права</a:t>
            </a:r>
            <a:r>
              <a:rPr lang="ru-RU" sz="2400" dirty="0" smtClean="0"/>
              <a:t>.</a:t>
            </a:r>
          </a:p>
          <a:p>
            <a:pPr algn="ctr">
              <a:buFont typeface="Wingdings" panose="05000000000000000000" pitchFamily="2" charset="2"/>
              <a:buChar char="§"/>
            </a:pPr>
            <a:r>
              <a:rPr lang="ru-RU" sz="3600" b="1" dirty="0" smtClean="0"/>
              <a:t>До 30 %</a:t>
            </a:r>
            <a:endParaRPr lang="ru-RU" sz="3600" b="1" dirty="0"/>
          </a:p>
        </p:txBody>
      </p:sp>
    </p:spTree>
    <p:extLst>
      <p:ext uri="{BB962C8B-B14F-4D97-AF65-F5344CB8AC3E}">
        <p14:creationId xmlns:p14="http://schemas.microsoft.com/office/powerpoint/2010/main" val="2262033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4771" y="609600"/>
            <a:ext cx="10253749" cy="1136073"/>
          </a:xfrm>
        </p:spPr>
        <p:txBody>
          <a:bodyPr>
            <a:normAutofit/>
          </a:bodyPr>
          <a:lstStyle/>
          <a:p>
            <a:r>
              <a:rPr lang="ru-RU" sz="3200" b="1" dirty="0">
                <a:latin typeface="Century Gothic" panose="020B0502020202020204" pitchFamily="34" charset="0"/>
              </a:rPr>
              <a:t>Как ссылаться на несколько источников одновременно?</a:t>
            </a:r>
          </a:p>
        </p:txBody>
      </p:sp>
      <p:sp>
        <p:nvSpPr>
          <p:cNvPr id="3" name="Содержимое 2"/>
          <p:cNvSpPr>
            <a:spLocks noGrp="1"/>
          </p:cNvSpPr>
          <p:nvPr>
            <p:ph idx="1"/>
          </p:nvPr>
        </p:nvSpPr>
        <p:spPr>
          <a:xfrm>
            <a:off x="882316" y="1965960"/>
            <a:ext cx="10266947" cy="4097956"/>
          </a:xfrm>
        </p:spPr>
        <p:txBody>
          <a:bodyPr/>
          <a:lstStyle/>
          <a:p>
            <a:pPr marL="615950" indent="-342900" algn="just">
              <a:buFont typeface="Wingdings" panose="05000000000000000000" pitchFamily="2" charset="2"/>
              <a:buChar char="§"/>
            </a:pPr>
            <a:r>
              <a:rPr lang="ru-RU" sz="2400" dirty="0">
                <a:cs typeface="Courier New" pitchFamily="49" charset="0"/>
              </a:rPr>
              <a:t>  </a:t>
            </a:r>
            <a:r>
              <a:rPr lang="ru-RU" sz="2400" dirty="0"/>
              <a:t>Если в отсылке содержатся сведения о нескольких </a:t>
            </a:r>
            <a:r>
              <a:rPr lang="ru-RU" sz="2400" dirty="0" err="1"/>
              <a:t>затекстовых</a:t>
            </a:r>
            <a:r>
              <a:rPr lang="ru-RU" sz="2400" dirty="0"/>
              <a:t> ссылках, то группы сведений разделяются точкой с запятой</a:t>
            </a:r>
          </a:p>
          <a:p>
            <a:pPr marL="273050" indent="442913">
              <a:buNone/>
            </a:pPr>
            <a:r>
              <a:rPr lang="ru-RU" sz="2400" dirty="0"/>
              <a:t>Вариант 1</a:t>
            </a:r>
          </a:p>
          <a:p>
            <a:pPr marL="273050" indent="442913">
              <a:buNone/>
            </a:pPr>
            <a:r>
              <a:rPr lang="ru-RU" sz="2400" dirty="0"/>
              <a:t> [13; 26]</a:t>
            </a:r>
          </a:p>
          <a:p>
            <a:pPr marL="273050" indent="442913">
              <a:buNone/>
            </a:pPr>
            <a:r>
              <a:rPr lang="ru-RU" sz="2400" dirty="0"/>
              <a:t>Вариант 2</a:t>
            </a:r>
          </a:p>
          <a:p>
            <a:pPr marL="273050" indent="442913">
              <a:buNone/>
            </a:pPr>
            <a:r>
              <a:rPr lang="ru-RU" sz="2400" dirty="0"/>
              <a:t>[74, с. 16-17; 82, с. 26] </a:t>
            </a:r>
          </a:p>
        </p:txBody>
      </p:sp>
    </p:spTree>
    <p:extLst>
      <p:ext uri="{BB962C8B-B14F-4D97-AF65-F5344CB8AC3E}">
        <p14:creationId xmlns:p14="http://schemas.microsoft.com/office/powerpoint/2010/main" val="20650213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4771" y="598516"/>
            <a:ext cx="10689291" cy="819122"/>
          </a:xfrm>
        </p:spPr>
        <p:txBody>
          <a:bodyPr>
            <a:normAutofit fontScale="90000"/>
          </a:bodyPr>
          <a:lstStyle/>
          <a:p>
            <a:r>
              <a:rPr lang="ru-RU" sz="3600" b="1" dirty="0">
                <a:latin typeface="Century Gothic" panose="020B0502020202020204" pitchFamily="34" charset="0"/>
              </a:rPr>
              <a:t>Как оформить ссылку, если она не на основной источник?</a:t>
            </a:r>
          </a:p>
        </p:txBody>
      </p:sp>
      <p:sp>
        <p:nvSpPr>
          <p:cNvPr id="3" name="Содержимое 2"/>
          <p:cNvSpPr>
            <a:spLocks noGrp="1"/>
          </p:cNvSpPr>
          <p:nvPr>
            <p:ph idx="1"/>
          </p:nvPr>
        </p:nvSpPr>
        <p:spPr>
          <a:xfrm>
            <a:off x="1058779" y="1636295"/>
            <a:ext cx="10202779" cy="4612105"/>
          </a:xfrm>
        </p:spPr>
        <p:txBody>
          <a:bodyPr>
            <a:normAutofit/>
          </a:bodyPr>
          <a:lstStyle/>
          <a:p>
            <a:pPr>
              <a:buFont typeface="Wingdings" panose="05000000000000000000" pitchFamily="2" charset="2"/>
              <a:buChar char="§"/>
            </a:pPr>
            <a:r>
              <a:rPr lang="ru-RU" sz="2400" dirty="0" smtClean="0"/>
              <a:t>Цитировать </a:t>
            </a:r>
            <a:r>
              <a:rPr lang="ru-RU" sz="2400" dirty="0"/>
              <a:t>можно как по оригиналу, так и по переводу в научных, полемических, критических, информационных и учебных целях, а также чтобы раскрыть авторский творческий замысел</a:t>
            </a:r>
            <a:r>
              <a:rPr lang="ru-RU" sz="2400" dirty="0" smtClean="0"/>
              <a:t>.</a:t>
            </a:r>
          </a:p>
          <a:p>
            <a:pPr>
              <a:buFont typeface="Wingdings" panose="05000000000000000000" pitchFamily="2" charset="2"/>
              <a:buChar char="§"/>
            </a:pPr>
            <a:r>
              <a:rPr lang="ru-RU" sz="2400" dirty="0" smtClean="0"/>
              <a:t>Косвенное </a:t>
            </a:r>
            <a:r>
              <a:rPr lang="ru-RU" sz="2400" dirty="0"/>
              <a:t>цитирование – заключается в том, что цитата приводится не по оригиналу, а заимствуется из другой работы. Научная корректность в таких случаях требует указать, что цитата является косвенной. </a:t>
            </a:r>
            <a:endParaRPr lang="ru-RU" sz="2400" dirty="0" smtClean="0"/>
          </a:p>
          <a:p>
            <a:pPr>
              <a:buFont typeface="Wingdings" panose="05000000000000000000" pitchFamily="2" charset="2"/>
              <a:buChar char="§"/>
            </a:pPr>
            <a:r>
              <a:rPr lang="ru-RU" sz="2400" dirty="0" smtClean="0"/>
              <a:t>В </a:t>
            </a:r>
            <a:r>
              <a:rPr lang="ru-RU" sz="2400" dirty="0"/>
              <a:t>отсылке следует указать: </a:t>
            </a:r>
            <a:r>
              <a:rPr lang="ru-RU" sz="2400" b="1" dirty="0"/>
              <a:t>цит. по (цитируется по …).</a:t>
            </a:r>
            <a:endParaRPr lang="ru-RU" sz="2400" b="1" i="1" dirty="0"/>
          </a:p>
        </p:txBody>
      </p:sp>
    </p:spTree>
    <p:extLst>
      <p:ext uri="{BB962C8B-B14F-4D97-AF65-F5344CB8AC3E}">
        <p14:creationId xmlns:p14="http://schemas.microsoft.com/office/powerpoint/2010/main" val="24323746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609600"/>
            <a:ext cx="10408920" cy="1356360"/>
          </a:xfrm>
        </p:spPr>
        <p:txBody>
          <a:bodyPr>
            <a:noAutofit/>
          </a:bodyPr>
          <a:lstStyle/>
          <a:p>
            <a:r>
              <a:rPr lang="ru-RU" sz="2800" b="1" dirty="0">
                <a:latin typeface="Century Gothic" panose="020B0502020202020204" pitchFamily="34" charset="0"/>
              </a:rPr>
              <a:t>Нужно ли указывать страницу в отсылке в тексте, если приводится не дословная цитата, а изложение мыслей автора своими словами?</a:t>
            </a:r>
          </a:p>
        </p:txBody>
      </p:sp>
      <p:sp>
        <p:nvSpPr>
          <p:cNvPr id="3" name="Объект 2"/>
          <p:cNvSpPr>
            <a:spLocks noGrp="1"/>
          </p:cNvSpPr>
          <p:nvPr>
            <p:ph idx="1"/>
          </p:nvPr>
        </p:nvSpPr>
        <p:spPr>
          <a:xfrm>
            <a:off x="786064" y="2374232"/>
            <a:ext cx="10475494" cy="3721768"/>
          </a:xfrm>
        </p:spPr>
        <p:txBody>
          <a:bodyPr/>
          <a:lstStyle/>
          <a:p>
            <a:pPr algn="just">
              <a:buFont typeface="Wingdings" panose="05000000000000000000" pitchFamily="2" charset="2"/>
              <a:buChar char="§"/>
            </a:pPr>
            <a:r>
              <a:rPr lang="ru-RU" b="1" dirty="0"/>
              <a:t> </a:t>
            </a:r>
            <a:r>
              <a:rPr lang="ru-RU" sz="2400" dirty="0" smtClean="0"/>
              <a:t>Нет</a:t>
            </a:r>
            <a:r>
              <a:rPr lang="ru-RU" sz="2400" dirty="0"/>
              <a:t>, конкретную страницу указывать не надо, можно указать </a:t>
            </a:r>
            <a:r>
              <a:rPr lang="ru-RU" sz="2400" b="1" dirty="0"/>
              <a:t>диапазон страниц</a:t>
            </a:r>
            <a:r>
              <a:rPr lang="ru-RU" sz="2400" dirty="0"/>
              <a:t>, где речь идет о необходимой вам теме. </a:t>
            </a:r>
            <a:endParaRPr lang="ru-RU" sz="2400" dirty="0" smtClean="0"/>
          </a:p>
          <a:p>
            <a:pPr algn="just">
              <a:buFont typeface="Wingdings" panose="05000000000000000000" pitchFamily="2" charset="2"/>
              <a:buChar char="§"/>
            </a:pPr>
            <a:r>
              <a:rPr lang="ru-RU" sz="2400" dirty="0" smtClean="0"/>
              <a:t>Такое </a:t>
            </a:r>
            <a:r>
              <a:rPr lang="ru-RU" sz="2400" dirty="0"/>
              <a:t>цитирование называется парафраз</a:t>
            </a:r>
            <a:r>
              <a:rPr lang="ru-RU" dirty="0"/>
              <a:t>.</a:t>
            </a:r>
          </a:p>
        </p:txBody>
      </p:sp>
    </p:spTree>
    <p:extLst>
      <p:ext uri="{BB962C8B-B14F-4D97-AF65-F5344CB8AC3E}">
        <p14:creationId xmlns:p14="http://schemas.microsoft.com/office/powerpoint/2010/main" val="41544509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0021" y="609600"/>
            <a:ext cx="10555705" cy="1447800"/>
          </a:xfrm>
        </p:spPr>
        <p:txBody>
          <a:bodyPr>
            <a:normAutofit/>
          </a:bodyPr>
          <a:lstStyle/>
          <a:p>
            <a:r>
              <a:rPr lang="ru-RU" sz="3200" b="1" dirty="0" err="1">
                <a:latin typeface="Century Gothic" panose="020B0502020202020204" pitchFamily="34" charset="0"/>
              </a:rPr>
              <a:t>Eсли</a:t>
            </a:r>
            <a:r>
              <a:rPr lang="ru-RU" sz="3200" b="1" dirty="0">
                <a:latin typeface="Century Gothic" panose="020B0502020202020204" pitchFamily="34" charset="0"/>
              </a:rPr>
              <a:t> есть </a:t>
            </a:r>
            <a:r>
              <a:rPr lang="ru-RU" sz="3200" b="1" dirty="0" err="1">
                <a:latin typeface="Century Gothic" panose="020B0502020202020204" pitchFamily="34" charset="0"/>
              </a:rPr>
              <a:t>doi</a:t>
            </a:r>
            <a:r>
              <a:rPr lang="ru-RU" sz="3200" b="1" dirty="0">
                <a:latin typeface="Century Gothic" panose="020B0502020202020204" pitchFamily="34" charset="0"/>
              </a:rPr>
              <a:t>, надо ли приводить его в описании?</a:t>
            </a:r>
          </a:p>
        </p:txBody>
      </p:sp>
      <p:sp>
        <p:nvSpPr>
          <p:cNvPr id="3" name="Объект 2"/>
          <p:cNvSpPr>
            <a:spLocks noGrp="1"/>
          </p:cNvSpPr>
          <p:nvPr>
            <p:ph idx="1"/>
          </p:nvPr>
        </p:nvSpPr>
        <p:spPr>
          <a:xfrm>
            <a:off x="839584" y="2181726"/>
            <a:ext cx="10176287" cy="3914274"/>
          </a:xfrm>
        </p:spPr>
        <p:txBody>
          <a:bodyPr>
            <a:normAutofit/>
          </a:bodyPr>
          <a:lstStyle/>
          <a:p>
            <a:pPr algn="just">
              <a:buFont typeface="Wingdings" panose="05000000000000000000" pitchFamily="2" charset="2"/>
              <a:buChar char="§"/>
            </a:pPr>
            <a:r>
              <a:rPr lang="ru-RU" sz="2000" b="1" dirty="0" smtClean="0"/>
              <a:t>Надо!</a:t>
            </a:r>
          </a:p>
          <a:p>
            <a:pPr algn="just">
              <a:buFont typeface="Wingdings" panose="05000000000000000000" pitchFamily="2" charset="2"/>
              <a:buChar char="§"/>
            </a:pPr>
            <a:r>
              <a:rPr lang="ru-RU" sz="2000" dirty="0" smtClean="0"/>
              <a:t>DOI </a:t>
            </a:r>
            <a:r>
              <a:rPr lang="ru-RU" sz="2000" dirty="0"/>
              <a:t>(</a:t>
            </a:r>
            <a:r>
              <a:rPr lang="ru-RU" sz="2000" dirty="0" err="1"/>
              <a:t>Digital</a:t>
            </a:r>
            <a:r>
              <a:rPr lang="ru-RU" sz="2000" dirty="0"/>
              <a:t> </a:t>
            </a:r>
            <a:r>
              <a:rPr lang="ru-RU" sz="2000" dirty="0" err="1"/>
              <a:t>Object</a:t>
            </a:r>
            <a:r>
              <a:rPr lang="ru-RU" sz="2000" dirty="0"/>
              <a:t> </a:t>
            </a:r>
            <a:r>
              <a:rPr lang="ru-RU" sz="2000" dirty="0" err="1"/>
              <a:t>Identifier</a:t>
            </a:r>
            <a:r>
              <a:rPr lang="ru-RU" sz="2000" dirty="0"/>
              <a:t>) – это уникальный код публикации, указывающий на ее электронное местонахождение, используемый в качестве международного стандарта предоставления информации в сети Интернет. DOI мгновенно перенесет в место размещения оригинала статьи</a:t>
            </a:r>
            <a:r>
              <a:rPr lang="ru-RU" sz="2000" dirty="0" smtClean="0"/>
              <a:t>.</a:t>
            </a:r>
          </a:p>
          <a:p>
            <a:pPr algn="just">
              <a:buFont typeface="Wingdings" panose="05000000000000000000" pitchFamily="2" charset="2"/>
              <a:buChar char="§"/>
            </a:pPr>
            <a:r>
              <a:rPr lang="ru-RU" sz="2000" i="1" dirty="0" err="1" smtClean="0"/>
              <a:t>Akaev</a:t>
            </a:r>
            <a:r>
              <a:rPr lang="ru-RU" sz="2000" i="1" dirty="0"/>
              <a:t>, A., </a:t>
            </a:r>
            <a:r>
              <a:rPr lang="ru-RU" sz="2000" i="1" dirty="0" err="1"/>
              <a:t>Devezas</a:t>
            </a:r>
            <a:r>
              <a:rPr lang="ru-RU" sz="2000" i="1" dirty="0"/>
              <a:t>, T., </a:t>
            </a:r>
            <a:r>
              <a:rPr lang="ru-RU" sz="2000" i="1" dirty="0" err="1"/>
              <a:t>Ichkitidze</a:t>
            </a:r>
            <a:r>
              <a:rPr lang="ru-RU" sz="2000" i="1" dirty="0"/>
              <a:t>, Y. </a:t>
            </a:r>
            <a:r>
              <a:rPr lang="ru-RU" sz="2000" i="1" dirty="0" err="1"/>
              <a:t>Forecasting</a:t>
            </a:r>
            <a:r>
              <a:rPr lang="ru-RU" sz="2000" i="1" dirty="0"/>
              <a:t> </a:t>
            </a:r>
            <a:r>
              <a:rPr lang="ru-RU" sz="2000" i="1" dirty="0" err="1"/>
              <a:t>the</a:t>
            </a:r>
            <a:r>
              <a:rPr lang="ru-RU" sz="2000" i="1" dirty="0"/>
              <a:t> </a:t>
            </a:r>
            <a:r>
              <a:rPr lang="ru-RU" sz="2000" i="1" dirty="0" err="1"/>
              <a:t>labor</a:t>
            </a:r>
            <a:r>
              <a:rPr lang="ru-RU" sz="2000" i="1" dirty="0"/>
              <a:t> </a:t>
            </a:r>
            <a:r>
              <a:rPr lang="ru-RU" sz="2000" i="1" dirty="0" err="1"/>
              <a:t>intensity</a:t>
            </a:r>
            <a:r>
              <a:rPr lang="ru-RU" sz="2000" i="1" dirty="0"/>
              <a:t> </a:t>
            </a:r>
            <a:r>
              <a:rPr lang="ru-RU" sz="2000" i="1" dirty="0" err="1"/>
              <a:t>and</a:t>
            </a:r>
            <a:r>
              <a:rPr lang="ru-RU" sz="2000" i="1" dirty="0"/>
              <a:t> </a:t>
            </a:r>
            <a:r>
              <a:rPr lang="ru-RU" sz="2000" i="1" dirty="0" err="1"/>
              <a:t>labor</a:t>
            </a:r>
            <a:r>
              <a:rPr lang="ru-RU" sz="2000" i="1" dirty="0"/>
              <a:t> </a:t>
            </a:r>
            <a:r>
              <a:rPr lang="ru-RU" sz="2000" i="1" dirty="0" err="1"/>
              <a:t>income</a:t>
            </a:r>
            <a:r>
              <a:rPr lang="ru-RU" sz="2000" i="1" dirty="0"/>
              <a:t> </a:t>
            </a:r>
            <a:r>
              <a:rPr lang="ru-RU" sz="2000" i="1" dirty="0" err="1"/>
              <a:t>share</a:t>
            </a:r>
            <a:r>
              <a:rPr lang="ru-RU" sz="2000" i="1" dirty="0"/>
              <a:t> </a:t>
            </a:r>
            <a:r>
              <a:rPr lang="ru-RU" sz="2000" i="1" dirty="0" err="1"/>
              <a:t>for</a:t>
            </a:r>
            <a:r>
              <a:rPr lang="ru-RU" sz="2000" i="1" dirty="0"/>
              <a:t> G7 </a:t>
            </a:r>
            <a:r>
              <a:rPr lang="ru-RU" sz="2000" i="1" dirty="0" err="1"/>
              <a:t>countries</a:t>
            </a:r>
            <a:r>
              <a:rPr lang="ru-RU" sz="2000" i="1" dirty="0"/>
              <a:t> </a:t>
            </a:r>
            <a:r>
              <a:rPr lang="ru-RU" sz="2000" i="1" dirty="0" err="1"/>
              <a:t>in</a:t>
            </a:r>
            <a:r>
              <a:rPr lang="ru-RU" sz="2000" i="1" dirty="0"/>
              <a:t> </a:t>
            </a:r>
            <a:r>
              <a:rPr lang="ru-RU" sz="2000" i="1" dirty="0" err="1"/>
              <a:t>the</a:t>
            </a:r>
            <a:r>
              <a:rPr lang="ru-RU" sz="2000" i="1" dirty="0"/>
              <a:t> </a:t>
            </a:r>
            <a:r>
              <a:rPr lang="ru-RU" sz="2000" i="1" dirty="0" err="1"/>
              <a:t>digital</a:t>
            </a:r>
            <a:r>
              <a:rPr lang="ru-RU" sz="2000" i="1" dirty="0"/>
              <a:t> </a:t>
            </a:r>
            <a:r>
              <a:rPr lang="ru-RU" sz="2000" i="1" dirty="0" err="1"/>
              <a:t>age</a:t>
            </a:r>
            <a:r>
              <a:rPr lang="ru-RU" sz="2000" i="1" dirty="0"/>
              <a:t> (2021) // </a:t>
            </a:r>
            <a:r>
              <a:rPr lang="ru-RU" sz="2000" i="1" dirty="0" err="1"/>
              <a:t>Technological</a:t>
            </a:r>
            <a:r>
              <a:rPr lang="ru-RU" sz="2000" i="1" dirty="0"/>
              <a:t> </a:t>
            </a:r>
            <a:r>
              <a:rPr lang="ru-RU" sz="2000" i="1" dirty="0" err="1"/>
              <a:t>Forecasting</a:t>
            </a:r>
            <a:r>
              <a:rPr lang="ru-RU" sz="2000" i="1" dirty="0"/>
              <a:t> </a:t>
            </a:r>
            <a:r>
              <a:rPr lang="ru-RU" sz="2000" i="1" dirty="0" err="1"/>
              <a:t>and</a:t>
            </a:r>
            <a:r>
              <a:rPr lang="ru-RU" sz="2000" i="1" dirty="0"/>
              <a:t> </a:t>
            </a:r>
            <a:r>
              <a:rPr lang="ru-RU" sz="2000" i="1" dirty="0" err="1"/>
              <a:t>Social</a:t>
            </a:r>
            <a:r>
              <a:rPr lang="ru-RU" sz="2000" i="1" dirty="0"/>
              <a:t> </a:t>
            </a:r>
            <a:r>
              <a:rPr lang="ru-RU" sz="2000" i="1" dirty="0" err="1"/>
              <a:t>Change</a:t>
            </a:r>
            <a:r>
              <a:rPr lang="ru-RU" sz="2000" i="1" dirty="0"/>
              <a:t>, Vol.167, № 120675. DOI: 10.1016/j.techfore.2021.120675</a:t>
            </a:r>
            <a:endParaRPr lang="ru-RU" sz="2000" dirty="0"/>
          </a:p>
        </p:txBody>
      </p:sp>
    </p:spTree>
    <p:extLst>
      <p:ext uri="{BB962C8B-B14F-4D97-AF65-F5344CB8AC3E}">
        <p14:creationId xmlns:p14="http://schemas.microsoft.com/office/powerpoint/2010/main" val="1894813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2526" y="609600"/>
            <a:ext cx="10055994" cy="1058779"/>
          </a:xfrm>
        </p:spPr>
        <p:txBody>
          <a:bodyPr>
            <a:normAutofit/>
          </a:bodyPr>
          <a:lstStyle/>
          <a:p>
            <a:r>
              <a:rPr lang="ru-RU" sz="3200" b="1" dirty="0">
                <a:latin typeface="Century Gothic" panose="020B0502020202020204" pitchFamily="34" charset="0"/>
              </a:rPr>
              <a:t>Как оформить </a:t>
            </a:r>
            <a:r>
              <a:rPr lang="ru-RU" sz="3200" b="1" dirty="0" err="1">
                <a:latin typeface="Century Gothic" panose="020B0502020202020204" pitchFamily="34" charset="0"/>
              </a:rPr>
              <a:t>самоцитирование</a:t>
            </a:r>
            <a:r>
              <a:rPr lang="ru-RU" sz="3200" b="1" dirty="0">
                <a:latin typeface="Century Gothic" panose="020B0502020202020204" pitchFamily="34" charset="0"/>
              </a:rPr>
              <a:t>? </a:t>
            </a:r>
          </a:p>
        </p:txBody>
      </p:sp>
      <p:sp>
        <p:nvSpPr>
          <p:cNvPr id="3" name="Объект 2"/>
          <p:cNvSpPr>
            <a:spLocks noGrp="1"/>
          </p:cNvSpPr>
          <p:nvPr>
            <p:ph idx="1"/>
          </p:nvPr>
        </p:nvSpPr>
        <p:spPr>
          <a:xfrm>
            <a:off x="962526" y="1668379"/>
            <a:ext cx="10053345" cy="4427621"/>
          </a:xfrm>
        </p:spPr>
        <p:txBody>
          <a:bodyPr>
            <a:normAutofit/>
          </a:bodyPr>
          <a:lstStyle/>
          <a:p>
            <a:pPr algn="just"/>
            <a:r>
              <a:rPr lang="ru-RU" sz="2400" dirty="0" smtClean="0"/>
              <a:t>Публикация </a:t>
            </a:r>
            <a:r>
              <a:rPr lang="ru-RU" sz="2400" dirty="0"/>
              <a:t>материалов исследования допускается один раз. Если вам необходимо обратиться к своей публикации, сделанной ранее, то следует оформлять </a:t>
            </a:r>
            <a:r>
              <a:rPr lang="ru-RU" sz="2400" dirty="0" err="1"/>
              <a:t>самоцитирование</a:t>
            </a:r>
            <a:r>
              <a:rPr lang="ru-RU" sz="2400" dirty="0"/>
              <a:t> также, как внешнее цитирование (отсылка и ссылка на свою публикацию). Возможно цитирование только фрагментов ранее опубликованной статьи (несколько предложений). </a:t>
            </a:r>
            <a:endParaRPr lang="ru-RU" sz="2400" dirty="0" smtClean="0"/>
          </a:p>
          <a:p>
            <a:pPr algn="just"/>
            <a:r>
              <a:rPr lang="ru-RU" sz="2400" dirty="0" smtClean="0"/>
              <a:t>Если </a:t>
            </a:r>
            <a:r>
              <a:rPr lang="ru-RU" sz="2400" dirty="0"/>
              <a:t>вы цитируете в диссертации статьи из своих научных статей, то в этом случае требования более мягкие и заключение по </a:t>
            </a:r>
            <a:r>
              <a:rPr lang="ru-RU" sz="2400" dirty="0" err="1"/>
              <a:t>самоцитированию</a:t>
            </a:r>
            <a:r>
              <a:rPr lang="ru-RU" sz="2400" dirty="0"/>
              <a:t> делает проверяющий </a:t>
            </a:r>
            <a:r>
              <a:rPr lang="ru-RU" sz="2400" dirty="0" smtClean="0"/>
              <a:t>эксперт. </a:t>
            </a:r>
          </a:p>
          <a:p>
            <a:pPr algn="just"/>
            <a:r>
              <a:rPr lang="ru-RU" sz="2400" dirty="0" smtClean="0"/>
              <a:t>Если </a:t>
            </a:r>
            <a:r>
              <a:rPr lang="ru-RU" sz="2400" dirty="0"/>
              <a:t>вы повторяете большой объем опубликованного ранее, ваш текст будет считаться </a:t>
            </a:r>
            <a:r>
              <a:rPr lang="ru-RU" sz="2400" dirty="0" err="1"/>
              <a:t>самоплагиатом</a:t>
            </a:r>
            <a:r>
              <a:rPr lang="ru-RU" sz="2400" dirty="0"/>
              <a:t> — тиражированием одного текста в различных изданиях.</a:t>
            </a:r>
          </a:p>
        </p:txBody>
      </p:sp>
    </p:spTree>
    <p:extLst>
      <p:ext uri="{BB962C8B-B14F-4D97-AF65-F5344CB8AC3E}">
        <p14:creationId xmlns:p14="http://schemas.microsoft.com/office/powerpoint/2010/main" val="645842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0902" y="609600"/>
            <a:ext cx="10037618" cy="1356360"/>
          </a:xfrm>
        </p:spPr>
        <p:txBody>
          <a:bodyPr>
            <a:normAutofit/>
          </a:bodyPr>
          <a:lstStyle/>
          <a:p>
            <a:r>
              <a:rPr lang="ru-RU" sz="3200" b="1" dirty="0">
                <a:latin typeface="Century Gothic" panose="020B0502020202020204" pitchFamily="34" charset="0"/>
              </a:rPr>
              <a:t>Каковы правила цитирования рисунков и схем, фото?</a:t>
            </a:r>
          </a:p>
        </p:txBody>
      </p:sp>
      <p:sp>
        <p:nvSpPr>
          <p:cNvPr id="3" name="Объект 2"/>
          <p:cNvSpPr>
            <a:spLocks noGrp="1"/>
          </p:cNvSpPr>
          <p:nvPr>
            <p:ph idx="1"/>
          </p:nvPr>
        </p:nvSpPr>
        <p:spPr>
          <a:xfrm>
            <a:off x="856212" y="1965960"/>
            <a:ext cx="10159660" cy="4130040"/>
          </a:xfrm>
        </p:spPr>
        <p:txBody>
          <a:bodyPr>
            <a:normAutofit/>
          </a:bodyPr>
          <a:lstStyle/>
          <a:p>
            <a:pPr algn="just">
              <a:buFont typeface="Wingdings" panose="05000000000000000000" pitchFamily="2" charset="2"/>
              <a:buChar char="§"/>
            </a:pPr>
            <a:r>
              <a:rPr lang="ru-RU" sz="2400" dirty="0" smtClean="0"/>
              <a:t>В </a:t>
            </a:r>
            <a:r>
              <a:rPr lang="ru-RU" sz="2400" dirty="0"/>
              <a:t>случае, когда в тексте приводятся рисунки, схемы, таблицы из других литературных источников, то необходимо указывать, откуда они были взяты. </a:t>
            </a:r>
            <a:endParaRPr lang="ru-RU" sz="2400" dirty="0" smtClean="0"/>
          </a:p>
          <a:p>
            <a:pPr algn="just">
              <a:buFont typeface="Wingdings" panose="05000000000000000000" pitchFamily="2" charset="2"/>
              <a:buChar char="§"/>
            </a:pPr>
            <a:r>
              <a:rPr lang="ru-RU" sz="2400" dirty="0" smtClean="0"/>
              <a:t>При </a:t>
            </a:r>
            <a:r>
              <a:rPr lang="ru-RU" sz="2400" dirty="0"/>
              <a:t>этом после указания названия рисунка, схемы, таблицы в квадратных скобках указываются: Привод. по:» (приводится по), затем номер источника в списке литературы, из которого взят рисунок, схема, таблица и через запятую – номер страницы, на которой в этом источнике помещен данный рисунок, схема, таблица.</a:t>
            </a:r>
          </a:p>
        </p:txBody>
      </p:sp>
    </p:spTree>
    <p:extLst>
      <p:ext uri="{BB962C8B-B14F-4D97-AF65-F5344CB8AC3E}">
        <p14:creationId xmlns:p14="http://schemas.microsoft.com/office/powerpoint/2010/main" val="33256279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8147" y="609600"/>
            <a:ext cx="10620165" cy="903316"/>
          </a:xfrm>
        </p:spPr>
        <p:txBody>
          <a:bodyPr>
            <a:noAutofit/>
          </a:bodyPr>
          <a:lstStyle/>
          <a:p>
            <a:r>
              <a:rPr lang="ru-RU" sz="3200" b="1" dirty="0">
                <a:latin typeface="Century Gothic" panose="020B0502020202020204" pitchFamily="34" charset="0"/>
              </a:rPr>
              <a:t>Как оформить ссылки на Интернет-ресурсы?</a:t>
            </a:r>
          </a:p>
        </p:txBody>
      </p:sp>
      <p:sp>
        <p:nvSpPr>
          <p:cNvPr id="3" name="Объект 2"/>
          <p:cNvSpPr>
            <a:spLocks noGrp="1"/>
          </p:cNvSpPr>
          <p:nvPr>
            <p:ph idx="1"/>
          </p:nvPr>
        </p:nvSpPr>
        <p:spPr>
          <a:xfrm>
            <a:off x="818148" y="1404851"/>
            <a:ext cx="10427368" cy="4707191"/>
          </a:xfrm>
        </p:spPr>
        <p:txBody>
          <a:bodyPr>
            <a:normAutofit/>
          </a:bodyPr>
          <a:lstStyle/>
          <a:p>
            <a:pPr algn="just"/>
            <a:r>
              <a:rPr lang="ru-RU" dirty="0"/>
              <a:t>Интернет–ресурсы цитируются в научных работах наравне с традиционными печатными изданиями</a:t>
            </a:r>
            <a:r>
              <a:rPr lang="ru-RU" dirty="0" smtClean="0"/>
              <a:t>.</a:t>
            </a:r>
          </a:p>
          <a:p>
            <a:pPr algn="just">
              <a:buFont typeface="Wingdings" panose="05000000000000000000" pitchFamily="2" charset="2"/>
              <a:buChar char="§"/>
            </a:pPr>
            <a:r>
              <a:rPr lang="ru-RU" dirty="0" smtClean="0"/>
              <a:t> </a:t>
            </a:r>
            <a:r>
              <a:rPr lang="ru-RU" dirty="0"/>
              <a:t>Ссылки составляют как на электронные ресурсы в целом (электронные документы, базы данных, порталы, сайты и т. д.), так и на составные части электронных ресурсов (разделы и части электронных документов, порталов, сайтов, публикации в электронных сериальных изданиях и т. п.).</a:t>
            </a:r>
            <a:br>
              <a:rPr lang="ru-RU" dirty="0"/>
            </a:br>
            <a:r>
              <a:rPr lang="ru-RU" dirty="0"/>
              <a:t/>
            </a:r>
            <a:br>
              <a:rPr lang="ru-RU" dirty="0"/>
            </a:br>
            <a:r>
              <a:rPr lang="ru-RU" i="1" dirty="0"/>
              <a:t>Примеры</a:t>
            </a:r>
            <a:r>
              <a:rPr lang="ru-RU" i="1" dirty="0" smtClean="0"/>
              <a:t>:</a:t>
            </a:r>
          </a:p>
          <a:p>
            <a:pPr algn="just">
              <a:buFont typeface="Wingdings" panose="05000000000000000000" pitchFamily="2" charset="2"/>
              <a:buChar char="§"/>
            </a:pPr>
            <a:r>
              <a:rPr lang="ru-RU" i="1" dirty="0" smtClean="0"/>
              <a:t>Жилищное </a:t>
            </a:r>
            <a:r>
              <a:rPr lang="ru-RU" i="1" dirty="0"/>
              <a:t>право: актуальные вопросы законодательства: электрон. журн. 2014. № 1. URL : http://www.gilpravo.ru (дата обращения: </a:t>
            </a:r>
            <a:r>
              <a:rPr lang="ru-RU" i="1" dirty="0" smtClean="0"/>
              <a:t>20.08.2023)</a:t>
            </a:r>
          </a:p>
          <a:p>
            <a:pPr algn="just">
              <a:buFont typeface="Wingdings" panose="05000000000000000000" pitchFamily="2" charset="2"/>
              <a:buChar char="§"/>
            </a:pPr>
            <a:r>
              <a:rPr lang="ru-RU" i="1" dirty="0" err="1" smtClean="0"/>
              <a:t>Бричкина</a:t>
            </a:r>
            <a:r>
              <a:rPr lang="ru-RU" i="1" dirty="0" smtClean="0"/>
              <a:t> </a:t>
            </a:r>
            <a:r>
              <a:rPr lang="ru-RU" i="1" dirty="0"/>
              <a:t>Р. И. Коммерция на транспорте // Транспорт : сетевой журнал. 2014. URL : http://www.trans.ru/ (дата обращения: </a:t>
            </a:r>
            <a:r>
              <a:rPr lang="ru-RU" i="1" dirty="0" smtClean="0"/>
              <a:t>11.05.2023).</a:t>
            </a:r>
            <a:endParaRPr lang="ru-RU" dirty="0"/>
          </a:p>
        </p:txBody>
      </p:sp>
    </p:spTree>
    <p:extLst>
      <p:ext uri="{BB962C8B-B14F-4D97-AF65-F5344CB8AC3E}">
        <p14:creationId xmlns:p14="http://schemas.microsoft.com/office/powerpoint/2010/main" val="2003281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609600"/>
            <a:ext cx="10198768" cy="1356360"/>
          </a:xfrm>
        </p:spPr>
        <p:txBody>
          <a:bodyPr>
            <a:noAutofit/>
          </a:bodyPr>
          <a:lstStyle/>
          <a:p>
            <a:r>
              <a:rPr lang="ru-RU" sz="3600" b="1" dirty="0"/>
              <a:t>Как оформить ссылку на статью из иностранного сборника материалов конференций?</a:t>
            </a:r>
          </a:p>
        </p:txBody>
      </p:sp>
      <p:sp>
        <p:nvSpPr>
          <p:cNvPr id="3" name="Объект 2"/>
          <p:cNvSpPr>
            <a:spLocks noGrp="1"/>
          </p:cNvSpPr>
          <p:nvPr>
            <p:ph idx="1"/>
          </p:nvPr>
        </p:nvSpPr>
        <p:spPr/>
        <p:txBody>
          <a:bodyPr>
            <a:normAutofit/>
          </a:bodyPr>
          <a:lstStyle/>
          <a:p>
            <a:pPr algn="just"/>
            <a:r>
              <a:rPr lang="en-US" sz="2400" i="1" dirty="0" err="1" smtClean="0"/>
              <a:t>Ignatiev</a:t>
            </a:r>
            <a:r>
              <a:rPr lang="en-US" sz="2400" i="1" dirty="0" smtClean="0"/>
              <a:t> </a:t>
            </a:r>
            <a:r>
              <a:rPr lang="en-US" sz="2400" i="1" dirty="0"/>
              <a:t>M.B., </a:t>
            </a:r>
            <a:r>
              <a:rPr lang="en-US" sz="2400" i="1" dirty="0" err="1"/>
              <a:t>Karlik</a:t>
            </a:r>
            <a:r>
              <a:rPr lang="en-US" sz="2400" i="1" dirty="0"/>
              <a:t> A.E., </a:t>
            </a:r>
            <a:r>
              <a:rPr lang="en-US" sz="2400" i="1" dirty="0" err="1"/>
              <a:t>Iakovleva</a:t>
            </a:r>
            <a:r>
              <a:rPr lang="en-US" sz="2400" i="1" dirty="0"/>
              <a:t> E.A Challenges for Strategic Management of the Development of the Digital Economy and Advanced Training // 17th Russian Scientific and Practical Conference on Planning and Teaching Engineering Staff for the Industrial and Economic Complex of the Region, PTES 2018, St. Petersburg, 14.11.2018. St. Petersburg, 2018. P. 197-200</a:t>
            </a:r>
            <a:endParaRPr lang="ru-RU" sz="2400" dirty="0"/>
          </a:p>
        </p:txBody>
      </p:sp>
    </p:spTree>
    <p:extLst>
      <p:ext uri="{BB962C8B-B14F-4D97-AF65-F5344CB8AC3E}">
        <p14:creationId xmlns:p14="http://schemas.microsoft.com/office/powerpoint/2010/main" val="190604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9709" y="448887"/>
            <a:ext cx="10590413" cy="1221971"/>
          </a:xfrm>
        </p:spPr>
        <p:txBody>
          <a:bodyPr>
            <a:normAutofit/>
          </a:bodyPr>
          <a:lstStyle/>
          <a:p>
            <a:r>
              <a:rPr lang="ru-RU" sz="3200" b="1" dirty="0" smtClean="0">
                <a:latin typeface="Century Gothic" panose="020B0502020202020204" pitchFamily="34" charset="0"/>
              </a:rPr>
              <a:t>Зачем необходимо ссылаться на источники?</a:t>
            </a:r>
            <a:endParaRPr lang="ru-RU" sz="3200" b="1" dirty="0">
              <a:latin typeface="Century Gothic" panose="020B0502020202020204" pitchFamily="34" charset="0"/>
            </a:endParaRPr>
          </a:p>
        </p:txBody>
      </p:sp>
      <p:sp>
        <p:nvSpPr>
          <p:cNvPr id="3" name="Объект 2"/>
          <p:cNvSpPr>
            <a:spLocks noGrp="1"/>
          </p:cNvSpPr>
          <p:nvPr>
            <p:ph idx="1"/>
          </p:nvPr>
        </p:nvSpPr>
        <p:spPr>
          <a:xfrm>
            <a:off x="847898" y="1670858"/>
            <a:ext cx="10167973" cy="4425142"/>
          </a:xfrm>
        </p:spPr>
        <p:txBody>
          <a:bodyPr>
            <a:normAutofit/>
          </a:bodyPr>
          <a:lstStyle/>
          <a:p>
            <a:pPr algn="just">
              <a:buFont typeface="Wingdings" pitchFamily="2" charset="2"/>
              <a:buChar char="q"/>
            </a:pPr>
            <a:r>
              <a:rPr lang="ru-RU" dirty="0">
                <a:solidFill>
                  <a:schemeClr val="bg2">
                    <a:lumMod val="25000"/>
                  </a:schemeClr>
                </a:solidFill>
              </a:rPr>
              <a:t>Ссылка на автора и источник является единственным путем использования чужой работы без плагиата. </a:t>
            </a:r>
          </a:p>
          <a:p>
            <a:pPr algn="just">
              <a:buFont typeface="Wingdings" panose="05000000000000000000" pitchFamily="2" charset="2"/>
              <a:buChar char="§"/>
            </a:pPr>
            <a:r>
              <a:rPr lang="ru-RU" dirty="0">
                <a:solidFill>
                  <a:schemeClr val="bg2">
                    <a:lumMod val="25000"/>
                  </a:schemeClr>
                </a:solidFill>
              </a:rPr>
              <a:t>Цитирование будет полезно для всех, кто хочет найти больше информации, связанной с вашими идеями и источниках их появления.</a:t>
            </a:r>
          </a:p>
          <a:p>
            <a:pPr algn="just">
              <a:buFont typeface="Wingdings" panose="05000000000000000000" pitchFamily="2" charset="2"/>
              <a:buChar char="§"/>
            </a:pPr>
            <a:r>
              <a:rPr lang="ru-RU" dirty="0">
                <a:solidFill>
                  <a:schemeClr val="bg2">
                    <a:lumMod val="25000"/>
                  </a:schemeClr>
                </a:solidFill>
              </a:rPr>
              <a:t>Не все источники хороши или правдивы — ваши собственные идеи могут часто быть более точными или интересными, чем те, которые были в источнике. Уместное цитирование защитит вас от нападений на неверные идеи автора.</a:t>
            </a:r>
          </a:p>
          <a:p>
            <a:pPr algn="just">
              <a:buFont typeface="Wingdings" panose="05000000000000000000" pitchFamily="2" charset="2"/>
              <a:buChar char="§"/>
            </a:pPr>
            <a:r>
              <a:rPr lang="ru-RU" dirty="0">
                <a:solidFill>
                  <a:schemeClr val="bg2">
                    <a:lumMod val="25000"/>
                  </a:schemeClr>
                </a:solidFill>
              </a:rPr>
              <a:t>Цитирование источников покажет объем проведенных вами исследований.</a:t>
            </a:r>
          </a:p>
          <a:p>
            <a:pPr algn="just">
              <a:buFont typeface="Wingdings" panose="05000000000000000000" pitchFamily="2" charset="2"/>
              <a:buChar char="§"/>
            </a:pPr>
            <a:r>
              <a:rPr lang="ru-RU" dirty="0">
                <a:solidFill>
                  <a:schemeClr val="bg2">
                    <a:lumMod val="25000"/>
                  </a:schemeClr>
                </a:solidFill>
              </a:rPr>
              <a:t>Цитирование укрепит опубликованную работу благодаря внешней поддержке ваших идей.</a:t>
            </a:r>
          </a:p>
        </p:txBody>
      </p:sp>
    </p:spTree>
    <p:extLst>
      <p:ext uri="{BB962C8B-B14F-4D97-AF65-F5344CB8AC3E}">
        <p14:creationId xmlns:p14="http://schemas.microsoft.com/office/powerpoint/2010/main" val="38683182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207" y="609600"/>
            <a:ext cx="10295313" cy="1036320"/>
          </a:xfrm>
        </p:spPr>
        <p:txBody>
          <a:bodyPr>
            <a:normAutofit/>
          </a:bodyPr>
          <a:lstStyle/>
          <a:p>
            <a:r>
              <a:rPr lang="ru-RU" sz="3200" b="1" dirty="0" smtClean="0"/>
              <a:t>Электронный документ</a:t>
            </a:r>
            <a:endParaRPr lang="ru-RU" sz="3200" b="1" dirty="0"/>
          </a:p>
        </p:txBody>
      </p:sp>
      <p:sp>
        <p:nvSpPr>
          <p:cNvPr id="3" name="Содержимое 2"/>
          <p:cNvSpPr>
            <a:spLocks noGrp="1"/>
          </p:cNvSpPr>
          <p:nvPr>
            <p:ph idx="1"/>
          </p:nvPr>
        </p:nvSpPr>
        <p:spPr>
          <a:xfrm>
            <a:off x="723207" y="1496291"/>
            <a:ext cx="10515599" cy="4599709"/>
          </a:xfrm>
        </p:spPr>
        <p:txBody>
          <a:bodyPr>
            <a:normAutofit/>
          </a:bodyPr>
          <a:lstStyle/>
          <a:p>
            <a:pPr algn="just">
              <a:buFont typeface="Wingdings" panose="05000000000000000000" pitchFamily="2" charset="2"/>
              <a:buChar char="§"/>
            </a:pPr>
            <a:r>
              <a:rPr lang="ru-RU" sz="2400" b="1" i="1" dirty="0" smtClean="0"/>
              <a:t>Название + </a:t>
            </a:r>
            <a:r>
              <a:rPr lang="en-US" sz="2400" b="1" i="1" dirty="0" smtClean="0"/>
              <a:t>URL </a:t>
            </a:r>
            <a:r>
              <a:rPr lang="ru-RU" sz="2400" b="1" i="1" dirty="0" smtClean="0"/>
              <a:t>+ дата обращения</a:t>
            </a:r>
          </a:p>
          <a:p>
            <a:pPr algn="just">
              <a:buFont typeface="Wingdings" panose="05000000000000000000" pitchFamily="2" charset="2"/>
              <a:buChar char="§"/>
            </a:pPr>
            <a:r>
              <a:rPr lang="ru-RU" sz="2400" i="1" dirty="0" err="1" smtClean="0"/>
              <a:t>Бричкина</a:t>
            </a:r>
            <a:r>
              <a:rPr lang="ru-RU" sz="2400" i="1" dirty="0" smtClean="0"/>
              <a:t> </a:t>
            </a:r>
            <a:r>
              <a:rPr lang="ru-RU" sz="2400" i="1" dirty="0"/>
              <a:t>Р. И. Коммерция на транспорте </a:t>
            </a:r>
            <a:r>
              <a:rPr lang="en-US" sz="2400" i="1" dirty="0"/>
              <a:t>//</a:t>
            </a:r>
            <a:r>
              <a:rPr lang="ru-RU" sz="2400" i="1" dirty="0"/>
              <a:t> Транспорт : сетевой журнал. </a:t>
            </a:r>
            <a:r>
              <a:rPr lang="ru-RU" sz="2400" i="1" dirty="0" smtClean="0"/>
              <a:t>2023. </a:t>
            </a:r>
            <a:r>
              <a:rPr lang="en-US" sz="2400" i="1" dirty="0"/>
              <a:t>URL : </a:t>
            </a:r>
            <a:r>
              <a:rPr lang="en-US" sz="2400" i="1" dirty="0">
                <a:hlinkClick r:id="rId2"/>
              </a:rPr>
              <a:t>http://www.trans.ru/</a:t>
            </a:r>
            <a:r>
              <a:rPr lang="en-US" sz="2400" i="1" dirty="0"/>
              <a:t> </a:t>
            </a:r>
            <a:r>
              <a:rPr lang="ru-RU" sz="2400" i="1" dirty="0"/>
              <a:t>(дата обращения: </a:t>
            </a:r>
            <a:r>
              <a:rPr lang="ru-RU" sz="2400" i="1" dirty="0" smtClean="0"/>
              <a:t>11.05.2023).</a:t>
            </a:r>
            <a:endParaRPr lang="ru-RU" sz="2400" i="1" dirty="0"/>
          </a:p>
          <a:p>
            <a:pPr algn="just">
              <a:buFont typeface="Wingdings" panose="05000000000000000000" pitchFamily="2" charset="2"/>
              <a:buChar char="§"/>
            </a:pPr>
            <a:r>
              <a:rPr lang="ru-RU" sz="2400" i="1" dirty="0" smtClean="0"/>
              <a:t>Инвестиции </a:t>
            </a:r>
            <a:r>
              <a:rPr lang="ru-RU" sz="2400" i="1" dirty="0"/>
              <a:t>останутся сырьевыми // PROGNOSIS.RU : </a:t>
            </a:r>
            <a:r>
              <a:rPr lang="ru-RU" sz="2400" i="1" dirty="0" err="1"/>
              <a:t>ежедн</a:t>
            </a:r>
            <a:r>
              <a:rPr lang="ru-RU" sz="2400" i="1" dirty="0"/>
              <a:t>. интернет-изд. </a:t>
            </a:r>
            <a:r>
              <a:rPr lang="ru-RU" sz="2400" i="1" dirty="0" smtClean="0"/>
              <a:t>2023. </a:t>
            </a:r>
            <a:r>
              <a:rPr lang="ru-RU" sz="2400" i="1" dirty="0"/>
              <a:t>25 янв. </a:t>
            </a:r>
            <a:r>
              <a:rPr lang="en-US" sz="2400" i="1" dirty="0"/>
              <a:t>URL</a:t>
            </a:r>
            <a:r>
              <a:rPr lang="ru-RU" sz="2400" i="1" dirty="0"/>
              <a:t> : </a:t>
            </a:r>
            <a:r>
              <a:rPr lang="en-US" sz="2400" i="1" dirty="0"/>
              <a:t>http</a:t>
            </a:r>
            <a:r>
              <a:rPr lang="ru-RU" sz="2400" i="1" dirty="0"/>
              <a:t>://</a:t>
            </a:r>
            <a:r>
              <a:rPr lang="en-US" sz="2400" i="1" dirty="0"/>
              <a:t>www</a:t>
            </a:r>
            <a:r>
              <a:rPr lang="ru-RU" sz="2400" i="1" dirty="0"/>
              <a:t>.</a:t>
            </a:r>
            <a:r>
              <a:rPr lang="en-US" sz="2400" i="1" dirty="0"/>
              <a:t>prognosis</a:t>
            </a:r>
            <a:r>
              <a:rPr lang="ru-RU" sz="2400" i="1" dirty="0"/>
              <a:t>.</a:t>
            </a:r>
            <a:r>
              <a:rPr lang="en-US" sz="2400" i="1" dirty="0" err="1"/>
              <a:t>ru</a:t>
            </a:r>
            <a:r>
              <a:rPr lang="en-US" sz="2400" i="1" dirty="0"/>
              <a:t> </a:t>
            </a:r>
            <a:r>
              <a:rPr lang="ru-RU" sz="2400" i="1" dirty="0"/>
              <a:t> (дата обращения: </a:t>
            </a:r>
            <a:r>
              <a:rPr lang="ru-RU" sz="2400" i="1" dirty="0" smtClean="0"/>
              <a:t>19.03.2023).</a:t>
            </a:r>
            <a:endParaRPr lang="ru-RU" sz="2400" i="1" dirty="0"/>
          </a:p>
        </p:txBody>
      </p:sp>
    </p:spTree>
    <p:extLst>
      <p:ext uri="{BB962C8B-B14F-4D97-AF65-F5344CB8AC3E}">
        <p14:creationId xmlns:p14="http://schemas.microsoft.com/office/powerpoint/2010/main" val="6853337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9462" y="498764"/>
            <a:ext cx="10129058" cy="1014152"/>
          </a:xfrm>
        </p:spPr>
        <p:txBody>
          <a:bodyPr>
            <a:normAutofit/>
          </a:bodyPr>
          <a:lstStyle/>
          <a:p>
            <a:r>
              <a:rPr lang="ru-RU" sz="3200" b="1" dirty="0"/>
              <a:t>Цитирование данных</a:t>
            </a:r>
          </a:p>
        </p:txBody>
      </p:sp>
      <p:sp>
        <p:nvSpPr>
          <p:cNvPr id="3" name="Объект 2"/>
          <p:cNvSpPr>
            <a:spLocks noGrp="1"/>
          </p:cNvSpPr>
          <p:nvPr>
            <p:ph idx="1"/>
          </p:nvPr>
        </p:nvSpPr>
        <p:spPr>
          <a:xfrm>
            <a:off x="889462" y="1629295"/>
            <a:ext cx="10126409" cy="4466705"/>
          </a:xfrm>
        </p:spPr>
        <p:txBody>
          <a:bodyPr/>
          <a:lstStyle/>
          <a:p>
            <a:pPr>
              <a:buFont typeface="Wingdings" panose="05000000000000000000" pitchFamily="2" charset="2"/>
              <a:buChar char="§"/>
            </a:pPr>
            <a:r>
              <a:rPr lang="ru-RU" dirty="0" smtClean="0"/>
              <a:t>БД </a:t>
            </a:r>
            <a:r>
              <a:rPr lang="en-US" dirty="0" smtClean="0"/>
              <a:t>Statista</a:t>
            </a:r>
            <a:endParaRPr lang="ru-RU" dirty="0" smtClean="0"/>
          </a:p>
          <a:p>
            <a:pPr>
              <a:buFont typeface="Wingdings" panose="05000000000000000000" pitchFamily="2" charset="2"/>
              <a:buChar char="§"/>
            </a:pPr>
            <a:r>
              <a:rPr lang="ru-RU" dirty="0" smtClean="0"/>
              <a:t>Выбрать стиль, например, Гарвард</a:t>
            </a:r>
          </a:p>
          <a:p>
            <a:pPr>
              <a:buFont typeface="Wingdings" panose="05000000000000000000" pitchFamily="2" charset="2"/>
              <a:buChar char="§"/>
            </a:pPr>
            <a:r>
              <a:rPr lang="en-US" dirty="0" smtClean="0"/>
              <a:t>Scotiabank</a:t>
            </a:r>
            <a:r>
              <a:rPr lang="en-US" dirty="0"/>
              <a:t>. (2023). </a:t>
            </a:r>
            <a:r>
              <a:rPr lang="en-US" i="1" dirty="0"/>
              <a:t>Number of cars sold worldwide from 2010 to 2022, with a 2023 forecast (in million units)</a:t>
            </a:r>
            <a:r>
              <a:rPr lang="en-US" dirty="0"/>
              <a:t>. </a:t>
            </a:r>
            <a:r>
              <a:rPr lang="en-US" i="1" dirty="0"/>
              <a:t>Statista</a:t>
            </a:r>
            <a:r>
              <a:rPr lang="en-US" dirty="0"/>
              <a:t>. Statista Inc.. Accessed: January 24, 2024. </a:t>
            </a:r>
            <a:r>
              <a:rPr lang="en-US" dirty="0">
                <a:hlinkClick r:id="rId2"/>
              </a:rPr>
              <a:t>https://</a:t>
            </a:r>
            <a:r>
              <a:rPr lang="en-US" dirty="0" smtClean="0">
                <a:hlinkClick r:id="rId2"/>
              </a:rPr>
              <a:t>www.statista.com/statistics/200002/international-car-sales-since-1990</a:t>
            </a:r>
            <a:endParaRPr lang="ru-RU" dirty="0" smtClean="0"/>
          </a:p>
          <a:p>
            <a:pPr fontAlgn="base">
              <a:buFont typeface="Wingdings" panose="05000000000000000000" pitchFamily="2" charset="2"/>
              <a:buChar char="§"/>
            </a:pPr>
            <a:r>
              <a:rPr lang="ru-RU" dirty="0"/>
              <a:t>Ссылка на источник</a:t>
            </a:r>
            <a:r>
              <a:rPr lang="en-US" dirty="0"/>
              <a:t> </a:t>
            </a:r>
            <a:r>
              <a:rPr lang="en-US" dirty="0" smtClean="0">
                <a:hlinkClick r:id="rId3"/>
              </a:rPr>
              <a:t>digitalsky.dgca.gov.in</a:t>
            </a:r>
            <a:endParaRPr lang="en-US" dirty="0"/>
          </a:p>
          <a:p>
            <a:pPr marL="45720" indent="0">
              <a:buNone/>
            </a:pPr>
            <a:endParaRPr lang="ru-RU" dirty="0"/>
          </a:p>
        </p:txBody>
      </p:sp>
    </p:spTree>
    <p:extLst>
      <p:ext uri="{BB962C8B-B14F-4D97-AF65-F5344CB8AC3E}">
        <p14:creationId xmlns:p14="http://schemas.microsoft.com/office/powerpoint/2010/main" val="34000116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6211" y="609600"/>
            <a:ext cx="10162309" cy="811876"/>
          </a:xfrm>
        </p:spPr>
        <p:txBody>
          <a:bodyPr>
            <a:normAutofit/>
          </a:bodyPr>
          <a:lstStyle/>
          <a:p>
            <a:r>
              <a:rPr lang="ru-RU" sz="3200" b="1" dirty="0"/>
              <a:t>Пример из БД </a:t>
            </a:r>
            <a:r>
              <a:rPr lang="en-US" sz="3200" b="1" dirty="0"/>
              <a:t>Statista</a:t>
            </a:r>
            <a:endParaRPr lang="ru-RU" sz="3200" b="1"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6211" y="1419323"/>
            <a:ext cx="7716152" cy="3925762"/>
          </a:xfrm>
        </p:spPr>
      </p:pic>
      <p:sp>
        <p:nvSpPr>
          <p:cNvPr id="5" name="Прямоугольник 4"/>
          <p:cNvSpPr/>
          <p:nvPr/>
        </p:nvSpPr>
        <p:spPr>
          <a:xfrm>
            <a:off x="8636924" y="1596044"/>
            <a:ext cx="2552006" cy="3970318"/>
          </a:xfrm>
          <a:prstGeom prst="rect">
            <a:avLst/>
          </a:prstGeom>
        </p:spPr>
        <p:txBody>
          <a:bodyPr wrap="square">
            <a:spAutoFit/>
          </a:bodyPr>
          <a:lstStyle/>
          <a:p>
            <a:r>
              <a:rPr lang="ru-RU" dirty="0">
                <a:solidFill>
                  <a:srgbClr val="455F7C"/>
                </a:solidFill>
                <a:latin typeface="Open Sans"/>
              </a:rPr>
              <a:t>DGCA (Индия). (2023). </a:t>
            </a:r>
            <a:r>
              <a:rPr lang="ru-RU" i="1" dirty="0">
                <a:solidFill>
                  <a:srgbClr val="455F7C"/>
                </a:solidFill>
                <a:latin typeface="Open Sans"/>
              </a:rPr>
              <a:t>Количество зарегистрированных </a:t>
            </a:r>
            <a:r>
              <a:rPr lang="ru-RU" i="1" dirty="0" err="1">
                <a:solidFill>
                  <a:srgbClr val="455F7C"/>
                </a:solidFill>
                <a:latin typeface="Open Sans"/>
              </a:rPr>
              <a:t>дронов</a:t>
            </a:r>
            <a:r>
              <a:rPr lang="ru-RU" i="1" dirty="0">
                <a:solidFill>
                  <a:srgbClr val="455F7C"/>
                </a:solidFill>
                <a:latin typeface="Open Sans"/>
              </a:rPr>
              <a:t> в Индии с 2021 по 2023 год</a:t>
            </a:r>
            <a:r>
              <a:rPr lang="ru-RU" dirty="0">
                <a:solidFill>
                  <a:srgbClr val="455F7C"/>
                </a:solidFill>
                <a:latin typeface="Open Sans"/>
              </a:rPr>
              <a:t> . </a:t>
            </a:r>
            <a:r>
              <a:rPr lang="ru-RU" i="1" dirty="0">
                <a:solidFill>
                  <a:srgbClr val="455F7C"/>
                </a:solidFill>
                <a:latin typeface="Open Sans"/>
              </a:rPr>
              <a:t>Статистика</a:t>
            </a:r>
            <a:r>
              <a:rPr lang="ru-RU" dirty="0">
                <a:solidFill>
                  <a:srgbClr val="455F7C"/>
                </a:solidFill>
                <a:latin typeface="Open Sans"/>
              </a:rPr>
              <a:t> . </a:t>
            </a:r>
            <a:r>
              <a:rPr lang="ru-RU" dirty="0" err="1">
                <a:solidFill>
                  <a:srgbClr val="455F7C"/>
                </a:solidFill>
                <a:latin typeface="Open Sans"/>
              </a:rPr>
              <a:t>Statista</a:t>
            </a:r>
            <a:r>
              <a:rPr lang="ru-RU" dirty="0">
                <a:solidFill>
                  <a:srgbClr val="455F7C"/>
                </a:solidFill>
                <a:latin typeface="Open Sans"/>
              </a:rPr>
              <a:t> </a:t>
            </a:r>
            <a:r>
              <a:rPr lang="ru-RU" dirty="0" err="1">
                <a:solidFill>
                  <a:srgbClr val="455F7C"/>
                </a:solidFill>
                <a:latin typeface="Open Sans"/>
              </a:rPr>
              <a:t>Inc</a:t>
            </a:r>
            <a:r>
              <a:rPr lang="ru-RU" dirty="0">
                <a:solidFill>
                  <a:srgbClr val="455F7C"/>
                </a:solidFill>
                <a:latin typeface="Open Sans"/>
              </a:rPr>
              <a:t>.. Доступ: 24 января 2024 г. </a:t>
            </a:r>
            <a:r>
              <a:rPr lang="ru-RU" dirty="0">
                <a:solidFill>
                  <a:srgbClr val="455F7C"/>
                </a:solidFill>
                <a:latin typeface="Open Sans"/>
                <a:hlinkClick r:id="rId3"/>
              </a:rPr>
              <a:t>https://</a:t>
            </a:r>
            <a:r>
              <a:rPr lang="ru-RU" dirty="0" smtClean="0">
                <a:solidFill>
                  <a:srgbClr val="455F7C"/>
                </a:solidFill>
                <a:latin typeface="Open Sans"/>
                <a:hlinkClick r:id="rId3"/>
              </a:rPr>
              <a:t>www.statista.com/statistics/1421661/india-number-of-registered-drones</a:t>
            </a:r>
            <a:endParaRPr lang="en-US" dirty="0" smtClean="0">
              <a:solidFill>
                <a:srgbClr val="455F7C"/>
              </a:solidFill>
              <a:latin typeface="Open Sans"/>
            </a:endParaRPr>
          </a:p>
          <a:p>
            <a:endParaRPr lang="ru-RU" dirty="0"/>
          </a:p>
        </p:txBody>
      </p:sp>
    </p:spTree>
    <p:extLst>
      <p:ext uri="{BB962C8B-B14F-4D97-AF65-F5344CB8AC3E}">
        <p14:creationId xmlns:p14="http://schemas.microsoft.com/office/powerpoint/2010/main" val="1942828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8145" y="609600"/>
            <a:ext cx="10270375" cy="1003069"/>
          </a:xfrm>
        </p:spPr>
        <p:txBody>
          <a:bodyPr>
            <a:normAutofit/>
          </a:bodyPr>
          <a:lstStyle/>
          <a:p>
            <a:r>
              <a:rPr lang="ru-RU" sz="3200" b="1" dirty="0" smtClean="0">
                <a:latin typeface="Century Gothic" panose="020B0502020202020204" pitchFamily="34" charset="0"/>
              </a:rPr>
              <a:t>Когда необходимо цитирование?</a:t>
            </a:r>
            <a:endParaRPr lang="ru-RU" sz="3200" b="1" dirty="0">
              <a:latin typeface="Century Gothic" panose="020B0502020202020204" pitchFamily="34" charset="0"/>
            </a:endParaRPr>
          </a:p>
        </p:txBody>
      </p:sp>
      <p:sp>
        <p:nvSpPr>
          <p:cNvPr id="3" name="Объект 2"/>
          <p:cNvSpPr>
            <a:spLocks noGrp="1"/>
          </p:cNvSpPr>
          <p:nvPr>
            <p:ph idx="1"/>
          </p:nvPr>
        </p:nvSpPr>
        <p:spPr>
          <a:xfrm>
            <a:off x="946484" y="1732547"/>
            <a:ext cx="10069387" cy="4363453"/>
          </a:xfrm>
        </p:spPr>
        <p:txBody>
          <a:bodyPr/>
          <a:lstStyle/>
          <a:p>
            <a:pPr>
              <a:buFont typeface="Wingdings" pitchFamily="2" charset="2"/>
              <a:buChar char="q"/>
            </a:pPr>
            <a:r>
              <a:rPr lang="ru-RU" sz="2000" b="1" dirty="0" smtClean="0"/>
              <a:t> </a:t>
            </a:r>
            <a:r>
              <a:rPr lang="ru-RU" sz="2400" b="1" dirty="0" smtClean="0"/>
              <a:t>ВСЕГДА</a:t>
            </a:r>
            <a:r>
              <a:rPr lang="ru-RU" sz="2400" dirty="0"/>
              <a:t>, когда вы берете чужие идеи или слова, вам необходимо показать их источник.</a:t>
            </a:r>
          </a:p>
          <a:p>
            <a:pPr>
              <a:buFont typeface="Wingdings" pitchFamily="2" charset="2"/>
              <a:buChar char="q"/>
            </a:pPr>
            <a:r>
              <a:rPr lang="ru-RU" sz="2400" dirty="0"/>
              <a:t> Следующие ситуации почти всегда требуют цитирования:</a:t>
            </a:r>
          </a:p>
          <a:p>
            <a:pPr>
              <a:buFont typeface="Wingdings" panose="05000000000000000000" pitchFamily="2" charset="2"/>
              <a:buChar char="§"/>
            </a:pPr>
            <a:r>
              <a:rPr lang="ru-RU" sz="2400" dirty="0"/>
              <a:t>когда вы используете цитаты;</a:t>
            </a:r>
          </a:p>
          <a:p>
            <a:pPr>
              <a:buFont typeface="Wingdings" panose="05000000000000000000" pitchFamily="2" charset="2"/>
              <a:buChar char="§"/>
            </a:pPr>
            <a:r>
              <a:rPr lang="ru-RU" sz="2400" dirty="0"/>
              <a:t>при перефразировании идей;</a:t>
            </a:r>
          </a:p>
          <a:p>
            <a:pPr>
              <a:buFont typeface="Wingdings" panose="05000000000000000000" pitchFamily="2" charset="2"/>
              <a:buChar char="§"/>
            </a:pPr>
            <a:r>
              <a:rPr lang="ru-RU" sz="2400" dirty="0"/>
              <a:t>в случае использования идеи, уже раннее высказанной;</a:t>
            </a:r>
          </a:p>
          <a:p>
            <a:pPr>
              <a:buFont typeface="Wingdings" panose="05000000000000000000" pitchFamily="2" charset="2"/>
              <a:buChar char="§"/>
            </a:pPr>
            <a:r>
              <a:rPr lang="ru-RU" sz="2400" dirty="0"/>
              <a:t>когда вы упоминаете чужую работу;</a:t>
            </a:r>
          </a:p>
          <a:p>
            <a:pPr>
              <a:buFont typeface="Wingdings" panose="05000000000000000000" pitchFamily="2" charset="2"/>
              <a:buChar char="§"/>
            </a:pPr>
            <a:r>
              <a:rPr lang="ru-RU" sz="2400" dirty="0"/>
              <a:t>когда какая-либо работа оказала существенное влияние на формирование ваших собственных идей.</a:t>
            </a:r>
          </a:p>
        </p:txBody>
      </p:sp>
    </p:spTree>
    <p:extLst>
      <p:ext uri="{BB962C8B-B14F-4D97-AF65-F5344CB8AC3E}">
        <p14:creationId xmlns:p14="http://schemas.microsoft.com/office/powerpoint/2010/main" val="1989369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609600"/>
            <a:ext cx="9875520" cy="1058779"/>
          </a:xfrm>
        </p:spPr>
        <p:txBody>
          <a:bodyPr>
            <a:normAutofit/>
          </a:bodyPr>
          <a:lstStyle/>
          <a:p>
            <a:r>
              <a:rPr lang="ru-RU" sz="3200" b="1" dirty="0" smtClean="0">
                <a:latin typeface="Century Gothic" panose="020B0502020202020204" pitchFamily="34" charset="0"/>
              </a:rPr>
              <a:t>Плагиат</a:t>
            </a:r>
            <a:endParaRPr lang="ru-RU" sz="3200" b="1" dirty="0">
              <a:latin typeface="Century Gothic" panose="020B0502020202020204" pitchFamily="34" charset="0"/>
            </a:endParaRPr>
          </a:p>
        </p:txBody>
      </p:sp>
      <p:sp>
        <p:nvSpPr>
          <p:cNvPr id="3" name="Объект 2"/>
          <p:cNvSpPr>
            <a:spLocks noGrp="1"/>
          </p:cNvSpPr>
          <p:nvPr>
            <p:ph idx="1"/>
          </p:nvPr>
        </p:nvSpPr>
        <p:spPr>
          <a:xfrm>
            <a:off x="1143000" y="1668379"/>
            <a:ext cx="9872871" cy="4427621"/>
          </a:xfrm>
        </p:spPr>
        <p:txBody>
          <a:bodyPr/>
          <a:lstStyle/>
          <a:p>
            <a:pPr algn="just">
              <a:buFont typeface="Wingdings" pitchFamily="2" charset="2"/>
              <a:buChar char="q"/>
            </a:pPr>
            <a:r>
              <a:rPr lang="ru-RU" sz="2400" b="1" dirty="0"/>
              <a:t>Плагиа́т</a:t>
            </a:r>
            <a:r>
              <a:rPr lang="ru-RU" sz="2400" dirty="0"/>
              <a:t> — умышленное присвоение авторства чужого произведения науки или искусства, чужих идей или изобретений. Наиболее часто плагиат выражается в публикации под своим именем чужого произведения или чужих идей, а также в заимствовании фрагментов чужих произведений без указания источника заимствования.</a:t>
            </a:r>
          </a:p>
          <a:p>
            <a:pPr algn="just">
              <a:buFont typeface="Wingdings" pitchFamily="2" charset="2"/>
              <a:buChar char="q"/>
            </a:pPr>
            <a:r>
              <a:rPr lang="ru-RU" sz="2400" b="1" dirty="0" smtClean="0"/>
              <a:t>Плагиатом</a:t>
            </a:r>
            <a:r>
              <a:rPr lang="ru-RU" sz="2400" dirty="0" smtClean="0"/>
              <a:t> </a:t>
            </a:r>
            <a:r>
              <a:rPr lang="ru-RU" sz="2400" dirty="0"/>
              <a:t>является не только употребление чужих слов, предложений, высказываний, текстов без указания на авторство материала, но и заимствование чужих идей, чужих мыслей без указания на авторство.</a:t>
            </a:r>
          </a:p>
          <a:p>
            <a:pPr algn="just">
              <a:buFont typeface="Wingdings" pitchFamily="2" charset="2"/>
              <a:buChar char="q"/>
            </a:pPr>
            <a:endParaRPr lang="ru-RU" sz="2000" dirty="0"/>
          </a:p>
          <a:p>
            <a:endParaRPr lang="ru-RU" dirty="0"/>
          </a:p>
        </p:txBody>
      </p:sp>
    </p:spTree>
    <p:extLst>
      <p:ext uri="{BB962C8B-B14F-4D97-AF65-F5344CB8AC3E}">
        <p14:creationId xmlns:p14="http://schemas.microsoft.com/office/powerpoint/2010/main" val="1700798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6696" y="609600"/>
            <a:ext cx="9991824" cy="961505"/>
          </a:xfrm>
        </p:spPr>
        <p:txBody>
          <a:bodyPr>
            <a:normAutofit/>
          </a:bodyPr>
          <a:lstStyle/>
          <a:p>
            <a:r>
              <a:rPr lang="ru-RU" sz="3200" b="1" dirty="0" smtClean="0">
                <a:latin typeface="Century Gothic" panose="020B0502020202020204" pitchFamily="34" charset="0"/>
              </a:rPr>
              <a:t>Юридическая энциклопедия</a:t>
            </a:r>
            <a:endParaRPr lang="ru-RU" sz="3200" b="1" dirty="0">
              <a:latin typeface="Century Gothic" panose="020B0502020202020204" pitchFamily="34" charset="0"/>
            </a:endParaRPr>
          </a:p>
        </p:txBody>
      </p:sp>
      <p:sp>
        <p:nvSpPr>
          <p:cNvPr id="3" name="Объект 2"/>
          <p:cNvSpPr>
            <a:spLocks noGrp="1"/>
          </p:cNvSpPr>
          <p:nvPr>
            <p:ph idx="1"/>
          </p:nvPr>
        </p:nvSpPr>
        <p:spPr>
          <a:xfrm>
            <a:off x="1026696" y="1716505"/>
            <a:ext cx="9989176" cy="4379495"/>
          </a:xfrm>
        </p:spPr>
        <p:txBody>
          <a:bodyPr>
            <a:normAutofit/>
          </a:bodyPr>
          <a:lstStyle/>
          <a:p>
            <a:pPr>
              <a:buFont typeface="Wingdings" pitchFamily="2" charset="2"/>
              <a:buChar char="q"/>
            </a:pPr>
            <a:r>
              <a:rPr lang="ru-RU" sz="2400" b="1" dirty="0" smtClean="0"/>
              <a:t>Присвоение авторства </a:t>
            </a:r>
            <a:r>
              <a:rPr lang="ru-RU" sz="2400" dirty="0" smtClean="0"/>
              <a:t>- </a:t>
            </a:r>
            <a:r>
              <a:rPr lang="ru-RU" sz="2400" dirty="0"/>
              <a:t>один из способов посягательства на права авторов (ст. 146 УК РФ) представляет собой выпуск (в полном объеме или части) чужого произведения под своим </a:t>
            </a:r>
            <a:r>
              <a:rPr lang="ru-RU" sz="2400" dirty="0" smtClean="0"/>
              <a:t>именем</a:t>
            </a:r>
            <a:endParaRPr lang="ru-RU" sz="2400" dirty="0"/>
          </a:p>
          <a:p>
            <a:pPr>
              <a:buFont typeface="Wingdings" pitchFamily="2" charset="2"/>
              <a:buChar char="q"/>
            </a:pPr>
            <a:r>
              <a:rPr lang="ru-RU" sz="2400" dirty="0"/>
              <a:t> </a:t>
            </a:r>
            <a:r>
              <a:rPr lang="ru-RU" sz="2400" b="1" dirty="0" smtClean="0"/>
              <a:t>Издание</a:t>
            </a:r>
            <a:r>
              <a:rPr lang="ru-RU" sz="2400" dirty="0" smtClean="0"/>
              <a:t> </a:t>
            </a:r>
            <a:r>
              <a:rPr lang="ru-RU" sz="2400" dirty="0"/>
              <a:t>под своим именем произведения, созданного в соавторстве с другими лицами, без указания их </a:t>
            </a:r>
            <a:r>
              <a:rPr lang="ru-RU" sz="2400" dirty="0" smtClean="0"/>
              <a:t>фамилий</a:t>
            </a:r>
          </a:p>
          <a:p>
            <a:pPr algn="just">
              <a:buFont typeface="Wingdings" pitchFamily="2" charset="2"/>
              <a:buChar char="q"/>
            </a:pPr>
            <a:r>
              <a:rPr lang="ru-RU" sz="2400" dirty="0" smtClean="0"/>
              <a:t>Потерпевший </a:t>
            </a:r>
            <a:r>
              <a:rPr lang="ru-RU" sz="2400" dirty="0"/>
              <a:t>от плагиата автор может прибегнуть к гражданско-правовым мерам защиты нарушенного права авторства, в том числе требовать возмещения </a:t>
            </a:r>
            <a:r>
              <a:rPr lang="ru-RU" sz="2400" dirty="0" smtClean="0"/>
              <a:t>убытков</a:t>
            </a:r>
            <a:endParaRPr lang="ru-RU" sz="2400" dirty="0"/>
          </a:p>
          <a:p>
            <a:pPr algn="just">
              <a:buFont typeface="Wingdings" pitchFamily="2" charset="2"/>
              <a:buChar char="q"/>
            </a:pPr>
            <a:r>
              <a:rPr lang="ru-RU" sz="2400" dirty="0"/>
              <a:t>Плагиат по законодательству РФ влечет уголовную ответственность. </a:t>
            </a:r>
          </a:p>
          <a:p>
            <a:pPr>
              <a:buFont typeface="Wingdings" pitchFamily="2" charset="2"/>
              <a:buChar char="q"/>
            </a:pPr>
            <a:endParaRPr lang="ru-RU" sz="2400" dirty="0"/>
          </a:p>
        </p:txBody>
      </p:sp>
    </p:spTree>
    <p:extLst>
      <p:ext uri="{BB962C8B-B14F-4D97-AF65-F5344CB8AC3E}">
        <p14:creationId xmlns:p14="http://schemas.microsoft.com/office/powerpoint/2010/main" val="1416073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0863" y="593558"/>
            <a:ext cx="9366825" cy="673768"/>
          </a:xfrm>
        </p:spPr>
        <p:txBody>
          <a:bodyPr>
            <a:normAutofit/>
          </a:bodyPr>
          <a:lstStyle/>
          <a:p>
            <a:r>
              <a:rPr lang="ru-RU" sz="3200" b="1" dirty="0" smtClean="0">
                <a:latin typeface="Century Gothic" panose="020B0502020202020204" pitchFamily="34" charset="0"/>
              </a:rPr>
              <a:t>Требования ВАК </a:t>
            </a:r>
            <a:r>
              <a:rPr lang="ru-RU" sz="3200" b="1" dirty="0">
                <a:latin typeface="Century Gothic" panose="020B0502020202020204" pitchFamily="34" charset="0"/>
              </a:rPr>
              <a:t>РФ</a:t>
            </a:r>
          </a:p>
        </p:txBody>
      </p:sp>
      <p:sp>
        <p:nvSpPr>
          <p:cNvPr id="3" name="Содержимое 2"/>
          <p:cNvSpPr>
            <a:spLocks noGrp="1"/>
          </p:cNvSpPr>
          <p:nvPr>
            <p:ph idx="1"/>
          </p:nvPr>
        </p:nvSpPr>
        <p:spPr>
          <a:xfrm>
            <a:off x="1090863" y="1556084"/>
            <a:ext cx="10042358" cy="4692316"/>
          </a:xfrm>
        </p:spPr>
        <p:txBody>
          <a:bodyPr>
            <a:normAutofit/>
          </a:bodyPr>
          <a:lstStyle/>
          <a:p>
            <a:pPr algn="just">
              <a:buFont typeface="Wingdings" pitchFamily="2" charset="2"/>
              <a:buChar char="q"/>
            </a:pPr>
            <a:r>
              <a:rPr lang="ru-RU" dirty="0" smtClean="0"/>
              <a:t>«При написании диссертации соискатель </a:t>
            </a:r>
            <a:r>
              <a:rPr lang="ru-RU" b="1" dirty="0" smtClean="0"/>
              <a:t>обязан давать ссылки на автора и источник</a:t>
            </a:r>
            <a:r>
              <a:rPr lang="ru-RU" dirty="0" smtClean="0"/>
              <a:t>, откуда он заимствует материалы или отдельные результаты.</a:t>
            </a:r>
            <a:br>
              <a:rPr lang="ru-RU" dirty="0" smtClean="0"/>
            </a:br>
            <a:r>
              <a:rPr lang="ru-RU" dirty="0" smtClean="0"/>
              <a:t>При использовании в диссертации идей или разработок, принадлежащих соавторам, коллективно с которыми были написаны научные работы, соискатель обязан отметить это в диссертации. </a:t>
            </a:r>
          </a:p>
          <a:p>
            <a:pPr algn="just">
              <a:buFont typeface="Wingdings" pitchFamily="2" charset="2"/>
              <a:buChar char="q"/>
            </a:pPr>
            <a:r>
              <a:rPr lang="ru-RU" dirty="0" smtClean="0"/>
              <a:t>Указанные ссылки должны делаться также в отношении научных работ соискателя, выполненных им как в соавторстве, так и единолично.</a:t>
            </a:r>
          </a:p>
          <a:p>
            <a:pPr algn="just">
              <a:buFont typeface="Wingdings" pitchFamily="2" charset="2"/>
              <a:buChar char="q"/>
            </a:pPr>
            <a:r>
              <a:rPr lang="ru-RU" dirty="0" smtClean="0"/>
              <a:t>В случае </a:t>
            </a:r>
            <a:r>
              <a:rPr lang="ru-RU" b="1" dirty="0" smtClean="0"/>
              <a:t>использования заимствованного материала без ссылки на автора и источник заимствования диссертация снимается с рассмотрения вне зависимости от стадии ее рассмотрения без права повторной защиты</a:t>
            </a:r>
            <a:r>
              <a:rPr lang="ru-RU" dirty="0" smtClean="0"/>
              <a:t>».</a:t>
            </a:r>
          </a:p>
          <a:p>
            <a:pPr algn="r">
              <a:buNone/>
            </a:pPr>
            <a:r>
              <a:rPr lang="ru-RU" dirty="0" smtClean="0"/>
              <a:t>Положение о порядке присуждения ученых степеней  </a:t>
            </a:r>
          </a:p>
          <a:p>
            <a:endParaRPr lang="ru-RU" dirty="0"/>
          </a:p>
        </p:txBody>
      </p:sp>
    </p:spTree>
    <p:extLst>
      <p:ext uri="{BB962C8B-B14F-4D97-AF65-F5344CB8AC3E}">
        <p14:creationId xmlns:p14="http://schemas.microsoft.com/office/powerpoint/2010/main" val="1441003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609600"/>
            <a:ext cx="10195560" cy="886691"/>
          </a:xfrm>
        </p:spPr>
        <p:txBody>
          <a:bodyPr>
            <a:normAutofit/>
          </a:bodyPr>
          <a:lstStyle/>
          <a:p>
            <a:r>
              <a:rPr lang="ru-RU" sz="3200" b="1" dirty="0">
                <a:latin typeface="Century Gothic" panose="020B0502020202020204" pitchFamily="34" charset="0"/>
              </a:rPr>
              <a:t>Участники цитирования</a:t>
            </a:r>
          </a:p>
        </p:txBody>
      </p:sp>
      <p:graphicFrame>
        <p:nvGraphicFramePr>
          <p:cNvPr id="4" name="Схема 3"/>
          <p:cNvGraphicFramePr/>
          <p:nvPr>
            <p:extLst>
              <p:ext uri="{D42A27DB-BD31-4B8C-83A1-F6EECF244321}">
                <p14:modId xmlns:p14="http://schemas.microsoft.com/office/powerpoint/2010/main" val="2308116812"/>
              </p:ext>
            </p:extLst>
          </p:nvPr>
        </p:nvGraphicFramePr>
        <p:xfrm>
          <a:off x="1537855" y="1496291"/>
          <a:ext cx="9002683" cy="3757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753985" y="5170516"/>
            <a:ext cx="8349534"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ru-RU" dirty="0">
                <a:solidFill>
                  <a:schemeClr val="bg1"/>
                </a:solidFill>
              </a:rPr>
              <a:t>Правильно оформленная ссылка повышает рейтинг публикации, журнала, автора</a:t>
            </a:r>
          </a:p>
        </p:txBody>
      </p:sp>
    </p:spTree>
    <p:extLst>
      <p:ext uri="{BB962C8B-B14F-4D97-AF65-F5344CB8AC3E}">
        <p14:creationId xmlns:p14="http://schemas.microsoft.com/office/powerpoint/2010/main" val="1207155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4647" y="609600"/>
            <a:ext cx="10655458" cy="961505"/>
          </a:xfrm>
        </p:spPr>
        <p:txBody>
          <a:bodyPr>
            <a:normAutofit/>
          </a:bodyPr>
          <a:lstStyle/>
          <a:p>
            <a:r>
              <a:rPr lang="ru-RU" sz="3200" b="1" dirty="0">
                <a:latin typeface="Century Gothic" panose="020B0502020202020204" pitchFamily="34" charset="0"/>
              </a:rPr>
              <a:t>Какие ГОСТы применяют при оформлении?</a:t>
            </a:r>
          </a:p>
        </p:txBody>
      </p:sp>
      <p:sp>
        <p:nvSpPr>
          <p:cNvPr id="3" name="Объект 2"/>
          <p:cNvSpPr>
            <a:spLocks noGrp="1"/>
          </p:cNvSpPr>
          <p:nvPr>
            <p:ph idx="1"/>
          </p:nvPr>
        </p:nvSpPr>
        <p:spPr>
          <a:xfrm>
            <a:off x="994612" y="1796716"/>
            <a:ext cx="10021260" cy="4299284"/>
          </a:xfrm>
        </p:spPr>
        <p:txBody>
          <a:bodyPr>
            <a:normAutofit/>
          </a:bodyPr>
          <a:lstStyle/>
          <a:p>
            <a:pPr lvl="0">
              <a:buFont typeface="Wingdings" panose="05000000000000000000" pitchFamily="2" charset="2"/>
              <a:buChar char="§"/>
            </a:pPr>
            <a:r>
              <a:rPr lang="ru-RU" sz="2400" b="1" dirty="0"/>
              <a:t>ГОСТ Р 7.0.5 – 2008</a:t>
            </a:r>
            <a:r>
              <a:rPr lang="ru-RU" sz="2400" dirty="0"/>
              <a:t>. Библиографическая ссылка</a:t>
            </a:r>
          </a:p>
          <a:p>
            <a:pPr lvl="0">
              <a:buFont typeface="Wingdings" panose="05000000000000000000" pitchFamily="2" charset="2"/>
              <a:buChar char="§"/>
            </a:pPr>
            <a:r>
              <a:rPr lang="ru-RU" sz="2400" b="1" dirty="0"/>
              <a:t>ГОСТ Р 7.0.108 – 2022</a:t>
            </a:r>
            <a:r>
              <a:rPr lang="ru-RU" sz="2400" dirty="0"/>
              <a:t>. Библиографические ссылки на электронные документы</a:t>
            </a:r>
          </a:p>
          <a:p>
            <a:pPr lvl="0">
              <a:buFont typeface="Wingdings" panose="05000000000000000000" pitchFamily="2" charset="2"/>
              <a:buChar char="§"/>
            </a:pPr>
            <a:r>
              <a:rPr lang="ru-RU" sz="2400" b="1" dirty="0"/>
              <a:t>ГОСТ Р 7.0.100–2018 </a:t>
            </a:r>
            <a:r>
              <a:rPr lang="ru-RU" sz="2400" dirty="0"/>
              <a:t>Библиографическая запись. Библиографическое описание. </a:t>
            </a:r>
          </a:p>
          <a:p>
            <a:pPr lvl="0">
              <a:buFont typeface="Wingdings" panose="05000000000000000000" pitchFamily="2" charset="2"/>
              <a:buChar char="§"/>
            </a:pPr>
            <a:r>
              <a:rPr lang="ru-RU" sz="2400" b="1" dirty="0"/>
              <a:t>ГОСТ Р 7.0.60— 2020</a:t>
            </a:r>
            <a:r>
              <a:rPr lang="ru-RU" sz="2400" dirty="0"/>
              <a:t>. Издания. Основные </a:t>
            </a:r>
            <a:r>
              <a:rPr lang="ru-RU" sz="2400" dirty="0" smtClean="0"/>
              <a:t>виды</a:t>
            </a:r>
          </a:p>
          <a:p>
            <a:pPr>
              <a:buFont typeface="Wingdings" panose="05000000000000000000" pitchFamily="2" charset="2"/>
              <a:buChar char="§"/>
            </a:pPr>
            <a:r>
              <a:rPr lang="ru-RU" sz="2400" b="1" dirty="0"/>
              <a:t>ГОСТ Р 7.0.11 – 2011</a:t>
            </a:r>
            <a:r>
              <a:rPr lang="ru-RU" sz="2400" dirty="0"/>
              <a:t>. </a:t>
            </a:r>
            <a:r>
              <a:rPr lang="ru-RU" sz="2400" dirty="0" smtClean="0"/>
              <a:t>Диссертация и автореферат диссертации</a:t>
            </a:r>
            <a:endParaRPr lang="ru-RU" sz="2400" dirty="0"/>
          </a:p>
          <a:p>
            <a:pPr lvl="0">
              <a:buFont typeface="Wingdings" panose="05000000000000000000" pitchFamily="2" charset="2"/>
              <a:buChar char="§"/>
            </a:pPr>
            <a:endParaRPr lang="ru-RU" sz="2400" dirty="0"/>
          </a:p>
        </p:txBody>
      </p:sp>
    </p:spTree>
    <p:extLst>
      <p:ext uri="{BB962C8B-B14F-4D97-AF65-F5344CB8AC3E}">
        <p14:creationId xmlns:p14="http://schemas.microsoft.com/office/powerpoint/2010/main" val="814832992"/>
      </p:ext>
    </p:extLst>
  </p:cSld>
  <p:clrMapOvr>
    <a:masterClrMapping/>
  </p:clrMapOvr>
</p:sld>
</file>

<file path=ppt/theme/theme1.xml><?xml version="1.0" encoding="utf-8"?>
<a:theme xmlns:a="http://schemas.openxmlformats.org/drawingml/2006/main" name="Основа">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Office_30450641_TF55885775" id="{C33D0CBF-F9CA-4A34-9E2D-8151EEE2EF8B}" vid="{3CA81E6F-428E-4031-9363-DE23986DC266}"/>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Обязанности учащегося и преподавателя</Template>
  <TotalTime>0</TotalTime>
  <Words>1855</Words>
  <Application>Microsoft Office PowerPoint</Application>
  <PresentationFormat>Широкоэкранный</PresentationFormat>
  <Paragraphs>181</Paragraphs>
  <Slides>32</Slides>
  <Notes>2</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1</vt:i4>
      </vt:variant>
      <vt:variant>
        <vt:lpstr>Заголовки слайдов</vt:lpstr>
      </vt:variant>
      <vt:variant>
        <vt:i4>32</vt:i4>
      </vt:variant>
    </vt:vector>
  </HeadingPairs>
  <TitlesOfParts>
    <vt:vector size="44" baseType="lpstr">
      <vt:lpstr>Arial</vt:lpstr>
      <vt:lpstr>Arial Narrow</vt:lpstr>
      <vt:lpstr>Calibri</vt:lpstr>
      <vt:lpstr>Century Gothic</vt:lpstr>
      <vt:lpstr>Corbel</vt:lpstr>
      <vt:lpstr>Courier New</vt:lpstr>
      <vt:lpstr>Open Sans</vt:lpstr>
      <vt:lpstr>Tahoma</vt:lpstr>
      <vt:lpstr>Times New Roman</vt:lpstr>
      <vt:lpstr>TimesNewRomanPSMT</vt:lpstr>
      <vt:lpstr>Wingdings</vt:lpstr>
      <vt:lpstr>Основа</vt:lpstr>
      <vt:lpstr>Стандарты ЦИТИРОВАНИЕ В НАУЧНЫХ работах</vt:lpstr>
      <vt:lpstr>Цитирование</vt:lpstr>
      <vt:lpstr>Зачем необходимо ссылаться на источники?</vt:lpstr>
      <vt:lpstr>Когда необходимо цитирование?</vt:lpstr>
      <vt:lpstr>Плагиат</vt:lpstr>
      <vt:lpstr>Юридическая энциклопедия</vt:lpstr>
      <vt:lpstr>Требования ВАК РФ</vt:lpstr>
      <vt:lpstr>Участники цитирования</vt:lpstr>
      <vt:lpstr>Какие ГОСТы применяют при оформлении?</vt:lpstr>
      <vt:lpstr>ГОСТ зависит от типа публикации</vt:lpstr>
      <vt:lpstr>Цитирование в журналах и сборниках</vt:lpstr>
      <vt:lpstr>Отсылки и страницы </vt:lpstr>
      <vt:lpstr>Список источников в статьях </vt:lpstr>
      <vt:lpstr>Библиографический список в диссертации</vt:lpstr>
      <vt:lpstr>Зарубежные стили цитирования</vt:lpstr>
      <vt:lpstr>Гарвардский стиль (harvard style)  </vt:lpstr>
      <vt:lpstr>Разница в описаниях</vt:lpstr>
      <vt:lpstr>Библиографическое описание - книги</vt:lpstr>
      <vt:lpstr>Статьи из журналов и сборников</vt:lpstr>
      <vt:lpstr>Ссылки в цифровой статье</vt:lpstr>
      <vt:lpstr>Какой объем цитирования допустим в научной работе?</vt:lpstr>
      <vt:lpstr>Как ссылаться на несколько источников одновременно?</vt:lpstr>
      <vt:lpstr>Как оформить ссылку, если она не на основной источник?</vt:lpstr>
      <vt:lpstr>Нужно ли указывать страницу в отсылке в тексте, если приводится не дословная цитата, а изложение мыслей автора своими словами?</vt:lpstr>
      <vt:lpstr>Eсли есть doi, надо ли приводить его в описании?</vt:lpstr>
      <vt:lpstr>Как оформить самоцитирование? </vt:lpstr>
      <vt:lpstr>Каковы правила цитирования рисунков и схем, фото?</vt:lpstr>
      <vt:lpstr>Как оформить ссылки на Интернет-ресурсы?</vt:lpstr>
      <vt:lpstr>Как оформить ссылку на статью из иностранного сборника материалов конференций?</vt:lpstr>
      <vt:lpstr>Электронный документ</vt:lpstr>
      <vt:lpstr>Цитирование данных</vt:lpstr>
      <vt:lpstr>Пример из БД Statista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2023-11-15T18:26:13Z</dcterms:created>
  <dcterms:modified xsi:type="dcterms:W3CDTF">2024-01-24T09:07:43Z</dcterms:modified>
</cp:coreProperties>
</file>