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5610" autoAdjust="0"/>
  </p:normalViewPr>
  <p:slideViewPr>
    <p:cSldViewPr>
      <p:cViewPr varScale="1">
        <p:scale>
          <a:sx n="68" d="100"/>
          <a:sy n="68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9726672-E774-D643-85FF-758ED5DCC9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0545B5F-E168-5C47-8A88-CB368500B6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31DDFD4-AE85-4B44-ACB0-F4AB152475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FB1DA37B-444C-5D4B-97A1-8892B27A5D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D3821492-6DDF-DA43-8D45-581F26C2DE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FABF3E23-ED73-994D-9DC5-C690229E0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E21BCA-F4F2-0F4B-BEBF-799DDF99CC3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965E94-2D18-6847-A11B-925BA59E4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D751D-5912-A74D-AD2B-093E36803DA8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408DBE9-D0FD-604F-8FB9-F1EDCC7E4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64F7C99-EF1B-B044-BB60-EACEE0AE9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E157A5D-5B39-4741-AEC3-DD0A2592C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2A7A6-16A6-D54D-AA62-2395E792886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3E53E90D-95A0-D94A-AE4C-0DCEC23FF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60B03D5-5968-F54B-BCEA-EBA04168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C0A98F-5DCB-F044-9C3A-31906EC9A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4BFC6-761F-C444-9722-7893D550E78A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B1F80B5-A8F0-754E-BB05-E2E9558DC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163BFD9-AF82-DA47-B958-0FD28A71E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C0A98F-5DCB-F044-9C3A-31906EC9A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4BFC6-761F-C444-9722-7893D550E78A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B1F80B5-A8F0-754E-BB05-E2E9558DC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163BFD9-AF82-DA47-B958-0FD28A71E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74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C0A98F-5DCB-F044-9C3A-31906EC9A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4BFC6-761F-C444-9722-7893D550E78A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B1F80B5-A8F0-754E-BB05-E2E9558DC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B163BFD9-AF82-DA47-B958-0FD28A71E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48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9F5BD44-A055-DF4A-99CD-FF58F87263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7772400" cy="70485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0488F7-D340-DA4C-9936-5261558FBF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990600"/>
            <a:ext cx="7772400" cy="685800"/>
          </a:xfrm>
          <a:effectLst>
            <a:outerShdw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6BB87-18B0-8B4B-A5B5-89E5F072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EE0F1-0BFD-5F4D-B1EA-F6F5EAD5A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749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C8D1EC-CC3E-9D46-84C3-AF719683A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15200" y="1371600"/>
            <a:ext cx="1828800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12873-A9A1-894E-A9B8-908304C9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8800" y="1371600"/>
            <a:ext cx="53340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494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3EC5F-CBCE-674F-84A9-005A3110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0FCC85-BA54-0947-B1EC-3B82617C5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01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28AD6-F4A0-8E4B-ABD4-3D0E43E9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DB49CE-C963-074F-93B1-E8B6A2E3B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656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9F74F-DBEC-9E43-BCAA-79ACA1B1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42151-F16E-6346-87E9-6513BB985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B987B5-1986-E646-9512-0826DF8FC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2133600"/>
            <a:ext cx="35814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19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26458-0FF4-5545-B980-FBB79AC1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2D5D4-E44A-E547-8455-E1A4E001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9310D-7577-9847-9D78-20384E1F1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0128CF-7601-AA40-8639-E070A6A1A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F9C92A-1D03-0848-B591-2790417A9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6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A1C13-BB09-CA47-A802-C6D8188F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241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87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A5ED0-427B-AB42-8EA5-A172862E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AF42C-68EE-894B-9C72-EB948A03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6D8647-E294-5B41-9B08-F338E2AA2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219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8487A-69CF-B144-90DB-9A1329A3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1B1FED-8E1F-1842-B607-0B3055CC1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6ABF83-346B-DB42-98D3-6D7105211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289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38C873-5C35-EF41-BD11-E456013E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371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C20096-1D66-A346-BC94-262992192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1C86C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1C86C0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AE0D5F4-FB2F-8F49-8FE3-9EAD2F0C61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800" y="152400"/>
            <a:ext cx="7239000" cy="1981200"/>
          </a:xfrm>
        </p:spPr>
        <p:txBody>
          <a:bodyPr/>
          <a:lstStyle/>
          <a:p>
            <a:pPr algn="l"/>
            <a:r>
              <a:rPr lang="ru-RU" altLang="ru-RU" sz="2800" dirty="0"/>
              <a:t>Экономический анализ  эффективности мер здравоохранения по предупреждению распространения короновирусной инфекции в разных странах </a:t>
            </a:r>
            <a:endParaRPr lang="en-US" altLang="ru-RU" sz="28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2B029C3-8C9F-4744-BA4C-A9A14ADB66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5715000"/>
            <a:ext cx="4648200" cy="1143000"/>
          </a:xfrm>
        </p:spPr>
        <p:txBody>
          <a:bodyPr/>
          <a:lstStyle/>
          <a:p>
            <a:pPr algn="l"/>
            <a:r>
              <a:rPr lang="ru-RU" altLang="ru-RU" sz="1800" dirty="0">
                <a:solidFill>
                  <a:srgbClr val="000000"/>
                </a:solidFill>
              </a:rPr>
              <a:t>Презентацию подготовили студенты группы Э-1813 Котин Иван и Востриков Андрей</a:t>
            </a:r>
            <a:endParaRPr lang="en-US" alt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87A9B-1378-4F40-9625-FFF26859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133600" y="2133598"/>
            <a:ext cx="6858003" cy="2590801"/>
          </a:xfrm>
        </p:spPr>
      </p:pic>
      <p:pic>
        <p:nvPicPr>
          <p:cNvPr id="8" name="Рисунок 7" descr="Изображение выглядит как синий, стол, кровать,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0F3FE523-60EC-A548-B397-DC3BB9CAC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8" y="-3"/>
            <a:ext cx="9347200" cy="69015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DD955-E7A7-174D-98AD-0F2D7EF0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3" y="0"/>
            <a:ext cx="4876800" cy="71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Введение мер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35DB70-F84A-114A-8616-B50A03355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755" y="422303"/>
            <a:ext cx="6223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3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87A9B-1378-4F40-9625-FFF26859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133600" y="2133598"/>
            <a:ext cx="6858003" cy="25908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DD955-E7A7-174D-98AD-0F2D7EF0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23" y="-345805"/>
            <a:ext cx="8309676" cy="11430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График с числом заболевших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025C5-C2D7-B74D-8E32-1CCA7EA34ADE}"/>
              </a:ext>
            </a:extLst>
          </p:cNvPr>
          <p:cNvSpPr txBox="1"/>
          <p:nvPr/>
        </p:nvSpPr>
        <p:spPr>
          <a:xfrm>
            <a:off x="330925" y="2819400"/>
            <a:ext cx="830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DC42D-737B-477C-B82C-AFD358D9F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t="35178" r="3619" b="18874"/>
          <a:stretch/>
        </p:blipFill>
        <p:spPr>
          <a:xfrm>
            <a:off x="0" y="1905000"/>
            <a:ext cx="9144000" cy="2494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1F707-D8E8-4C03-A910-B36F34E8D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44466" r="4345" b="26290"/>
          <a:stretch/>
        </p:blipFill>
        <p:spPr>
          <a:xfrm>
            <a:off x="0" y="4720212"/>
            <a:ext cx="9144000" cy="17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9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9A65369-5350-F841-8A78-3CC0E966E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086600" cy="792163"/>
          </a:xfrm>
          <a:effectLst>
            <a:outerShdw algn="ctr" rotWithShape="0">
              <a:schemeClr val="hlink"/>
            </a:outerShdw>
          </a:effectLst>
        </p:spPr>
        <p:txBody>
          <a:bodyPr/>
          <a:lstStyle/>
          <a:p>
            <a:r>
              <a:rPr lang="ru-RU" altLang="ru-RU" b="1" dirty="0"/>
              <a:t>План рассказа</a:t>
            </a:r>
            <a:endParaRPr lang="en-US" altLang="ru-RU" b="1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A041A64-A564-6F4D-A5D5-E14F795A8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2743200"/>
            <a:ext cx="67056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Расходы на здравоохранение и особенности системы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Меры вводимые правительством по предупреждению распространения короновирусной инфекции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굴림" panose="020B0600000101010101" pitchFamily="34" charset="-127"/>
              </a:rPr>
              <a:t>Последствия введения мер</a:t>
            </a:r>
            <a:endParaRPr lang="en-US" altLang="ru-RU" sz="2400" dirty="0">
              <a:solidFill>
                <a:srgbClr val="000000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BF3332D-775B-1445-8262-C980546FB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r>
              <a:rPr lang="ru-RU" altLang="ru-RU" sz="4000" dirty="0"/>
              <a:t>США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252C45-4D5B-E84A-BB60-4802452A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872105"/>
            <a:ext cx="6934200" cy="3071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Доля расходов на здравоохранение составляет 16,4% от ВВП или 9 451 </a:t>
            </a:r>
            <a:r>
              <a:rPr lang="en-US" altLang="ru-RU" sz="2000" dirty="0">
                <a:solidFill>
                  <a:srgbClr val="000000"/>
                </a:solidFill>
              </a:rPr>
              <a:t>$ </a:t>
            </a:r>
            <a:r>
              <a:rPr lang="ru-RU" altLang="ru-RU" sz="2000" dirty="0">
                <a:solidFill>
                  <a:srgbClr val="000000"/>
                </a:solidFill>
              </a:rPr>
              <a:t>на душу населения. 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Особенности системы здравоохранения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Нет гарантий универсальной и всеохватной медицинской помощи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Высокая стоимость медицинских услуг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Наличие двух программ страхования </a:t>
            </a:r>
            <a:r>
              <a:rPr lang="en-US" altLang="ru-RU" sz="1600" dirty="0">
                <a:solidFill>
                  <a:srgbClr val="000000"/>
                </a:solidFill>
              </a:rPr>
              <a:t>Medicaid </a:t>
            </a:r>
            <a:r>
              <a:rPr lang="ru-RU" altLang="ru-RU" sz="1600" dirty="0">
                <a:solidFill>
                  <a:srgbClr val="000000"/>
                </a:solidFill>
              </a:rPr>
              <a:t>и </a:t>
            </a:r>
            <a:r>
              <a:rPr lang="en-US" altLang="ru-RU" sz="1600" dirty="0">
                <a:solidFill>
                  <a:srgbClr val="000000"/>
                </a:solidFill>
              </a:rPr>
              <a:t>Medicare</a:t>
            </a:r>
          </a:p>
        </p:txBody>
      </p:sp>
      <p:pic>
        <p:nvPicPr>
          <p:cNvPr id="3" name="Рисунок 2" descr="Изображение выглядит как цветок, комнат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22B0184-F2FB-1A44-B845-EEC723163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-6531"/>
            <a:ext cx="3448050" cy="2643505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галстук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A842EDB7-4F31-9043-A0EA-5BC458380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532"/>
            <a:ext cx="1828800" cy="6864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87A9B-1378-4F40-9625-FFF26859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133600" y="2133598"/>
            <a:ext cx="6858003" cy="259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AAD75-D684-0E40-BC96-6EDB0C42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114" cy="19681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DD955-E7A7-174D-98AD-0F2D7EF0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0886"/>
            <a:ext cx="4876800" cy="71596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Введение мер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025C5-C2D7-B74D-8E32-1CCA7EA34ADE}"/>
              </a:ext>
            </a:extLst>
          </p:cNvPr>
          <p:cNvSpPr txBox="1"/>
          <p:nvPr/>
        </p:nvSpPr>
        <p:spPr>
          <a:xfrm>
            <a:off x="377124" y="2090329"/>
            <a:ext cx="8309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13 марта в США был введен режим чрезвычайной ситуации из-за распространения коронавируса.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 Нью-Йорке режим ЧС действовал с 7 марта.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 16 марта закрыты все школы, рестораны, бары и другие развлекательные заведения.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Каждый штат сам определяет жесткость карантинных мер.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87A9B-1378-4F40-9625-FFF26859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133600" y="2133598"/>
            <a:ext cx="6858003" cy="259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AAD75-D684-0E40-BC96-6EDB0C42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114" cy="19681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DD955-E7A7-174D-98AD-0F2D7EF0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4" y="0"/>
            <a:ext cx="8077200" cy="1132114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Динамика заболеваний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A06D5-A023-4ABB-8B7F-040BFE9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35545" r="4167" b="18507"/>
          <a:stretch/>
        </p:blipFill>
        <p:spPr>
          <a:xfrm>
            <a:off x="21772" y="1968136"/>
            <a:ext cx="9122228" cy="261692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9662B8-7370-4D93-83A1-548DD0993568}"/>
              </a:ext>
            </a:extLst>
          </p:cNvPr>
          <p:cNvSpPr/>
          <p:nvPr/>
        </p:nvSpPr>
        <p:spPr bwMode="auto">
          <a:xfrm>
            <a:off x="6324600" y="2133600"/>
            <a:ext cx="2808514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5EDC47-C9E7-44BC-BEE8-9B061D24F6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0" t="38283" r="4167" b="23434"/>
          <a:stretch/>
        </p:blipFill>
        <p:spPr>
          <a:xfrm>
            <a:off x="37012" y="4585064"/>
            <a:ext cx="9122228" cy="22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BF3332D-775B-1445-8262-C980546FB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r>
              <a:rPr lang="ru-RU" altLang="ru-RU" sz="4000" dirty="0"/>
              <a:t>Италия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252C45-4D5B-E84A-BB60-4802452A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872105"/>
            <a:ext cx="6934200" cy="3071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Доля расходов на здравоохранение составляет 9,2% от ВВП или 3 040 </a:t>
            </a:r>
            <a:r>
              <a:rPr lang="en-US" altLang="ru-RU" sz="2000" dirty="0">
                <a:solidFill>
                  <a:srgbClr val="000000"/>
                </a:solidFill>
              </a:rPr>
              <a:t>$ </a:t>
            </a:r>
            <a:r>
              <a:rPr lang="ru-RU" altLang="ru-RU" sz="2000" dirty="0">
                <a:solidFill>
                  <a:srgbClr val="000000"/>
                </a:solidFill>
              </a:rPr>
              <a:t>на душу населения. 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Особенности системы здравоохранения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Свобода выбора врача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Возможность получать неотложную медицинскую помощь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Возможность выбрать семейного врача</a:t>
            </a:r>
            <a:endParaRPr lang="en-US" altLang="ru-RU" sz="16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Изображение выглядит как стол, внутренний, сидит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BBB71A0F-2F72-1744-8768-6DE92200F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444" y="-6532"/>
            <a:ext cx="4353556" cy="244493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06E635-AD87-4347-B85D-84C8E81EE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532"/>
            <a:ext cx="1905000" cy="68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7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87A9B-1378-4F40-9625-FFF26859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133600" y="2133598"/>
            <a:ext cx="6858003" cy="2590801"/>
          </a:xfrm>
        </p:spPr>
      </p:pic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3783D77-6A8A-DE48-9074-6B6E8F61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7"/>
            <a:ext cx="8971527" cy="24659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DD955-E7A7-174D-98AD-0F2D7EF0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3" y="0"/>
            <a:ext cx="4876800" cy="71596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Введение мер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025C5-C2D7-B74D-8E32-1CCA7EA34ADE}"/>
              </a:ext>
            </a:extLst>
          </p:cNvPr>
          <p:cNvSpPr txBox="1"/>
          <p:nvPr/>
        </p:nvSpPr>
        <p:spPr>
          <a:xfrm>
            <a:off x="330925" y="2819400"/>
            <a:ext cx="8309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9 марта в Италии был введен режим чрезвычайной ситуации из-за распространения коронавируса.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 12 марта запрет на любую торговую деятельность.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С 22 марта приостановлена вся производственная деятельность: кроме необходимой.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8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87A9B-1378-4F40-9625-FFF26859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133601" y="2133601"/>
            <a:ext cx="6858003" cy="2590801"/>
          </a:xfrm>
        </p:spPr>
      </p:pic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3783D77-6A8A-DE48-9074-6B6E8F61C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7"/>
            <a:ext cx="8971527" cy="22059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DD955-E7A7-174D-98AD-0F2D7EF0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23" y="-345805"/>
            <a:ext cx="8309676" cy="11430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График с числом заболевших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025C5-C2D7-B74D-8E32-1CCA7EA34ADE}"/>
              </a:ext>
            </a:extLst>
          </p:cNvPr>
          <p:cNvSpPr txBox="1"/>
          <p:nvPr/>
        </p:nvSpPr>
        <p:spPr>
          <a:xfrm>
            <a:off x="330925" y="2819400"/>
            <a:ext cx="830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2CDE8-5C64-4AAD-AC91-E8213B5480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" t="35178" r="3619" b="18874"/>
          <a:stretch/>
        </p:blipFill>
        <p:spPr>
          <a:xfrm>
            <a:off x="-2" y="2209801"/>
            <a:ext cx="9144002" cy="2362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D73E8B-1071-4A71-922B-94ED030CFF7F}"/>
              </a:ext>
            </a:extLst>
          </p:cNvPr>
          <p:cNvSpPr/>
          <p:nvPr/>
        </p:nvSpPr>
        <p:spPr bwMode="auto">
          <a:xfrm>
            <a:off x="6324600" y="2366048"/>
            <a:ext cx="2819400" cy="4533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433A9-8D4A-49B0-BA5C-2EE1017285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7" t="43664" r="3478" b="19356"/>
          <a:stretch/>
        </p:blipFill>
        <p:spPr>
          <a:xfrm>
            <a:off x="1" y="4572001"/>
            <a:ext cx="91440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3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BF3332D-775B-1445-8262-C980546FB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2209800" cy="715963"/>
          </a:xfrm>
        </p:spPr>
        <p:txBody>
          <a:bodyPr/>
          <a:lstStyle/>
          <a:p>
            <a:r>
              <a:rPr lang="ru-RU" altLang="ru-RU" sz="4000" dirty="0"/>
              <a:t>Швеция</a:t>
            </a:r>
            <a:endParaRPr lang="en-US" altLang="ru-RU" sz="4000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D252C45-4D5B-E84A-BB60-4802452A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872105"/>
            <a:ext cx="6934200" cy="3071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Доля расходов на здравоохранение составляет 9,9% от ВВП или 4 244 </a:t>
            </a:r>
            <a:r>
              <a:rPr lang="en-US" altLang="ru-RU" sz="2000" dirty="0">
                <a:solidFill>
                  <a:srgbClr val="000000"/>
                </a:solidFill>
              </a:rPr>
              <a:t>$ </a:t>
            </a:r>
            <a:r>
              <a:rPr lang="ru-RU" altLang="ru-RU" sz="2000" dirty="0">
                <a:solidFill>
                  <a:srgbClr val="000000"/>
                </a:solidFill>
              </a:rPr>
              <a:t>на душу населения. 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000000"/>
                </a:solidFill>
              </a:rPr>
              <a:t>Особенности системы здравоохранения 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Обязательное и всеобщее медицинское страхование</a:t>
            </a:r>
          </a:p>
          <a:p>
            <a:pPr lvl="1">
              <a:lnSpc>
                <a:spcPct val="80000"/>
              </a:lnSpc>
            </a:pPr>
            <a:r>
              <a:rPr lang="ru-RU" altLang="ru-RU" sz="1600" dirty="0">
                <a:solidFill>
                  <a:srgbClr val="000000"/>
                </a:solidFill>
              </a:rPr>
              <a:t>Выплаты страховок осуществляются не только по случаю травмы</a:t>
            </a:r>
          </a:p>
          <a:p>
            <a:pPr lvl="1">
              <a:lnSpc>
                <a:spcPct val="80000"/>
              </a:lnSpc>
            </a:pPr>
            <a:r>
              <a:rPr lang="ru-RU" sz="1600" dirty="0">
                <a:solidFill>
                  <a:srgbClr val="000000"/>
                </a:solidFill>
              </a:rPr>
              <a:t>Свобода выбора лечащего врача и клинику в пределах своего ландстинга</a:t>
            </a:r>
            <a:endParaRPr lang="en-US" altLang="ru-RU" sz="16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Изображение выглядит как растение, цветок, дерево, чертополох&#10;&#10;Автоматически созданное описание">
            <a:extLst>
              <a:ext uri="{FF2B5EF4-FFF2-40B4-BE49-F238E27FC236}">
                <a16:creationId xmlns:a16="http://schemas.microsoft.com/office/drawing/2014/main" id="{603E5FB8-B7D6-CF40-806F-B8F152A4C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2" y="-6532"/>
            <a:ext cx="4190998" cy="27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70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 12">
      <a:dk1>
        <a:srgbClr val="4D4D4D"/>
      </a:dk1>
      <a:lt1>
        <a:srgbClr val="FFFFFF"/>
      </a:lt1>
      <a:dk2>
        <a:srgbClr val="4D4D4D"/>
      </a:dk2>
      <a:lt2>
        <a:srgbClr val="09BAFA"/>
      </a:lt2>
      <a:accent1>
        <a:srgbClr val="467435"/>
      </a:accent1>
      <a:accent2>
        <a:srgbClr val="B6D640"/>
      </a:accent2>
      <a:accent3>
        <a:srgbClr val="FFFFFF"/>
      </a:accent3>
      <a:accent4>
        <a:srgbClr val="404040"/>
      </a:accent4>
      <a:accent5>
        <a:srgbClr val="B0BCAE"/>
      </a:accent5>
      <a:accent6>
        <a:srgbClr val="A5C239"/>
      </a:accent6>
      <a:hlink>
        <a:srgbClr val="0B3DCB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F6DF52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5D5537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534C31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17593B"/>
        </a:lt2>
        <a:accent1>
          <a:srgbClr val="2167BF"/>
        </a:accent1>
        <a:accent2>
          <a:srgbClr val="7F7863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726C59"/>
        </a:accent6>
        <a:hlink>
          <a:srgbClr val="4588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869BCC"/>
        </a:lt2>
        <a:accent1>
          <a:srgbClr val="00A2D9"/>
        </a:accent1>
        <a:accent2>
          <a:srgbClr val="B486B0"/>
        </a:accent2>
        <a:accent3>
          <a:srgbClr val="FFFFFF"/>
        </a:accent3>
        <a:accent4>
          <a:srgbClr val="404040"/>
        </a:accent4>
        <a:accent5>
          <a:srgbClr val="AACEE9"/>
        </a:accent5>
        <a:accent6>
          <a:srgbClr val="A3799F"/>
        </a:accent6>
        <a:hlink>
          <a:srgbClr val="3D5EA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0D49F1"/>
        </a:lt2>
        <a:accent1>
          <a:srgbClr val="09BAFA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AAD9FC"/>
        </a:accent5>
        <a:accent6>
          <a:srgbClr val="A5C239"/>
        </a:accent6>
        <a:hlink>
          <a:srgbClr val="5D9B4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09BAFA"/>
        </a:lt2>
        <a:accent1>
          <a:srgbClr val="467435"/>
        </a:accent1>
        <a:accent2>
          <a:srgbClr val="B6D640"/>
        </a:accent2>
        <a:accent3>
          <a:srgbClr val="FFFFFF"/>
        </a:accent3>
        <a:accent4>
          <a:srgbClr val="404040"/>
        </a:accent4>
        <a:accent5>
          <a:srgbClr val="B0BCAE"/>
        </a:accent5>
        <a:accent6>
          <a:srgbClr val="A5C239"/>
        </a:accent6>
        <a:hlink>
          <a:srgbClr val="0B3DC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257</Words>
  <Application>Microsoft Office PowerPoint</Application>
  <PresentationFormat>On-screen Show (4:3)</PresentationFormat>
  <Paragraphs>52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Microsoft Sans Serif</vt:lpstr>
      <vt:lpstr>Verdana</vt:lpstr>
      <vt:lpstr>powerpoint-template</vt:lpstr>
      <vt:lpstr>Экономический анализ  эффективности мер здравоохранения по предупреждению распространения короновирусной инфекции в разных странах </vt:lpstr>
      <vt:lpstr>План рассказа</vt:lpstr>
      <vt:lpstr>США</vt:lpstr>
      <vt:lpstr>Введение мер</vt:lpstr>
      <vt:lpstr>Динамика заболеваний</vt:lpstr>
      <vt:lpstr>Италия</vt:lpstr>
      <vt:lpstr>Введение мер</vt:lpstr>
      <vt:lpstr>График с числом заболевших</vt:lpstr>
      <vt:lpstr>Швеция</vt:lpstr>
      <vt:lpstr>Введение мер</vt:lpstr>
      <vt:lpstr>График с числом заболевших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Экономический анализ  эффективности мер здравоохранения по предупреждению распространения короновирусной инфекции в разных странах </dc:title>
  <dc:creator>SmileTemplates.com</dc:creator>
  <cp:lastModifiedBy>Востриков Андрей Эдуардович</cp:lastModifiedBy>
  <cp:revision>126</cp:revision>
  <dcterms:created xsi:type="dcterms:W3CDTF">2007-07-20T05:06:43Z</dcterms:created>
  <dcterms:modified xsi:type="dcterms:W3CDTF">2020-09-19T15:03:11Z</dcterms:modified>
</cp:coreProperties>
</file>