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T Neuzeit" panose="020B0604020202020204" charset="0"/>
      <p:regular r:id="rId22"/>
    </p:embeddedFont>
    <p:embeddedFont>
      <p:font typeface="Roboto Slab Regular" panose="020B0604020202020204" charset="0"/>
      <p:regular r:id="rId23"/>
    </p:embeddedFont>
    <p:embeddedFont>
      <p:font typeface="Roboto Slab Regular Bold" panose="020B0604020202020204" charset="0"/>
      <p:regular r:id="rId24"/>
    </p:embeddedFont>
    <p:embeddedFont>
      <p:font typeface="Roboto Slab Thin" panose="020B0604020202020204" charset="0"/>
      <p:regular r:id="rId25"/>
    </p:embeddedFont>
    <p:embeddedFont>
      <p:font typeface="Roboto Slab Thin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9" d="100"/>
          <a:sy n="29" d="100"/>
        </p:scale>
        <p:origin x="52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1308" y="563023"/>
            <a:ext cx="18142487" cy="9160955"/>
            <a:chOff x="0" y="0"/>
            <a:chExt cx="4219248" cy="21304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9248" cy="2130488"/>
            </a:xfrm>
            <a:custGeom>
              <a:avLst/>
              <a:gdLst/>
              <a:ahLst/>
              <a:cxnLst/>
              <a:rect l="l" t="t" r="r" b="b"/>
              <a:pathLst>
                <a:path w="4219248" h="2130488">
                  <a:moveTo>
                    <a:pt x="4094788" y="2130487"/>
                  </a:moveTo>
                  <a:lnTo>
                    <a:pt x="124460" y="2130487"/>
                  </a:lnTo>
                  <a:cubicBezTo>
                    <a:pt x="55880" y="2130487"/>
                    <a:pt x="0" y="2074607"/>
                    <a:pt x="0" y="2006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94788" y="0"/>
                  </a:lnTo>
                  <a:cubicBezTo>
                    <a:pt x="4163368" y="0"/>
                    <a:pt x="4219248" y="55880"/>
                    <a:pt x="4219248" y="124460"/>
                  </a:cubicBezTo>
                  <a:lnTo>
                    <a:pt x="4219248" y="2006028"/>
                  </a:lnTo>
                  <a:cubicBezTo>
                    <a:pt x="4219248" y="2074607"/>
                    <a:pt x="4163368" y="2130488"/>
                    <a:pt x="4094788" y="2130488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124081">
            <a:off x="14706211" y="6497388"/>
            <a:ext cx="5106178" cy="5012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6921">
            <a:off x="14683059" y="2097079"/>
            <a:ext cx="4184891" cy="4108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598136">
            <a:off x="16825399" y="23346"/>
            <a:ext cx="2102911" cy="20643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87393" y="3029582"/>
            <a:ext cx="11561562" cy="295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600">
                <a:solidFill>
                  <a:srgbClr val="FFFCEB"/>
                </a:solidFill>
                <a:latin typeface="CAT Neuzeit Bold"/>
              </a:rPr>
              <a:t>ГРИНВОШИНГ</a:t>
            </a:r>
          </a:p>
          <a:p>
            <a:pPr>
              <a:lnSpc>
                <a:spcPts val="7839"/>
              </a:lnSpc>
            </a:pPr>
            <a:r>
              <a:rPr lang="en-US" sz="5600">
                <a:solidFill>
                  <a:srgbClr val="FFFCEB"/>
                </a:solidFill>
                <a:latin typeface="CAT Neuzeit Bold"/>
              </a:rPr>
              <a:t>КАК </a:t>
            </a:r>
            <a:r>
              <a:rPr lang="en-US" sz="5600">
                <a:solidFill>
                  <a:srgbClr val="FFFCEB"/>
                </a:solidFill>
                <a:latin typeface="CAT Neuzeit"/>
              </a:rPr>
              <a:t>ПРОВЕРИТЬ ПОДЛИННОСТЬ ЭКОЗАЯВЛЕНИЙ?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7393" y="7207983"/>
            <a:ext cx="10926356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CEB"/>
                </a:solidFill>
                <a:latin typeface="Roboto Slab Thin Bold"/>
              </a:rPr>
              <a:t>Кожухова Е.А., Э-1806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FFFCEB"/>
                </a:solidFill>
                <a:latin typeface="Roboto Slab Thin Bold"/>
              </a:rPr>
              <a:t>Левина М.Ю., Э-1814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7393" y="1341247"/>
            <a:ext cx="10926356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FFFCEB"/>
                </a:solidFill>
                <a:latin typeface="Roboto Slab Thin"/>
              </a:rPr>
              <a:t>Санкт-Петербургский государственный экономический университет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87393" y="6132943"/>
            <a:ext cx="1392660" cy="986924"/>
            <a:chOff x="0" y="0"/>
            <a:chExt cx="806450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559955">
            <a:off x="-1733642" y="5809059"/>
            <a:ext cx="4369118" cy="45602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469579">
            <a:off x="15757509" y="5701977"/>
            <a:ext cx="4424876" cy="4618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588654">
            <a:off x="2453207" y="7720921"/>
            <a:ext cx="2347663" cy="24503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18043">
            <a:off x="13350997" y="7740086"/>
            <a:ext cx="2377623" cy="2481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01368" y="-4959797"/>
            <a:ext cx="8885264" cy="91858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13869" y="659469"/>
            <a:ext cx="5260263" cy="222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157">
                <a:solidFill>
                  <a:srgbClr val="FFFCEB"/>
                </a:solidFill>
                <a:latin typeface="CAT Neuzeit Bold"/>
              </a:rPr>
              <a:t>ПЛАН-ПЕРЕХВАТ:</a:t>
            </a:r>
          </a:p>
          <a:p>
            <a:pPr algn="ctr">
              <a:lnSpc>
                <a:spcPts val="5776"/>
              </a:lnSpc>
            </a:pPr>
            <a:r>
              <a:rPr lang="en-US" sz="5157">
                <a:solidFill>
                  <a:srgbClr val="FFFCEB"/>
                </a:solidFill>
                <a:latin typeface="CAT Neuzeit Bold"/>
              </a:rPr>
              <a:t>УЛОВКИ БУДУТ ЗАПРЕЩЕНЫ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606645" y="4951778"/>
            <a:ext cx="7074709" cy="3045634"/>
            <a:chOff x="0" y="0"/>
            <a:chExt cx="9432946" cy="4060846"/>
          </a:xfrm>
        </p:grpSpPr>
        <p:sp>
          <p:nvSpPr>
            <p:cNvPr id="9" name="TextBox 9"/>
            <p:cNvSpPr txBox="1"/>
            <p:nvPr/>
          </p:nvSpPr>
          <p:spPr>
            <a:xfrm>
              <a:off x="811243" y="9525"/>
              <a:ext cx="7810459" cy="920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3"/>
                </a:lnSpc>
              </a:pPr>
              <a:r>
                <a:rPr lang="en-US" sz="2319">
                  <a:solidFill>
                    <a:srgbClr val="FFFCEB"/>
                  </a:solidFill>
                  <a:latin typeface="Roboto Slab Regular"/>
                </a:rPr>
                <a:t>В законе закреплено понятие «органическая продукция».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53680"/>
              <a:ext cx="9432946" cy="2707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9"/>
                </a:lnSpc>
              </a:pPr>
              <a:r>
                <a:rPr lang="en-US" sz="3600">
                  <a:solidFill>
                    <a:srgbClr val="FFFCEB"/>
                  </a:solidFill>
                  <a:latin typeface="Roboto Slab Regular Bold"/>
                </a:rPr>
                <a:t>ФЗ-280 «Об органической продукции и о внесении изменений в отдельные</a:t>
              </a:r>
            </a:p>
            <a:p>
              <a:pPr algn="ctr">
                <a:lnSpc>
                  <a:spcPts val="4069"/>
                </a:lnSpc>
              </a:pPr>
              <a:r>
                <a:rPr lang="en-US" sz="4134">
                  <a:solidFill>
                    <a:srgbClr val="FFFCEB"/>
                  </a:solidFill>
                  <a:latin typeface="Arimo Bold"/>
                </a:rPr>
                <a:t>законодательные акты РФ»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739823">
            <a:off x="2453641" y="5835061"/>
            <a:ext cx="1476414" cy="14293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103663">
            <a:off x="772697" y="2868071"/>
            <a:ext cx="3153463" cy="30528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764243">
            <a:off x="-1937106" y="-1452683"/>
            <a:ext cx="4395542" cy="42615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9944289">
            <a:off x="16301189" y="-1527064"/>
            <a:ext cx="4451636" cy="4315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991293">
            <a:off x="-477542" y="3511433"/>
            <a:ext cx="1476414" cy="14293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955030">
            <a:off x="17636396" y="3637081"/>
            <a:ext cx="1495256" cy="14475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46751">
            <a:off x="14241315" y="2767350"/>
            <a:ext cx="3193706" cy="30918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991293">
            <a:off x="14381073" y="5874269"/>
            <a:ext cx="1495256" cy="14475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247" t="16720" r="3727" b="305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7749" y="-660137"/>
            <a:ext cx="11132502" cy="8500817"/>
            <a:chOff x="0" y="0"/>
            <a:chExt cx="3199225" cy="2442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9225" cy="2442939"/>
            </a:xfrm>
            <a:custGeom>
              <a:avLst/>
              <a:gdLst/>
              <a:ahLst/>
              <a:cxnLst/>
              <a:rect l="l" t="t" r="r" b="b"/>
              <a:pathLst>
                <a:path w="3199225" h="2442939">
                  <a:moveTo>
                    <a:pt x="3074765" y="2442939"/>
                  </a:moveTo>
                  <a:lnTo>
                    <a:pt x="124460" y="2442939"/>
                  </a:lnTo>
                  <a:cubicBezTo>
                    <a:pt x="55880" y="2442939"/>
                    <a:pt x="0" y="2387059"/>
                    <a:pt x="0" y="23184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74765" y="0"/>
                  </a:lnTo>
                  <a:cubicBezTo>
                    <a:pt x="3143345" y="0"/>
                    <a:pt x="3199225" y="55880"/>
                    <a:pt x="3199225" y="124460"/>
                  </a:cubicBezTo>
                  <a:lnTo>
                    <a:pt x="3199225" y="2318479"/>
                  </a:lnTo>
                  <a:cubicBezTo>
                    <a:pt x="3199225" y="2387059"/>
                    <a:pt x="3143345" y="2442939"/>
                    <a:pt x="3074765" y="2442939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918765" y="1532486"/>
            <a:ext cx="10450470" cy="588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44704A"/>
                </a:solidFill>
                <a:latin typeface="CAT Neuzeit Bold"/>
              </a:rPr>
              <a:t>"Продукция сельскохозяйственная, сырье и продовольствие с улучшенными экологическими характеристиками. Термины и определения";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44704A"/>
                </a:solidFill>
                <a:latin typeface="CAT Neuzeit Bold"/>
              </a:rPr>
              <a:t>"Продукция сельскохозяйственная, сырье и продовольствие с улучшенными экологическими характеристиками. Оценка соответствия"; 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44704A"/>
                </a:solidFill>
                <a:latin typeface="CAT Neuzeit Bold"/>
              </a:rPr>
              <a:t>"Продукция сельскохозяйственная, сырье и продовольствие с улучшенными экологическими характеристиками. Производство, транспортирование и хранение";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44704A"/>
                </a:solidFill>
                <a:latin typeface="CAT Neuzeit Bold"/>
              </a:rPr>
              <a:t>"Продукция сельскохозяйственная, сырье и продовольствие с улучшенными экологическими характеристиками. Удобрения минеральные. Общие технические условия"; 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44704A"/>
                </a:solidFill>
                <a:latin typeface="CAT Neuzeit Bold"/>
              </a:rPr>
              <a:t>"Продукция сельскохозяйственная, сырье и продовольствие с улучшенными экологическими характеристиками. Общие требования";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44704A"/>
                </a:solidFill>
                <a:latin typeface="CAT Neuzeit Bold"/>
              </a:rPr>
              <a:t>"Продукция сельскохозяйственная, сырье и продовольствие с улучшенными экологическими характеристиками. Удобрения минеральные. Методы определения свинца, кадмия, мышьяка, никеля, ртути, хрома (VI), меди, цинка и биурета".</a:t>
            </a:r>
          </a:p>
        </p:txBody>
      </p:sp>
      <p:sp>
        <p:nvSpPr>
          <p:cNvPr id="5" name="TextBox 5"/>
          <p:cNvSpPr txBox="1"/>
          <p:nvPr/>
        </p:nvSpPr>
        <p:spPr>
          <a:xfrm rot="-15041">
            <a:off x="4318162" y="251657"/>
            <a:ext cx="7579270" cy="98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T Neuzeit Bold"/>
              </a:rPr>
              <a:t>В РОССИИ УТВЕРЖДЕНЫ СЛЕДУЮЩИЕ ЗЕЛЁНЫЕ СТАНДАРТЫ: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0620" y="3258293"/>
            <a:ext cx="1453062" cy="14530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724" y="5229825"/>
            <a:ext cx="1450958" cy="1450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028700"/>
            <a:ext cx="1404982" cy="14049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97523" y="1141027"/>
            <a:ext cx="1404982" cy="1404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61850" y="3264497"/>
            <a:ext cx="1440655" cy="1440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97523" y="5091505"/>
            <a:ext cx="1417389" cy="14173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10785" y="1444540"/>
            <a:ext cx="5460460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8"/>
              </a:lnSpc>
            </a:pPr>
            <a:r>
              <a:rPr lang="en-US" sz="2400">
                <a:solidFill>
                  <a:srgbClr val="000000"/>
                </a:solidFill>
                <a:latin typeface="Roboto Slab Regular"/>
              </a:rPr>
              <a:t>Ecolabel ЕС (страны Евросоюза)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0191" y="1444540"/>
            <a:ext cx="4456006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7"/>
              </a:lnSpc>
            </a:pPr>
            <a:r>
              <a:rPr lang="en-US" sz="2399">
                <a:solidFill>
                  <a:srgbClr val="000000"/>
                </a:solidFill>
                <a:latin typeface="Roboto Slab Regular"/>
              </a:rPr>
              <a:t>«Экознак» (Япония)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60191" y="3698173"/>
            <a:ext cx="4456006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8"/>
              </a:lnSpc>
            </a:pPr>
            <a:r>
              <a:rPr lang="en-US" sz="2400">
                <a:solidFill>
                  <a:srgbClr val="000000"/>
                </a:solidFill>
                <a:latin typeface="Roboto Slab Regular"/>
              </a:rPr>
              <a:t>«Голубой Ангел» (Германия)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10785" y="3698173"/>
            <a:ext cx="4986273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8"/>
              </a:lnSpc>
            </a:pPr>
            <a:r>
              <a:rPr lang="en-US" sz="2400">
                <a:solidFill>
                  <a:srgbClr val="000000"/>
                </a:solidFill>
                <a:latin typeface="Roboto Slab Regular"/>
              </a:rPr>
              <a:t>«Евролист» (страны Евросоюза)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10785" y="5668653"/>
            <a:ext cx="4986273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8"/>
              </a:lnSpc>
            </a:pPr>
            <a:r>
              <a:rPr lang="en-US" sz="2400">
                <a:solidFill>
                  <a:srgbClr val="000000"/>
                </a:solidFill>
                <a:latin typeface="Roboto Slab Regular"/>
              </a:rPr>
              <a:t>USDA (США)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83859" y="7643278"/>
            <a:ext cx="9520282" cy="78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29"/>
              </a:lnSpc>
            </a:pPr>
            <a:r>
              <a:rPr lang="en-US" sz="4592">
                <a:solidFill>
                  <a:srgbClr val="44704A"/>
                </a:solidFill>
                <a:latin typeface="CAT Neuzeit Bold"/>
              </a:rPr>
              <a:t>МЕЖДУНАРОДНЫЕ МАРКИРОВКИ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60191" y="5415149"/>
            <a:ext cx="6025364" cy="97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8"/>
              </a:lnSpc>
            </a:pPr>
            <a:r>
              <a:rPr lang="en-US" sz="2400">
                <a:solidFill>
                  <a:srgbClr val="000000"/>
                </a:solidFill>
                <a:latin typeface="Roboto Slab Regular"/>
              </a:rPr>
              <a:t>«Белый лебедь» (Швеция, Норвегия, Финляндия и Исландия)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429367" y="8245435"/>
            <a:ext cx="1429265" cy="1012865"/>
            <a:chOff x="0" y="0"/>
            <a:chExt cx="806450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44704A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48012" y="7555153"/>
            <a:ext cx="10991975" cy="143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CEB"/>
                </a:solidFill>
                <a:latin typeface="Roboto Slab Regular Bold"/>
              </a:rPr>
              <a:t>1.11.19 Минсельхоз озвучил название продукции с улучшенными экологическими характеристиками – она будет называться "зелёный станарт".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873283" y="2150760"/>
            <a:ext cx="541435" cy="383694"/>
            <a:chOff x="0" y="0"/>
            <a:chExt cx="806450" cy="571500"/>
          </a:xfrm>
        </p:grpSpPr>
        <p:sp>
          <p:nvSpPr>
            <p:cNvPr id="4" name="Freeform 4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0568" y="1463002"/>
            <a:ext cx="5987095" cy="70332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68902" y="904875"/>
            <a:ext cx="6974157" cy="96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600">
                <a:solidFill>
                  <a:srgbClr val="FFFCEB"/>
                </a:solidFill>
                <a:latin typeface="CAT Neuzeit Bold"/>
              </a:rPr>
              <a:t>ЗЕЛЕНЫЙ СТАНДАРТ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0987"/>
            <a:ext cx="13261009" cy="71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44704A"/>
                </a:solidFill>
                <a:latin typeface="CAT Neuzeit Bold"/>
              </a:rPr>
              <a:t>КАК НАУЧИТЬСЯ ЧИТАТЬ ЭКОМАРКИРОВКУ?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831067"/>
            <a:ext cx="1162202" cy="823608"/>
            <a:chOff x="0" y="0"/>
            <a:chExt cx="806450" cy="571500"/>
          </a:xfrm>
        </p:grpSpPr>
        <p:sp>
          <p:nvSpPr>
            <p:cNvPr id="4" name="Freeform 4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44704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28455" y="1533693"/>
            <a:ext cx="7080421" cy="831767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547880" y="1533693"/>
            <a:ext cx="7080421" cy="8317675"/>
            <a:chOff x="0" y="0"/>
            <a:chExt cx="9440561" cy="1109023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9440561" cy="110902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2623" r="2640" b="2623"/>
            <a:stretch>
              <a:fillRect/>
            </a:stretch>
          </p:blipFill>
          <p:spPr>
            <a:xfrm>
              <a:off x="2994693" y="2559506"/>
              <a:ext cx="3451176" cy="5971223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281150" y="1926607"/>
            <a:ext cx="3575029" cy="61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44704A"/>
                </a:solidFill>
                <a:latin typeface="CAT Neuzeit Bold"/>
              </a:rPr>
              <a:t>ECOLABEL GUIDE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39122" y="1926607"/>
            <a:ext cx="3297938" cy="61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44704A"/>
                </a:solidFill>
                <a:latin typeface="CAT Neuzeit Bold"/>
              </a:rPr>
              <a:t>ЧЕСТНЫЙ ЗНАК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91573" y="5857993"/>
            <a:ext cx="5088545" cy="46154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55798" y="2137966"/>
            <a:ext cx="3743076" cy="33950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7065" y="-308336"/>
            <a:ext cx="2697062" cy="24463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591573" y="3824997"/>
            <a:ext cx="17109249" cy="1708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4457"/>
              </a:lnSpc>
            </a:pPr>
            <a:r>
              <a:rPr lang="en-US" sz="8800" dirty="0">
                <a:solidFill>
                  <a:srgbClr val="FFFCEB"/>
                </a:solidFill>
                <a:latin typeface="CAT Neuzeit Bold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2212" y="2636052"/>
            <a:ext cx="533261" cy="5338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2212" y="3635657"/>
            <a:ext cx="533261" cy="5338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2212" y="4574543"/>
            <a:ext cx="533261" cy="5338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2212" y="5513429"/>
            <a:ext cx="533261" cy="5338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2212" y="6452315"/>
            <a:ext cx="533261" cy="533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3115" y="6039478"/>
            <a:ext cx="4745327" cy="5179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558151">
            <a:off x="14672772" y="-2361015"/>
            <a:ext cx="4836534" cy="52787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4763" y="2447191"/>
            <a:ext cx="908159" cy="9388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4763" y="3433116"/>
            <a:ext cx="908159" cy="9388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4763" y="4372002"/>
            <a:ext cx="908159" cy="9388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4763" y="5310889"/>
            <a:ext cx="908159" cy="9388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4763" y="6249775"/>
            <a:ext cx="908159" cy="93888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22366" y="1166877"/>
            <a:ext cx="9043267" cy="81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44704A"/>
                </a:solidFill>
                <a:latin typeface="CAT Neuzeit"/>
              </a:rPr>
              <a:t>ПЛАН ПРЕЗЕНТАЦИИ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31810" y="2639620"/>
            <a:ext cx="9361428" cy="4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Roboto Slab Regular"/>
              </a:rPr>
              <a:t>Понятие "гринвошинг". История его появления;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31810" y="3643874"/>
            <a:ext cx="8115300" cy="4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Roboto Slab Regular"/>
              </a:rPr>
              <a:t>Приёмы гринвошинга;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1810" y="4582760"/>
            <a:ext cx="8115300" cy="4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Roboto Slab Regular"/>
              </a:rPr>
              <a:t>Исторические примеры;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31810" y="5521646"/>
            <a:ext cx="8115300" cy="4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Roboto Slab Regular"/>
              </a:rPr>
              <a:t>Что происходит в России?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31810" y="6460533"/>
            <a:ext cx="9361428" cy="4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Roboto Slab Regular"/>
              </a:rPr>
              <a:t>Органика в свете нового закона;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2212" y="7377522"/>
            <a:ext cx="533261" cy="5338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4763" y="7188661"/>
            <a:ext cx="908159" cy="93888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131810" y="7394770"/>
            <a:ext cx="9361428" cy="4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Roboto Slab Regular"/>
              </a:rPr>
              <a:t>Международные маркировки;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82212" y="8316408"/>
            <a:ext cx="533261" cy="5338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4763" y="8127548"/>
            <a:ext cx="908159" cy="938886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131810" y="8333656"/>
            <a:ext cx="9361428" cy="4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Roboto Slab Regular"/>
              </a:rPr>
              <a:t>Как научиться читать экомаркировки.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2547" y="8217377"/>
            <a:ext cx="14549396" cy="2703389"/>
            <a:chOff x="0" y="0"/>
            <a:chExt cx="3720137" cy="6912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0137" cy="691230"/>
            </a:xfrm>
            <a:custGeom>
              <a:avLst/>
              <a:gdLst/>
              <a:ahLst/>
              <a:cxnLst/>
              <a:rect l="l" t="t" r="r" b="b"/>
              <a:pathLst>
                <a:path w="3720137" h="691230">
                  <a:moveTo>
                    <a:pt x="3595677" y="691230"/>
                  </a:moveTo>
                  <a:lnTo>
                    <a:pt x="124460" y="691230"/>
                  </a:lnTo>
                  <a:cubicBezTo>
                    <a:pt x="55880" y="691230"/>
                    <a:pt x="0" y="635350"/>
                    <a:pt x="0" y="5667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5677" y="0"/>
                  </a:lnTo>
                  <a:cubicBezTo>
                    <a:pt x="3664257" y="0"/>
                    <a:pt x="3720137" y="55880"/>
                    <a:pt x="3720137" y="124460"/>
                  </a:cubicBezTo>
                  <a:lnTo>
                    <a:pt x="3720137" y="566770"/>
                  </a:lnTo>
                  <a:cubicBezTo>
                    <a:pt x="3720137" y="635350"/>
                    <a:pt x="3664257" y="691230"/>
                    <a:pt x="3595677" y="691230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20116" y="1028700"/>
            <a:ext cx="5965942" cy="527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48070" y="1028700"/>
            <a:ext cx="5965942" cy="5273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01942" y="1028700"/>
            <a:ext cx="5965942" cy="5273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6527" y="1028700"/>
            <a:ext cx="527376" cy="5273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3754" y="1028700"/>
            <a:ext cx="527376" cy="5273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7353" y="1028700"/>
            <a:ext cx="527376" cy="5273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90923" y="1028700"/>
            <a:ext cx="527376" cy="52737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69541" y="1901125"/>
            <a:ext cx="714521" cy="506353"/>
            <a:chOff x="0" y="0"/>
            <a:chExt cx="806450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6700885" y="1901125"/>
            <a:ext cx="714521" cy="506353"/>
            <a:chOff x="0" y="0"/>
            <a:chExt cx="806450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405302" y="1901125"/>
            <a:ext cx="714521" cy="506353"/>
            <a:chOff x="0" y="0"/>
            <a:chExt cx="806450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303938" y="1901125"/>
            <a:ext cx="714521" cy="506353"/>
            <a:chOff x="0" y="0"/>
            <a:chExt cx="806450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5200463" y="8861804"/>
            <a:ext cx="7887075" cy="70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44704A"/>
                </a:solidFill>
                <a:latin typeface="CAT Neuzeit Bold"/>
              </a:rPr>
              <a:t>КАК ВОЗНИК ГРИНВОШИНГ?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08167" y="2553646"/>
            <a:ext cx="1637270" cy="49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CEB"/>
                </a:solidFill>
                <a:latin typeface="CAT Neuzeit Bold"/>
              </a:rPr>
              <a:t>1960-е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85654" y="3537227"/>
            <a:ext cx="2882296" cy="145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CEB"/>
                </a:solidFill>
                <a:latin typeface="Roboto Slab Regular"/>
              </a:rPr>
              <a:t>Увеличение объёма производства искусственных материалов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16997" y="3537227"/>
            <a:ext cx="2882296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CEB"/>
                </a:solidFill>
                <a:latin typeface="Roboto Slab Regular"/>
              </a:rPr>
              <a:t>Появление знаменитых природозащитных организаций Greenpeace и Friends of the Earth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21414" y="3537227"/>
            <a:ext cx="2882296" cy="256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CEB"/>
                </a:solidFill>
                <a:latin typeface="Roboto Slab Regular"/>
              </a:rPr>
              <a:t>Появление известных "зелёных" брендов, процветающих и сейчас:. Например, The Body Shop, Burt’s Bees и Whole Foods.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20050" y="3537227"/>
            <a:ext cx="2882296" cy="182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CEB"/>
                </a:solidFill>
                <a:latin typeface="Roboto Slab Regular"/>
              </a:rPr>
              <a:t>Появление экомаркетинга, т.е. товаров или марок, производящихся без токсичных веществ.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05394" y="2553646"/>
            <a:ext cx="1637270" cy="49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CEB"/>
                </a:solidFill>
                <a:latin typeface="CAT Neuzeit Bold"/>
              </a:rPr>
              <a:t>1970-е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943927" y="2553646"/>
            <a:ext cx="1637270" cy="49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CEB"/>
                </a:solidFill>
                <a:latin typeface="CAT Neuzeit Bold"/>
              </a:rPr>
              <a:t>1980-е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42563" y="2553646"/>
            <a:ext cx="1637270" cy="49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CEB"/>
                </a:solidFill>
                <a:latin typeface="CAT Neuzeit Bold"/>
              </a:rPr>
              <a:t>1990-е</a:t>
            </a:r>
          </a:p>
        </p:txBody>
      </p:sp>
      <p:pic>
        <p:nvPicPr>
          <p:cNvPr id="28" name="Picture 19">
            <a:extLst>
              <a:ext uri="{FF2B5EF4-FFF2-40B4-BE49-F238E27FC236}">
                <a16:creationId xmlns:a16="http://schemas.microsoft.com/office/drawing/2014/main" id="{5275CB81-9B70-4604-A3E3-DC42974AB5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6394" y="4837707"/>
            <a:ext cx="9715212" cy="36067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9807" y="3768682"/>
            <a:ext cx="7112880" cy="144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9"/>
              </a:lnSpc>
            </a:pPr>
            <a:r>
              <a:rPr lang="en-US" sz="8328">
                <a:solidFill>
                  <a:srgbClr val="FFFCEB"/>
                </a:solidFill>
                <a:latin typeface="CAT Neuzeit Bold"/>
              </a:rPr>
              <a:t> ГРИНВОШИНГ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5150527"/>
            <a:ext cx="15138205" cy="17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CAT Neuzeit"/>
              </a:rPr>
              <a:t>Green </a:t>
            </a:r>
            <a:r>
              <a:rPr lang="en-US" sz="3400" dirty="0">
                <a:solidFill>
                  <a:srgbClr val="FFFFFF"/>
                </a:solidFill>
                <a:latin typeface="CAT Neuzeit"/>
              </a:rPr>
              <a:t>(</a:t>
            </a:r>
            <a:r>
              <a:rPr lang="en-US" sz="3400" dirty="0" err="1">
                <a:solidFill>
                  <a:srgbClr val="FFFFFF"/>
                </a:solidFill>
                <a:latin typeface="CAT Neuzeit"/>
              </a:rPr>
              <a:t>зеленый</a:t>
            </a:r>
            <a:r>
              <a:rPr lang="en-US" sz="3400" dirty="0">
                <a:solidFill>
                  <a:srgbClr val="FFFFFF"/>
                </a:solidFill>
                <a:latin typeface="CAT Neuzeit"/>
              </a:rPr>
              <a:t>, </a:t>
            </a:r>
            <a:r>
              <a:rPr lang="en-US" sz="3400" dirty="0" err="1">
                <a:solidFill>
                  <a:srgbClr val="FFFFFF"/>
                </a:solidFill>
                <a:latin typeface="CAT Neuzeit"/>
              </a:rPr>
              <a:t>экологичный</a:t>
            </a:r>
            <a:r>
              <a:rPr lang="en-US" sz="3400" dirty="0">
                <a:solidFill>
                  <a:srgbClr val="FFFFFF"/>
                </a:solidFill>
                <a:latin typeface="CAT Neuzeit"/>
              </a:rPr>
              <a:t>)  +  whitewashing (</a:t>
            </a:r>
            <a:r>
              <a:rPr lang="en-US" sz="3400" dirty="0" err="1">
                <a:solidFill>
                  <a:srgbClr val="FFFFFF"/>
                </a:solidFill>
                <a:latin typeface="CAT Neuzeit"/>
              </a:rPr>
              <a:t>отбеливание</a:t>
            </a:r>
            <a:r>
              <a:rPr lang="en-US" sz="3400" dirty="0">
                <a:solidFill>
                  <a:srgbClr val="FFFFFF"/>
                </a:solidFill>
                <a:latin typeface="CAT Neuzeit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CAT Neuzeit"/>
              </a:rPr>
              <a:t>репутации</a:t>
            </a:r>
            <a:r>
              <a:rPr lang="en-US" sz="3400" dirty="0">
                <a:solidFill>
                  <a:srgbClr val="FFFFFF"/>
                </a:solidFill>
                <a:latin typeface="CAT Neuzeit"/>
              </a:rPr>
              <a:t>)</a:t>
            </a:r>
          </a:p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CAT Neuzeit"/>
              </a:rPr>
              <a:t>Джей</a:t>
            </a:r>
            <a:r>
              <a:rPr lang="en-US" sz="3399" dirty="0">
                <a:solidFill>
                  <a:srgbClr val="FFFFFF"/>
                </a:solidFill>
                <a:latin typeface="CAT Neuzeit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T Neuzeit"/>
              </a:rPr>
              <a:t>Уэстервельд</a:t>
            </a:r>
            <a:r>
              <a:rPr lang="en-US" sz="3399" dirty="0">
                <a:solidFill>
                  <a:srgbClr val="FFFFFF"/>
                </a:solidFill>
                <a:latin typeface="CAT Neuzeit"/>
              </a:rPr>
              <a:t>, 1989 </a:t>
            </a:r>
            <a:r>
              <a:rPr lang="en-US" sz="3399" dirty="0" err="1">
                <a:solidFill>
                  <a:srgbClr val="FFFFFF"/>
                </a:solidFill>
                <a:latin typeface="CAT Neuzeit"/>
              </a:rPr>
              <a:t>год</a:t>
            </a:r>
            <a:endParaRPr lang="en-US" sz="3399" dirty="0">
              <a:solidFill>
                <a:srgbClr val="FFFFFF"/>
              </a:solidFill>
              <a:latin typeface="CAT Neuzei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0541" y="585531"/>
            <a:ext cx="12566919" cy="72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44704A"/>
                </a:solidFill>
                <a:latin typeface="CAT Neuzeit Bold"/>
              </a:rPr>
              <a:t>ПРИЁМЫ ГРИНВОШИНГА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30923" y="1910448"/>
            <a:ext cx="5481979" cy="41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T Neuzeit Bold"/>
              </a:rPr>
              <a:t>1. Скрытый компромисс.</a:t>
            </a: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428975" y="1362133"/>
            <a:ext cx="2673768" cy="5269872"/>
            <a:chOff x="0" y="0"/>
            <a:chExt cx="1322817" cy="2607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2817" cy="2607210"/>
            </a:xfrm>
            <a:custGeom>
              <a:avLst/>
              <a:gdLst/>
              <a:ahLst/>
              <a:cxnLst/>
              <a:rect l="l" t="t" r="r" b="b"/>
              <a:pathLst>
                <a:path w="1322817" h="2607210">
                  <a:moveTo>
                    <a:pt x="1198357" y="2607210"/>
                  </a:moveTo>
                  <a:lnTo>
                    <a:pt x="124460" y="2607210"/>
                  </a:lnTo>
                  <a:cubicBezTo>
                    <a:pt x="55880" y="2607210"/>
                    <a:pt x="0" y="2551330"/>
                    <a:pt x="0" y="2482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8357" y="0"/>
                  </a:lnTo>
                  <a:cubicBezTo>
                    <a:pt x="1266937" y="0"/>
                    <a:pt x="1322817" y="55880"/>
                    <a:pt x="1322817" y="124460"/>
                  </a:cubicBezTo>
                  <a:lnTo>
                    <a:pt x="1322817" y="2482750"/>
                  </a:lnTo>
                  <a:cubicBezTo>
                    <a:pt x="1322817" y="2551331"/>
                    <a:pt x="1266937" y="2607210"/>
                    <a:pt x="1198357" y="2607210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537856" y="2812540"/>
            <a:ext cx="4456006" cy="227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6"/>
              </a:lnSpc>
            </a:pPr>
            <a:r>
              <a:rPr lang="en-US" sz="1800">
                <a:solidFill>
                  <a:srgbClr val="FFFCEB"/>
                </a:solidFill>
                <a:latin typeface="Roboto Slab Regular"/>
              </a:rPr>
              <a:t>В этом случае бренд выделяет одно или несколько экопреимуществ и заявляет об этом. При этом по другим критериям продукт может быть неэкологичен, но об этом умалчивается.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0923" y="6429548"/>
            <a:ext cx="5269872" cy="41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T Neuzeit Bold"/>
              </a:rPr>
              <a:t>3. Отсутствие доказательств.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4428975" y="5892826"/>
            <a:ext cx="2673768" cy="5269872"/>
            <a:chOff x="0" y="0"/>
            <a:chExt cx="1322817" cy="26072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2817" cy="2607210"/>
            </a:xfrm>
            <a:custGeom>
              <a:avLst/>
              <a:gdLst/>
              <a:ahLst/>
              <a:cxnLst/>
              <a:rect l="l" t="t" r="r" b="b"/>
              <a:pathLst>
                <a:path w="1322817" h="2607210">
                  <a:moveTo>
                    <a:pt x="1198357" y="2607210"/>
                  </a:moveTo>
                  <a:lnTo>
                    <a:pt x="124460" y="2607210"/>
                  </a:lnTo>
                  <a:cubicBezTo>
                    <a:pt x="55880" y="2607210"/>
                    <a:pt x="0" y="2551330"/>
                    <a:pt x="0" y="2482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8357" y="0"/>
                  </a:lnTo>
                  <a:cubicBezTo>
                    <a:pt x="1266937" y="0"/>
                    <a:pt x="1322817" y="55880"/>
                    <a:pt x="1322817" y="124460"/>
                  </a:cubicBezTo>
                  <a:lnTo>
                    <a:pt x="1322817" y="2482750"/>
                  </a:lnTo>
                  <a:cubicBezTo>
                    <a:pt x="1322817" y="2551331"/>
                    <a:pt x="1266937" y="2607210"/>
                    <a:pt x="1198357" y="2607210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537856" y="7914733"/>
            <a:ext cx="4456006" cy="113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6"/>
              </a:lnSpc>
            </a:pPr>
            <a:r>
              <a:rPr lang="en-US" sz="1800">
                <a:solidFill>
                  <a:srgbClr val="FFFCEB"/>
                </a:solidFill>
                <a:latin typeface="Roboto Slab Regular"/>
              </a:rPr>
              <a:t>В этом случае заявленная экологичность не подкреплена доказательствами.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46223" y="2010291"/>
            <a:ext cx="5269872" cy="41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T Neuzeit Bold"/>
              </a:rPr>
              <a:t>2. Ложные ярлыки.</a:t>
            </a:r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12544275" y="1435664"/>
            <a:ext cx="2673768" cy="5269872"/>
            <a:chOff x="0" y="0"/>
            <a:chExt cx="1322817" cy="26072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22817" cy="2607210"/>
            </a:xfrm>
            <a:custGeom>
              <a:avLst/>
              <a:gdLst/>
              <a:ahLst/>
              <a:cxnLst/>
              <a:rect l="l" t="t" r="r" b="b"/>
              <a:pathLst>
                <a:path w="1322817" h="2607210">
                  <a:moveTo>
                    <a:pt x="1198357" y="2607210"/>
                  </a:moveTo>
                  <a:lnTo>
                    <a:pt x="124460" y="2607210"/>
                  </a:lnTo>
                  <a:cubicBezTo>
                    <a:pt x="55880" y="2607210"/>
                    <a:pt x="0" y="2551330"/>
                    <a:pt x="0" y="2482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8357" y="0"/>
                  </a:lnTo>
                  <a:cubicBezTo>
                    <a:pt x="1266937" y="0"/>
                    <a:pt x="1322817" y="55880"/>
                    <a:pt x="1322817" y="124460"/>
                  </a:cubicBezTo>
                  <a:lnTo>
                    <a:pt x="1322817" y="2482750"/>
                  </a:lnTo>
                  <a:cubicBezTo>
                    <a:pt x="1322817" y="2551331"/>
                    <a:pt x="1266937" y="2607210"/>
                    <a:pt x="1198357" y="2607210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1653156" y="3384040"/>
            <a:ext cx="4456006" cy="113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6"/>
              </a:lnSpc>
            </a:pPr>
            <a:r>
              <a:rPr lang="en-US" sz="1800">
                <a:solidFill>
                  <a:srgbClr val="FFFCEB"/>
                </a:solidFill>
                <a:latin typeface="Roboto Slab Regular"/>
              </a:rPr>
              <a:t>Производитель использует знаки внешне похожие на настоящие экомаркировки.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46223" y="6429548"/>
            <a:ext cx="5269872" cy="41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T Neuzeit Bold"/>
              </a:rPr>
              <a:t>4. Неопределённость.</a:t>
            </a:r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12544275" y="5892826"/>
            <a:ext cx="2673768" cy="5269872"/>
            <a:chOff x="0" y="0"/>
            <a:chExt cx="1322817" cy="26072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2817" cy="2607210"/>
            </a:xfrm>
            <a:custGeom>
              <a:avLst/>
              <a:gdLst/>
              <a:ahLst/>
              <a:cxnLst/>
              <a:rect l="l" t="t" r="r" b="b"/>
              <a:pathLst>
                <a:path w="1322817" h="2607210">
                  <a:moveTo>
                    <a:pt x="1198357" y="2607210"/>
                  </a:moveTo>
                  <a:lnTo>
                    <a:pt x="124460" y="2607210"/>
                  </a:lnTo>
                  <a:cubicBezTo>
                    <a:pt x="55880" y="2607210"/>
                    <a:pt x="0" y="2551330"/>
                    <a:pt x="0" y="2482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8357" y="0"/>
                  </a:lnTo>
                  <a:cubicBezTo>
                    <a:pt x="1266937" y="0"/>
                    <a:pt x="1322817" y="55880"/>
                    <a:pt x="1322817" y="124460"/>
                  </a:cubicBezTo>
                  <a:lnTo>
                    <a:pt x="1322817" y="2482750"/>
                  </a:lnTo>
                  <a:cubicBezTo>
                    <a:pt x="1322817" y="2551331"/>
                    <a:pt x="1266937" y="2607210"/>
                    <a:pt x="1198357" y="2607210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1653156" y="7724233"/>
            <a:ext cx="4456006" cy="1511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6"/>
              </a:lnSpc>
            </a:pPr>
            <a:r>
              <a:rPr lang="en-US" sz="1800">
                <a:solidFill>
                  <a:srgbClr val="FFFCEB"/>
                </a:solidFill>
                <a:latin typeface="Roboto Slab Regular"/>
              </a:rPr>
              <a:t>Производители используют абстрактные термины, например, «фермерский продукт», «зеленый» или «экологически дружественный».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71905" y="1967598"/>
            <a:ext cx="1069117" cy="1105290"/>
            <a:chOff x="0" y="0"/>
            <a:chExt cx="1425489" cy="147372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425489" cy="147372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8080" y="180053"/>
              <a:ext cx="1129329" cy="1123556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771905" y="6224107"/>
            <a:ext cx="1069117" cy="1105290"/>
            <a:chOff x="0" y="0"/>
            <a:chExt cx="1425489" cy="147372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425489" cy="147372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8080" y="180053"/>
              <a:ext cx="1129329" cy="1123556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9887205" y="1967598"/>
            <a:ext cx="1069117" cy="1105290"/>
            <a:chOff x="0" y="0"/>
            <a:chExt cx="1425489" cy="147372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425489" cy="147372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8080" y="180053"/>
              <a:ext cx="1129329" cy="1123556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9887205" y="6224107"/>
            <a:ext cx="1069117" cy="1105290"/>
            <a:chOff x="0" y="0"/>
            <a:chExt cx="1425489" cy="1473720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425489" cy="147372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8080" y="180053"/>
              <a:ext cx="1129329" cy="1123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76"/>
          <a:stretch>
            <a:fillRect/>
          </a:stretch>
        </p:blipFill>
        <p:spPr>
          <a:xfrm>
            <a:off x="2032206" y="366139"/>
            <a:ext cx="14070415" cy="80007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32206" y="8336741"/>
            <a:ext cx="14070415" cy="625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3624">
                <a:solidFill>
                  <a:srgbClr val="44704A"/>
                </a:solidFill>
                <a:latin typeface="CAT Neuzeit"/>
              </a:rPr>
              <a:t>Примите участие прямо сейчас. Загрязнение вредит всем нам.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2206" y="8886495"/>
            <a:ext cx="6450018" cy="61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44704A"/>
                </a:solidFill>
                <a:latin typeface="CAT Neuzeit"/>
              </a:rPr>
              <a:t>Keep America Beautiful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2206" y="8336741"/>
            <a:ext cx="7111794" cy="625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4"/>
              </a:lnSpc>
            </a:pPr>
            <a:r>
              <a:rPr lang="en-US" sz="3624">
                <a:solidFill>
                  <a:srgbClr val="44704A"/>
                </a:solidFill>
                <a:latin typeface="CAT Neuzeit"/>
              </a:rPr>
              <a:t>Химическая компания Du Point.</a:t>
            </a: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4023C48-46B9-4C21-A01C-D04A62274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079" y="266700"/>
            <a:ext cx="10501842" cy="7876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99802" y="5795351"/>
            <a:ext cx="12578156" cy="46362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80216">
            <a:off x="5939190" y="497712"/>
            <a:ext cx="10732312" cy="39559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556780" y="-2609713"/>
            <a:ext cx="9515187" cy="7972994"/>
            <a:chOff x="0" y="0"/>
            <a:chExt cx="2734446" cy="22912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4446" cy="2291255"/>
            </a:xfrm>
            <a:custGeom>
              <a:avLst/>
              <a:gdLst/>
              <a:ahLst/>
              <a:cxnLst/>
              <a:rect l="l" t="t" r="r" b="b"/>
              <a:pathLst>
                <a:path w="2734446" h="2291255">
                  <a:moveTo>
                    <a:pt x="2609986" y="2291255"/>
                  </a:moveTo>
                  <a:lnTo>
                    <a:pt x="124460" y="2291255"/>
                  </a:lnTo>
                  <a:cubicBezTo>
                    <a:pt x="55880" y="2291255"/>
                    <a:pt x="0" y="2235375"/>
                    <a:pt x="0" y="2166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09986" y="0"/>
                  </a:lnTo>
                  <a:cubicBezTo>
                    <a:pt x="2678566" y="0"/>
                    <a:pt x="2734446" y="55880"/>
                    <a:pt x="2734446" y="124460"/>
                  </a:cubicBezTo>
                  <a:lnTo>
                    <a:pt x="2734446" y="2166795"/>
                  </a:lnTo>
                  <a:cubicBezTo>
                    <a:pt x="2734446" y="2235375"/>
                    <a:pt x="2678566" y="2291255"/>
                    <a:pt x="2609986" y="2291255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58407" y="5678997"/>
            <a:ext cx="9959947" cy="7843845"/>
            <a:chOff x="0" y="0"/>
            <a:chExt cx="2862260" cy="22541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62260" cy="2254141"/>
            </a:xfrm>
            <a:custGeom>
              <a:avLst/>
              <a:gdLst/>
              <a:ahLst/>
              <a:cxnLst/>
              <a:rect l="l" t="t" r="r" b="b"/>
              <a:pathLst>
                <a:path w="2862260" h="2254141">
                  <a:moveTo>
                    <a:pt x="2737800" y="2254141"/>
                  </a:moveTo>
                  <a:lnTo>
                    <a:pt x="124460" y="2254141"/>
                  </a:lnTo>
                  <a:cubicBezTo>
                    <a:pt x="55880" y="2254141"/>
                    <a:pt x="0" y="2198261"/>
                    <a:pt x="0" y="21296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37800" y="0"/>
                  </a:lnTo>
                  <a:cubicBezTo>
                    <a:pt x="2806380" y="0"/>
                    <a:pt x="2862260" y="55880"/>
                    <a:pt x="2862260" y="124460"/>
                  </a:cubicBezTo>
                  <a:lnTo>
                    <a:pt x="2862260" y="2129681"/>
                  </a:lnTo>
                  <a:cubicBezTo>
                    <a:pt x="2862260" y="2198261"/>
                    <a:pt x="2806380" y="2254141"/>
                    <a:pt x="2737800" y="2254141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445069"/>
            <a:ext cx="7874260" cy="193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CEB"/>
                </a:solidFill>
                <a:latin typeface="CAT Neuzeit Bold"/>
              </a:rPr>
              <a:t>24 ИССЛЕДОВАННЫХ ТОВАРА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84146" y="4155452"/>
            <a:ext cx="541435" cy="383694"/>
            <a:chOff x="0" y="0"/>
            <a:chExt cx="806450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948609" y="7082896"/>
            <a:ext cx="7442392" cy="193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CEB"/>
                </a:solidFill>
                <a:latin typeface="CAT Neuzeit Bold"/>
              </a:rPr>
              <a:t>50% ЗАЯВЛЕНИЙ БЕЗ ПОДТВЕРЖДЕНИЙ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948609" y="9391283"/>
            <a:ext cx="541435" cy="383694"/>
            <a:chOff x="0" y="0"/>
            <a:chExt cx="80645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EBE484-9CC6-4D89-A688-6CBED3D9C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482</Words>
  <Application>Microsoft Office PowerPoint</Application>
  <PresentationFormat>Произвольный</PresentationFormat>
  <Paragraphs>64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Roboto Slab Thin</vt:lpstr>
      <vt:lpstr>CAT Neuzeit Bold</vt:lpstr>
      <vt:lpstr>Roboto Slab Regular Bold</vt:lpstr>
      <vt:lpstr>Roboto Slab Thin Bold</vt:lpstr>
      <vt:lpstr>Roboto Slab Regular</vt:lpstr>
      <vt:lpstr>CAT Neuzeit</vt:lpstr>
      <vt:lpstr>Arimo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 устойчивого развития</dc:title>
  <cp:lastModifiedBy>Екатерина Кожухова</cp:lastModifiedBy>
  <cp:revision>7</cp:revision>
  <dcterms:created xsi:type="dcterms:W3CDTF">2006-08-16T00:00:00Z</dcterms:created>
  <dcterms:modified xsi:type="dcterms:W3CDTF">2020-11-24T13:18:08Z</dcterms:modified>
  <dc:identifier>DAELJzdDr-U</dc:identifier>
</cp:coreProperties>
</file>