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8"/>
  </p:notesMasterIdLst>
  <p:sldIdLst>
    <p:sldId id="256" r:id="rId2"/>
    <p:sldId id="257" r:id="rId3"/>
    <p:sldId id="258" r:id="rId4"/>
    <p:sldId id="286" r:id="rId5"/>
    <p:sldId id="288" r:id="rId6"/>
    <p:sldId id="287" r:id="rId7"/>
    <p:sldId id="289" r:id="rId8"/>
    <p:sldId id="290" r:id="rId9"/>
    <p:sldId id="291" r:id="rId10"/>
    <p:sldId id="293" r:id="rId11"/>
    <p:sldId id="294" r:id="rId12"/>
    <p:sldId id="295" r:id="rId13"/>
    <p:sldId id="296" r:id="rId14"/>
    <p:sldId id="297" r:id="rId15"/>
    <p:sldId id="298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20" r:id="rId36"/>
    <p:sldId id="322" r:id="rId37"/>
  </p:sldIdLst>
  <p:sldSz cx="9144000" cy="5143500" type="screen16x9"/>
  <p:notesSz cx="6858000" cy="9144000"/>
  <p:embeddedFontLst>
    <p:embeddedFont>
      <p:font typeface="Montserrat" pitchFamily="2" charset="-52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CC22B01C-05D8-4FA5-AD6B-9C1414A551AF}">
  <a:tblStyle styleId="{CC22B01C-05D8-4FA5-AD6B-9C1414A551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94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avLst/>
            <a:gdLst/>
            <a:ahLst/>
            <a:cxnLst/>
            <a:rect l="l" t="t" r="r" b="b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558125" y="550425"/>
            <a:ext cx="8028198" cy="4042637"/>
          </a:xfrm>
          <a:custGeom>
            <a:avLst/>
            <a:gdLst/>
            <a:ahLst/>
            <a:cxnLst/>
            <a:rect l="l" t="t" r="r" b="b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41650" y="91566"/>
            <a:ext cx="26607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⊡"/>
              <a:defRPr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□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■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899592" y="1991850"/>
            <a:ext cx="734481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mtClean="0"/>
              <a:t>ЭКОЛОГИЧЕСКИ ОТВЕСТВЕННЫЕ КОМПАНИИ РОССИЙСКОГО НЕФТЕГАЗА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02659" y="2528088"/>
            <a:ext cx="794042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Главным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принципом деятельности АО "Зарубежнефть" 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предприятий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Группы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компаний при добыче, подготовке и транспортировке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нефти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выступает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устойчивое развитие, которое подразумевает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активный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экономический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рост в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сочетании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приоритизацией вопросов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охраны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труда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, обеспечением промышленной и экологической безопасности,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а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также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минимизацией негативного воздействия на окружающую среду.</a:t>
            </a:r>
            <a:endParaRPr lang="ru-RU" sz="1600" b="1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15" name="Picture 14" descr="https://atlant-mos.com/images/klienty/gos-uchrejdeniya/Zarubezhne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843558"/>
            <a:ext cx="2952328" cy="1239978"/>
          </a:xfrm>
          <a:prstGeom prst="rect">
            <a:avLst/>
          </a:prstGeom>
          <a:noFill/>
        </p:spPr>
      </p:pic>
      <p:pic>
        <p:nvPicPr>
          <p:cNvPr id="88066" name="Picture 2" descr="https://cdn.pixabay.com/photo/2016/11/02/19/06/arrow-1792515_1280.png"/>
          <p:cNvPicPr>
            <a:picLocks noChangeAspect="1" noChangeArrowheads="1"/>
          </p:cNvPicPr>
          <p:nvPr/>
        </p:nvPicPr>
        <p:blipFill>
          <a:blip r:embed="rId4"/>
          <a:srcRect t="15625" b="15625"/>
          <a:stretch>
            <a:fillRect/>
          </a:stretch>
        </p:blipFill>
        <p:spPr bwMode="auto">
          <a:xfrm>
            <a:off x="5508104" y="699542"/>
            <a:ext cx="230425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01294" y="2571119"/>
            <a:ext cx="794042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Руководство АО "Зарубежнефть" придерживается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принципа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приоритета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жизни и здоровья сотрудников. При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осуществлении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деятельности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предпринимаются все необходимые меры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для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повышения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надежности применения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производственного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оборудования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и своевременного внедрения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прогрессивных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технологий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599249" y="2700169"/>
            <a:ext cx="7953080" cy="87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15" name="Picture 14" descr="https://atlant-mos.com/images/klienty/gos-uchrejdeniya/Zarubezhne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843558"/>
            <a:ext cx="2952328" cy="1239978"/>
          </a:xfrm>
          <a:prstGeom prst="rect">
            <a:avLst/>
          </a:prstGeom>
          <a:noFill/>
        </p:spPr>
      </p:pic>
      <p:pic>
        <p:nvPicPr>
          <p:cNvPr id="92164" name="Picture 4" descr="https://www.pngkey.com/png/full/133-1338157_red-x-circ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176" y="77155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03111" y="2886345"/>
            <a:ext cx="794042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Для предупреждения, устранения и снижения рисков до приемлемого уровня, а также постоянного улучшения в области охраны труда, промышленной безопасности и охраны окружающей среды в 2014 году в Компании утверждена Политика в области охраны здоровья, труда, окружающей среды, безопасности и социальной ответственности.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15" name="Picture 14" descr="https://atlant-mos.com/images/klienty/gos-uchrejdeniya/Zarubezhne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843558"/>
            <a:ext cx="2952328" cy="1239978"/>
          </a:xfrm>
          <a:prstGeom prst="rect">
            <a:avLst/>
          </a:prstGeom>
          <a:noFill/>
        </p:spPr>
      </p:pic>
      <p:pic>
        <p:nvPicPr>
          <p:cNvPr id="94210" name="Picture 2" descr="https://www.seekpng.com/png/full/860-8605550_design-that-lasts-energy-and-environment-clu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6973" y="684720"/>
            <a:ext cx="1904176" cy="2088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ttps://atlant-mos.com/images/klienty/gos-uchrejdeniya/Zarubezhne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843558"/>
            <a:ext cx="2952328" cy="1239978"/>
          </a:xfrm>
          <a:prstGeom prst="rect">
            <a:avLst/>
          </a:prstGeom>
          <a:noFill/>
        </p:spPr>
      </p:pic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03111" y="2183802"/>
            <a:ext cx="794042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1)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стремиться к «Цели – Ноль», предотвращая травмы и ухудшение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здоровья людей, загрязнение окружающей среды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;</a:t>
            </a: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2)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рационально использовать природные ресурсы, материалы и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энергию;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3)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соблюдать нормы российского и международного законодательства, а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также Соглашения о Совместном Предприятии;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4)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уважать интересы местного сообщества в регионах своего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присутствия;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5)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информировать общественность о результатах своей работы.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4" name="Google Shape;75;p14"/>
          <p:cNvSpPr txBox="1">
            <a:spLocks/>
          </p:cNvSpPr>
          <p:nvPr/>
        </p:nvSpPr>
        <p:spPr>
          <a:xfrm>
            <a:off x="611560" y="627534"/>
            <a:ext cx="7940427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Droid Serif"/>
                <a:cs typeface="Droid Serif"/>
                <a:sym typeface="Droid Serif"/>
              </a:rPr>
              <a:t>При осуществлении деятельности АО «Зарубежнефть» считает своим 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Droid Serif"/>
                <a:cs typeface="Droid Serif"/>
                <a:sym typeface="Droid Serif"/>
              </a:rPr>
              <a:t>долгом:</a:t>
            </a: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96258" name="Picture 2" descr="https://img2.pngio.com/shopping-list-svg-png-icon-free-download-568523-free-list-png-980_86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1059582"/>
            <a:ext cx="1312890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 descr="https://atlant-mos.com/images/klienty/gos-uchrejdeniya/Zarubezhne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2211710"/>
            <a:ext cx="2952328" cy="1239978"/>
          </a:xfrm>
          <a:prstGeom prst="rect">
            <a:avLst/>
          </a:prstGeom>
          <a:noFill/>
        </p:spPr>
      </p:pic>
      <p:pic>
        <p:nvPicPr>
          <p:cNvPr id="15" name="Picture 14" descr="https://atlant-mos.com/images/klienty/gos-uchrejdeniya/Zarubezhne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843558"/>
            <a:ext cx="2952328" cy="1239978"/>
          </a:xfrm>
          <a:prstGeom prst="rect">
            <a:avLst/>
          </a:prstGeom>
          <a:noFill/>
        </p:spPr>
      </p:pic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594368" y="3340608"/>
            <a:ext cx="794111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2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smtClean="0">
                <a:solidFill>
                  <a:srgbClr val="000000"/>
                </a:solidFill>
                <a:latin typeface="Montserrat" pitchFamily="2" charset="-52"/>
              </a:rPr>
              <a:t>Программы представляют собой систему мероприятий по сохранению, улучшению </a:t>
            </a:r>
            <a:r>
              <a:rPr lang="ru-RU" sz="1200" smtClean="0">
                <a:solidFill>
                  <a:srgbClr val="000000"/>
                </a:solidFill>
                <a:latin typeface="Montserrat" pitchFamily="2" charset="-52"/>
              </a:rPr>
              <a:t>и </a:t>
            </a:r>
            <a:endParaRPr lang="en-US" sz="12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smtClean="0">
                <a:solidFill>
                  <a:srgbClr val="000000"/>
                </a:solidFill>
                <a:latin typeface="Montserrat" pitchFamily="2" charset="-52"/>
              </a:rPr>
              <a:t>восстановлению </a:t>
            </a:r>
            <a:r>
              <a:rPr lang="ru-RU" sz="1200" smtClean="0">
                <a:solidFill>
                  <a:srgbClr val="000000"/>
                </a:solidFill>
                <a:latin typeface="Montserrat" pitchFamily="2" charset="-52"/>
              </a:rPr>
              <a:t>окружающей среды, ее частей и компонентов, </a:t>
            </a:r>
            <a:r>
              <a:rPr lang="ru-RU" sz="1200" smtClean="0">
                <a:solidFill>
                  <a:srgbClr val="000000"/>
                </a:solidFill>
                <a:latin typeface="Montserrat" pitchFamily="2" charset="-52"/>
              </a:rPr>
              <a:t>рациональному </a:t>
            </a:r>
            <a:endParaRPr lang="en-US" sz="12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smtClean="0">
                <a:solidFill>
                  <a:srgbClr val="000000"/>
                </a:solidFill>
                <a:latin typeface="Montserrat" pitchFamily="2" charset="-52"/>
              </a:rPr>
              <a:t>природопользованию</a:t>
            </a:r>
            <a:r>
              <a:rPr lang="ru-RU" sz="1200" smtClean="0">
                <a:solidFill>
                  <a:srgbClr val="000000"/>
                </a:solidFill>
                <a:latin typeface="Montserrat" pitchFamily="2" charset="-52"/>
              </a:rPr>
              <a:t>, контролю за состоянием окружающей среды, </a:t>
            </a:r>
            <a:r>
              <a:rPr lang="ru-RU" sz="1200" smtClean="0">
                <a:solidFill>
                  <a:srgbClr val="000000"/>
                </a:solidFill>
                <a:latin typeface="Montserrat" pitchFamily="2" charset="-52"/>
              </a:rPr>
              <a:t>экологическому </a:t>
            </a:r>
            <a:endParaRPr lang="en-US" sz="12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200" smtClean="0">
                <a:solidFill>
                  <a:srgbClr val="000000"/>
                </a:solidFill>
                <a:latin typeface="Montserrat" pitchFamily="2" charset="-52"/>
              </a:rPr>
              <a:t>образованию </a:t>
            </a:r>
            <a:r>
              <a:rPr lang="ru-RU" sz="1200" smtClean="0">
                <a:solidFill>
                  <a:srgbClr val="000000"/>
                </a:solidFill>
                <a:latin typeface="Montserrat" pitchFamily="2" charset="-52"/>
              </a:rPr>
              <a:t>и управлению, информированию населения о состоянии окружающей среды.</a:t>
            </a:r>
            <a:endParaRPr lang="ru-RU" sz="12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39552" y="2283718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4" name="Google Shape;75;p14"/>
          <p:cNvSpPr txBox="1">
            <a:spLocks/>
          </p:cNvSpPr>
          <p:nvPr/>
        </p:nvSpPr>
        <p:spPr>
          <a:xfrm>
            <a:off x="611560" y="627534"/>
            <a:ext cx="7940427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98306" name="Picture 2" descr="https://forumeco.ru/upload/medialibrary/conf2018/agenda/agenda-tn-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699541"/>
            <a:ext cx="2952328" cy="2868791"/>
          </a:xfrm>
          <a:prstGeom prst="rect">
            <a:avLst/>
          </a:prstGeom>
          <a:noFill/>
        </p:spPr>
      </p:pic>
      <p:sp>
        <p:nvSpPr>
          <p:cNvPr id="18" name="Google Shape;75;p14"/>
          <p:cNvSpPr txBox="1">
            <a:spLocks/>
          </p:cNvSpPr>
          <p:nvPr/>
        </p:nvSpPr>
        <p:spPr>
          <a:xfrm>
            <a:off x="3635896" y="771550"/>
            <a:ext cx="489654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Droid Serif"/>
                <a:cs typeface="Droid Serif"/>
                <a:sym typeface="Droid Serif"/>
              </a:rPr>
              <a:t>Для реализации Целей Политики в части экологической</a:t>
            </a:r>
            <a:r>
              <a:rPr lang="ru-RU" sz="1200" smtClean="0">
                <a:latin typeface="Montserrat" pitchFamily="2" charset="-52"/>
                <a:ea typeface="Droid Serif"/>
                <a:cs typeface="Droid Serif"/>
                <a:sym typeface="Droid Serif"/>
              </a:rPr>
              <a:t> </a:t>
            </a:r>
            <a:r>
              <a:rPr kumimoji="0" lang="ru-RU" sz="12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Droid Serif"/>
                <a:cs typeface="Droid Serif"/>
                <a:sym typeface="Droid Serif"/>
              </a:rPr>
              <a:t>б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Droid Serif"/>
                <a:cs typeface="Droid Serif"/>
                <a:sym typeface="Droid Serif"/>
              </a:rPr>
              <a:t>езопасности в Обществе разработаны и реализуются Краткосрочная программа мероприятий по охране и 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Droid Serif"/>
                <a:cs typeface="Droid Serif"/>
                <a:sym typeface="Droid Serif"/>
              </a:rPr>
              <a:t>восстановлению окружающей среды АО "Зарубежнефть" на период 2014-2016гг и  Долгосрочная программа Мероприятий по охране и восстановлению окружающей среды АО</a:t>
            </a:r>
            <a:r>
              <a:rPr lang="ru-RU" sz="1200" smtClean="0">
                <a:latin typeface="Montserrat" pitchFamily="2" charset="-52"/>
                <a:ea typeface="Droid Serif"/>
                <a:cs typeface="Droid Serif"/>
                <a:sym typeface="Droid Serif"/>
              </a:rPr>
              <a:t> </a:t>
            </a:r>
            <a:r>
              <a:rPr kumimoji="0" lang="ru-RU" sz="12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Droid Serif"/>
                <a:cs typeface="Droid Serif"/>
                <a:sym typeface="Droid Serif"/>
              </a:rPr>
              <a:t>"</a:t>
            </a:r>
            <a:r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ea typeface="Droid Serif"/>
                <a:cs typeface="Droid Serif"/>
                <a:sym typeface="Droid Serif"/>
              </a:rPr>
              <a:t>Зарубежнефть" на период 2015-2020гг.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0" name="Picture 8" descr="https://biztolk.ru/wp-content/uploads/2019/03/dochernyaya-kompaniya-eto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2289766"/>
            <a:ext cx="3312368" cy="2177329"/>
          </a:xfrm>
          <a:prstGeom prst="rect">
            <a:avLst/>
          </a:prstGeom>
          <a:noFill/>
        </p:spPr>
      </p:pic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251520" y="699542"/>
            <a:ext cx="794042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0"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 основу Экологических программ были положены среднесрочные и краткосрочные Планы природоохранных мероприятий дочерних компаний АО "Зарубежнефть", имеющих в своем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составе производства с 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потенциальными источниками воздействия на здоровье человека и окружающую среду:</a:t>
            </a:r>
          </a:p>
          <a:p>
            <a:pPr lvl="0" indent="0"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1) ООО "СК "РУСВЬЕТПЕТРО"</a:t>
            </a:r>
          </a:p>
          <a:p>
            <a:pPr lvl="0" indent="0"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2) ЗАО "Оренбургнефтеотдача"</a:t>
            </a:r>
          </a:p>
          <a:p>
            <a:pPr lvl="0" indent="0"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3) ООО "Арктическая нефтяная компания"</a:t>
            </a:r>
          </a:p>
          <a:p>
            <a:pPr lvl="0" indent="0"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4) ООО "Ульяновскнефтегаз"</a:t>
            </a:r>
          </a:p>
          <a:p>
            <a:pPr lvl="0" indent="0"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5) ОАО "Арктикморнефтегазразведка"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4" name="Google Shape;75;p14"/>
          <p:cNvSpPr txBox="1">
            <a:spLocks/>
          </p:cNvSpPr>
          <p:nvPr/>
        </p:nvSpPr>
        <p:spPr>
          <a:xfrm>
            <a:off x="611560" y="627534"/>
            <a:ext cx="7940427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599943" y="2852467"/>
            <a:ext cx="794042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 целью планомерного снижения негативного воздействия на окружающую среду Группой компаний АО "Зарубежнефть" ежегодно реализуются мероприятия по управлению природоохранной деятельностью.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15" name="Picture 14" descr="https://atlant-mos.com/images/klienty/gos-uchrejdeniya/Zarubezhnef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843558"/>
            <a:ext cx="2952328" cy="1239978"/>
          </a:xfrm>
          <a:prstGeom prst="rect">
            <a:avLst/>
          </a:prstGeom>
          <a:noFill/>
        </p:spPr>
      </p:pic>
      <p:pic>
        <p:nvPicPr>
          <p:cNvPr id="104450" name="Picture 2" descr="https://www.peaceproject.com/wp-content/uploads/LS3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771550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https://bgdmsh.khv.muzkult.ru/media/2018/12/11/1210471123/image_image_49036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627534"/>
            <a:ext cx="2088232" cy="2088232"/>
          </a:xfrm>
          <a:prstGeom prst="rect">
            <a:avLst/>
          </a:prstGeom>
          <a:noFill/>
        </p:spPr>
      </p:pic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597951" y="2769409"/>
            <a:ext cx="794042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Компания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«ЭКСОН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НЕФТЕГАЗ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ЛИМИТЕД»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стремится к непрерывному повышению экологических показателей своей деятельности.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соответствии с этим политика компании ЭНЛ направлена на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выполнение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далее перечисленных задач.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118786" name="Picture 2" descr="https://www.pngkit.com/png/full/273-2730653_employers-association-forum-inc-task-red-icon-p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771550"/>
            <a:ext cx="2048904" cy="1944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3337992" y="768096"/>
            <a:ext cx="518750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 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Соблюдение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всех действующих законов и нормативных документов Российской Федерации в области охраны окружающей среды и применение принципов экологической ответственности в тех случаях, когда такие законы 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правила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отсутствуют.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2. Поощрение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бережного и заботливого отношения к окружающей среде острова Сахалин, напоминание об ответственности каждого сотрудника за защиту окружающей среды в ходе выполнения им своей работы, применение соответствующих методов ведения работ 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обучение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персонала.</a:t>
            </a: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116738" name="Picture 2" descr="https://sim.ucoz.net/_bd/2/13909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491630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s://center-inform.ru/news/23_07.jpg"/>
          <p:cNvPicPr>
            <a:picLocks noChangeAspect="1" noChangeArrowheads="1"/>
          </p:cNvPicPr>
          <p:nvPr/>
        </p:nvPicPr>
        <p:blipFill>
          <a:blip r:embed="rId3"/>
          <a:srcRect l="15441" r="13971"/>
          <a:stretch>
            <a:fillRect/>
          </a:stretch>
        </p:blipFill>
        <p:spPr bwMode="auto">
          <a:xfrm>
            <a:off x="639361" y="1116941"/>
            <a:ext cx="2592288" cy="2754306"/>
          </a:xfrm>
          <a:prstGeom prst="rect">
            <a:avLst/>
          </a:prstGeom>
          <a:noFill/>
        </p:spPr>
      </p:pic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3337992" y="768096"/>
            <a:ext cx="518750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3. Взаимодействие с государственными органами РФ и отраслевыми ведомствами с целью своевременной подготовки эффективных законов и нормативно-правовых актов, регулирующих вопросы охраны окружающей среды, на основе надежных научных данных и с учетом рисков, затрат, выгод и влияния на поставки энергоресурсов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продукции.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4. Уделение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особого внимания предотвращению аварийных ситуаций за счет использования надлежащих правил и практики проектирования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эксплуатации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3" name="Picture 11" descr="https://avatars.mds.yandex.net/get-zen_doc/169683/pub_5c63c7f7c4483200ad0596c9_5c63cee8e3c7ad00ae588823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699542"/>
            <a:ext cx="3600400" cy="1626181"/>
          </a:xfrm>
          <a:prstGeom prst="rect">
            <a:avLst/>
          </a:prstGeom>
          <a:noFill/>
        </p:spPr>
      </p:pic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23528" y="2139702"/>
            <a:ext cx="8496944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600" b="0" smtClean="0">
                <a:solidFill>
                  <a:srgbClr val="000000"/>
                </a:solidFill>
              </a:rPr>
              <a:t>Рейтинг открытости </a:t>
            </a:r>
            <a:r>
              <a:rPr lang="ru-RU" sz="1600" b="0" smtClean="0">
                <a:solidFill>
                  <a:srgbClr val="000000"/>
                </a:solidFill>
              </a:rPr>
              <a:t>нефтегазовых компаний России в сфере экологической ответственности Всемирного фонда дикой природы (WWF) и группы CREON. </a:t>
            </a:r>
            <a:br>
              <a:rPr lang="ru-RU" sz="1600" b="0" smtClean="0">
                <a:solidFill>
                  <a:srgbClr val="000000"/>
                </a:solidFill>
              </a:rPr>
            </a:br>
            <a:endParaRPr sz="1600" b="0">
              <a:solidFill>
                <a:srgbClr val="000000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11560" y="915566"/>
            <a:ext cx="35358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733943" y="968550"/>
            <a:ext cx="3690300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719625" y="3601125"/>
            <a:ext cx="77046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59398" name="Picture 6" descr="https://russiancouncil.ru/upload/iblock/ae9/creon.jpg"/>
          <p:cNvPicPr>
            <a:picLocks noChangeAspect="1" noChangeArrowheads="1"/>
          </p:cNvPicPr>
          <p:nvPr/>
        </p:nvPicPr>
        <p:blipFill>
          <a:blip r:embed="rId4"/>
          <a:srcRect l="18889" t="20108" r="18833" b="20009"/>
          <a:stretch>
            <a:fillRect/>
          </a:stretch>
        </p:blipFill>
        <p:spPr bwMode="auto">
          <a:xfrm>
            <a:off x="539552" y="771550"/>
            <a:ext cx="3557195" cy="1368152"/>
          </a:xfrm>
          <a:prstGeom prst="rect">
            <a:avLst/>
          </a:prstGeom>
          <a:noFill/>
        </p:spPr>
      </p:pic>
      <p:pic>
        <p:nvPicPr>
          <p:cNvPr id="59394" name="Picture 2" descr="https://creon-group.com/wp-content/uploads/2019/09/2zs-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9792" y="2787774"/>
            <a:ext cx="3744416" cy="1993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3337992" y="768096"/>
            <a:ext cx="518750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5.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Быстрое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и эффективное реагирование в аварийных ситуациях, возникающих в процессе производственной деятельности, при взаимодействии с отраслевыми организациями и уполномоченными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государственными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ведомствами.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6. Осуществление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и поддержка научных исследований с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целью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 четкого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определения воздействия проекта «Сахалин-1» на окружающую среду, совершенствования методов охраны окружающей среды и расширения возможностей обеспечения соответствия работ и продукции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экологическим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требованиям.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grpSp>
        <p:nvGrpSpPr>
          <p:cNvPr id="15" name="Google Shape;429;p38"/>
          <p:cNvGrpSpPr/>
          <p:nvPr/>
        </p:nvGrpSpPr>
        <p:grpSpPr>
          <a:xfrm>
            <a:off x="929162" y="1347615"/>
            <a:ext cx="2145293" cy="2304256"/>
            <a:chOff x="611175" y="2326900"/>
            <a:chExt cx="362700" cy="389575"/>
          </a:xfrm>
          <a:solidFill>
            <a:schemeClr val="accent4">
              <a:lumMod val="75000"/>
            </a:schemeClr>
          </a:solidFill>
        </p:grpSpPr>
        <p:sp>
          <p:nvSpPr>
            <p:cNvPr id="18" name="Google Shape;430;p38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431;p38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432;p38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Google Shape;433;p38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3337992" y="768096"/>
            <a:ext cx="518750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7. Выполнение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обязательств по Соглашению о разделе продукции и предоставление российским контрольно-надзорным органам полной информации о деятельности и планах в рамках проекта при строгом соблюдением требований к порядку прохождения государственной экспертизы, предусмотренному российским законодательством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Такой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подход позволяет обеспечить возможность использования профессионального и объективного механизма рассмотрения в сочетании с тесным взаимодействием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общественностью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grpSp>
        <p:nvGrpSpPr>
          <p:cNvPr id="13" name="Google Shape;525;p38"/>
          <p:cNvGrpSpPr/>
          <p:nvPr/>
        </p:nvGrpSpPr>
        <p:grpSpPr>
          <a:xfrm>
            <a:off x="971600" y="1275606"/>
            <a:ext cx="2016224" cy="2628013"/>
            <a:chOff x="2624850" y="4296000"/>
            <a:chExt cx="380400" cy="495825"/>
          </a:xfrm>
          <a:solidFill>
            <a:srgbClr val="92D050"/>
          </a:solidFill>
        </p:grpSpPr>
        <p:sp>
          <p:nvSpPr>
            <p:cNvPr id="15" name="Google Shape;526;p3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527;p3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528;p3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3337992" y="768096"/>
            <a:ext cx="5187506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8.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Поддержание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диалога с местной общественностью по вопросам охраны окружающей среды, передача опыта компании ЭНЛ другим организациям для ускорения процесса совершенствования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отраслевых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показателей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9. Выполнение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надлежащих мер проверки и оценки качества проведения операций для контроля хода работ и обеспечения их выполнения в соответствии с требованиями, которые определяются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данной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политикой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grpSp>
        <p:nvGrpSpPr>
          <p:cNvPr id="13" name="Google Shape;471;p38"/>
          <p:cNvGrpSpPr/>
          <p:nvPr/>
        </p:nvGrpSpPr>
        <p:grpSpPr>
          <a:xfrm>
            <a:off x="1043608" y="1347614"/>
            <a:ext cx="1944216" cy="1984251"/>
            <a:chOff x="3955900" y="2984500"/>
            <a:chExt cx="414000" cy="422525"/>
          </a:xfrm>
          <a:solidFill>
            <a:srgbClr val="00B0F0"/>
          </a:solidFill>
        </p:grpSpPr>
        <p:sp>
          <p:nvSpPr>
            <p:cNvPr id="15" name="Google Shape;472;p3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473;p38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474;p38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597951" y="2769409"/>
            <a:ext cx="794042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ПАО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«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Сургутнефтегаз» для того,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чтобы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минимизировать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негативное влияние отрасли на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окружающую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среду, ведет экологическую политику, основанную на следующих принципах.</a:t>
            </a: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118786" name="Picture 2" descr="https://www.pngkit.com/png/full/273-2730653_employers-association-forum-inc-task-red-icon-p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771550"/>
            <a:ext cx="2048904" cy="1944215"/>
          </a:xfrm>
          <a:prstGeom prst="rect">
            <a:avLst/>
          </a:prstGeom>
          <a:noFill/>
        </p:spPr>
      </p:pic>
      <p:pic>
        <p:nvPicPr>
          <p:cNvPr id="15" name="Picture 18" descr="https://fueltechnology.ru/img/ek145/ek145-surgutneftegaz-logotyp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699542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Планомерное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уменьшение негативного воздействия технологических процессов на окружающую среду, снижение экологических рисков за счет внедрения наилучших доступных технологий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,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достижений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науки и техники.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2.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Приоритетность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мер по предупреждению негативных последствий над мерами по их ликвидации.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3.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Поддержание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уровня промышленной и экологической безопасности, соответствующего современным международным нормам и 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требованиям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grpSp>
        <p:nvGrpSpPr>
          <p:cNvPr id="15" name="Google Shape;521;p38"/>
          <p:cNvGrpSpPr/>
          <p:nvPr/>
        </p:nvGrpSpPr>
        <p:grpSpPr>
          <a:xfrm>
            <a:off x="6084168" y="987574"/>
            <a:ext cx="2023471" cy="3196041"/>
            <a:chOff x="1979475" y="4289300"/>
            <a:chExt cx="322400" cy="509225"/>
          </a:xfrm>
          <a:solidFill>
            <a:srgbClr val="C00000"/>
          </a:solidFill>
        </p:grpSpPr>
        <p:sp>
          <p:nvSpPr>
            <p:cNvPr id="18" name="Google Shape;522;p38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523;p38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524;p38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4.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Рациональное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использование природных ресурсов, основанное на внедрении инновационных природо- и ресурсосберегающих технологий.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5.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Систематичный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контроль за соблюдением требований промышленной и экологической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безопасности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6.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Сохранение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исконной среды обитания, традиционного образа жизни и хозяйствования коренных малочисленных народов Севера (КМНС).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grpSp>
        <p:nvGrpSpPr>
          <p:cNvPr id="14" name="Google Shape;712;p39"/>
          <p:cNvGrpSpPr/>
          <p:nvPr/>
        </p:nvGrpSpPr>
        <p:grpSpPr>
          <a:xfrm>
            <a:off x="6228184" y="987574"/>
            <a:ext cx="2016224" cy="3011867"/>
            <a:chOff x="11033597" y="1011159"/>
            <a:chExt cx="482075" cy="720133"/>
          </a:xfrm>
        </p:grpSpPr>
        <p:sp>
          <p:nvSpPr>
            <p:cNvPr id="15" name="Google Shape;713;p3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4;p3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5;p3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6;p3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7.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Экологический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мониторинг природной среды в районах деятельности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Компании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8.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Совершенствование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природоохранной деятельности и системы экологического менеджмента на предприятиях Компании.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9.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Повышение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уровня компетентности персонала в вопросах охраны окружающей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среды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grpSp>
        <p:nvGrpSpPr>
          <p:cNvPr id="14" name="Google Shape;829;p39"/>
          <p:cNvGrpSpPr/>
          <p:nvPr/>
        </p:nvGrpSpPr>
        <p:grpSpPr>
          <a:xfrm>
            <a:off x="5868144" y="1203598"/>
            <a:ext cx="2376264" cy="2102858"/>
            <a:chOff x="1510757" y="3225422"/>
            <a:chExt cx="720214" cy="637347"/>
          </a:xfrm>
        </p:grpSpPr>
        <p:sp>
          <p:nvSpPr>
            <p:cNvPr id="15" name="Google Shape;830;p3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31;p3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832;p3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33;p3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834;p3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35;p3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36;p3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10.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Взаимодействие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 заинтересованными сторонами, общественными организациями и 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СМИ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11.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Открытость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общественно значимой информации об экологической деятельности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Компании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 соответствии с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 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вышеперечисленными основными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принципами Экологической политики ПАО «Сургутнефтегаз» принимает на себя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следующие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обязательства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grpSp>
        <p:nvGrpSpPr>
          <p:cNvPr id="14" name="Google Shape;423;p38"/>
          <p:cNvGrpSpPr/>
          <p:nvPr/>
        </p:nvGrpSpPr>
        <p:grpSpPr>
          <a:xfrm>
            <a:off x="5940152" y="1131590"/>
            <a:ext cx="2446743" cy="2232248"/>
            <a:chOff x="6625350" y="1613750"/>
            <a:chExt cx="480525" cy="438400"/>
          </a:xfrm>
          <a:solidFill>
            <a:schemeClr val="accent6">
              <a:lumMod val="75000"/>
            </a:schemeClr>
          </a:solidFill>
        </p:grpSpPr>
        <p:sp>
          <p:nvSpPr>
            <p:cNvPr id="15" name="Google Shape;424;p38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425;p38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426;p38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427;p38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Google Shape;428;p38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Соблюдать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требования законодательства Российской Федерации в области охраны окружающей среды, санитарно-эпидемиологического благополучия населения.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2.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Проводить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стратегическую экологическую оценку, включая оценку кумулятивного эффекта от совокупного воздействия крупных инфраструктурных проектов Компании при их реализации.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3.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Проводить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комплексную оценку воздействия на окружающую среду (ОВОС) проектов от стадии строительства до стадии ликвидации объектов.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grpSp>
        <p:nvGrpSpPr>
          <p:cNvPr id="14" name="Google Shape;585;p38"/>
          <p:cNvGrpSpPr/>
          <p:nvPr/>
        </p:nvGrpSpPr>
        <p:grpSpPr>
          <a:xfrm>
            <a:off x="6012160" y="1563638"/>
            <a:ext cx="1975054" cy="1923752"/>
            <a:chOff x="5926225" y="921350"/>
            <a:chExt cx="517800" cy="504350"/>
          </a:xfrm>
        </p:grpSpPr>
        <p:sp>
          <p:nvSpPr>
            <p:cNvPr id="15" name="Google Shape;586;p38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8" name="Google Shape;587;p38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9" name="Google Shape;588;p38"/>
          <p:cNvSpPr/>
          <p:nvPr/>
        </p:nvSpPr>
        <p:spPr>
          <a:xfrm>
            <a:off x="6638128" y="2591783"/>
            <a:ext cx="1830681" cy="103415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4.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Проводить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дополнительную оценку экологических рисков при разработке проектной документации на строительство объектов на экологически чувствительных и ценных территориях.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5.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Обеспечивать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эффективную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природоохранную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деятельность и совершенствовать систему управления этой деятельностью.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grpSp>
        <p:nvGrpSpPr>
          <p:cNvPr id="14" name="Google Shape;468;p38"/>
          <p:cNvGrpSpPr/>
          <p:nvPr/>
        </p:nvGrpSpPr>
        <p:grpSpPr>
          <a:xfrm rot="5628547">
            <a:off x="5645148" y="1379299"/>
            <a:ext cx="3020069" cy="2234365"/>
            <a:chOff x="5255200" y="3006475"/>
            <a:chExt cx="511700" cy="37857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5" name="Google Shape;469;p3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470;p3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1275150" y="2310000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57346" name="Picture 2" descr="https://mpz-7.ru/d/lukoil-neftynaya-kompan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699542"/>
            <a:ext cx="1800200" cy="1800200"/>
          </a:xfrm>
          <a:prstGeom prst="rect">
            <a:avLst/>
          </a:prstGeom>
          <a:noFill/>
        </p:spPr>
      </p:pic>
      <p:pic>
        <p:nvPicPr>
          <p:cNvPr id="57348" name="Picture 4" descr="https://nedradv.ru/_files/db.biznes-gazeta.ru/images/SakhalinEnergy_20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771550"/>
            <a:ext cx="1440160" cy="1440161"/>
          </a:xfrm>
          <a:prstGeom prst="rect">
            <a:avLst/>
          </a:prstGeom>
          <a:noFill/>
        </p:spPr>
      </p:pic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8" name="Picture 14" descr="https://atlant-mos.com/images/klienty/gos-uchrejdeniya/Zarubezhnef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984" y="2859782"/>
            <a:ext cx="2952328" cy="1239978"/>
          </a:xfrm>
          <a:prstGeom prst="rect">
            <a:avLst/>
          </a:prstGeom>
          <a:noFill/>
        </p:spPr>
      </p:pic>
      <p:pic>
        <p:nvPicPr>
          <p:cNvPr id="57360" name="Picture 16" descr="https://bgdmsh.khv.muzkult.ru/media/2018/12/11/1210471123/image_image_49036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712" y="2643758"/>
            <a:ext cx="1820738" cy="1820738"/>
          </a:xfrm>
          <a:prstGeom prst="rect">
            <a:avLst/>
          </a:prstGeom>
          <a:noFill/>
        </p:spPr>
      </p:pic>
      <p:pic>
        <p:nvPicPr>
          <p:cNvPr id="57362" name="Picture 18" descr="https://fueltechnology.ru/img/ek145/ek145-surgutneftegaz-logotyp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00" y="77155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6.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Повышать уровень промышленной и экологической безопасности на производственных объектах Компании, принимать необходимые меры по снижению риска аварий нефтепромыслового оборудования, в том числе обеспечивать целостность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трубопроводных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систем.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7.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Повышать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энергоэффективность процессов производства на всех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его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стадиях.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8.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Сокращать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потребление автомобильного топлива и повышать экологические показатели транспортных средств Компании.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grpSp>
        <p:nvGrpSpPr>
          <p:cNvPr id="14" name="Google Shape;502;p38"/>
          <p:cNvGrpSpPr/>
          <p:nvPr/>
        </p:nvGrpSpPr>
        <p:grpSpPr>
          <a:xfrm>
            <a:off x="5868144" y="1491630"/>
            <a:ext cx="2411760" cy="1768293"/>
            <a:chOff x="4610450" y="3703750"/>
            <a:chExt cx="453050" cy="332175"/>
          </a:xfrm>
          <a:solidFill>
            <a:srgbClr val="92D050"/>
          </a:solidFill>
        </p:grpSpPr>
        <p:sp>
          <p:nvSpPr>
            <p:cNvPr id="15" name="Google Shape;503;p38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504;p38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https://img.pngio.com/bureau-travail-a-la-maison-illustration-travail-page-de-demarrage-png-bureau-travail-640_640.png"/>
          <p:cNvPicPr>
            <a:picLocks noChangeAspect="1" noChangeArrowheads="1"/>
          </p:cNvPicPr>
          <p:nvPr/>
        </p:nvPicPr>
        <p:blipFill>
          <a:blip r:embed="rId3"/>
          <a:srcRect t="47440" r="50388" b="8169"/>
          <a:stretch>
            <a:fillRect/>
          </a:stretch>
        </p:blipFill>
        <p:spPr bwMode="auto">
          <a:xfrm>
            <a:off x="5509356" y="1851670"/>
            <a:ext cx="3024336" cy="2706098"/>
          </a:xfrm>
          <a:prstGeom prst="rect">
            <a:avLst/>
          </a:prstGeom>
          <a:noFill/>
        </p:spPr>
      </p:pic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9. Обеспечивать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рациональное природопользование, уменьшение негативного воздействия на компоненты окружающей среды, компенсацию возможного ущерба окружающей среде.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10. Применять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принципы «зеленого офиса».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11.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Принимать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все возможные меры по сохранению биоразнообразия, путей миграции животных на территориях деятельности, по своевременной рекультивации нарушенных земель, снижению фрагментации природных ландшафтов за счет прокладки линейных объектов в существующих коридорах коммуникаций и размещения площадных объектов на ранее нарушенных земельных участках в пределах существующих промышленных площадок.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4" name="Google Shape;578;p38"/>
          <p:cNvSpPr/>
          <p:nvPr/>
        </p:nvSpPr>
        <p:spPr>
          <a:xfrm>
            <a:off x="6372200" y="1059582"/>
            <a:ext cx="1728192" cy="955226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15" name="Google Shape;579;p38"/>
          <p:cNvGrpSpPr/>
          <p:nvPr/>
        </p:nvGrpSpPr>
        <p:grpSpPr>
          <a:xfrm>
            <a:off x="6732240" y="2499742"/>
            <a:ext cx="1189796" cy="1368152"/>
            <a:chOff x="6685175" y="5036025"/>
            <a:chExt cx="346225" cy="398125"/>
          </a:xfrm>
          <a:solidFill>
            <a:srgbClr val="002060"/>
          </a:solidFill>
        </p:grpSpPr>
        <p:sp>
          <p:nvSpPr>
            <p:cNvPr id="18" name="Google Shape;580;p38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581;p38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582;p38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Google Shape;583;p38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Google Shape;584;p38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12.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 проектировании объектов обустройства и промысловой инфраструктуры избегать проведения работ на территории объектов Всемирного природного наследия, водно-болотных угодий международного значения, а также особо охраняемых природных территориях; при невозможности избежать этого — соблюдать специальный (особый) режим осуществления хозяйственной деятельности.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131074" name="Picture 2" descr="https://img.pngio.com/unesco-world-heritage-logo-png-4-png-image-heritage-png-2000_20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1131590"/>
            <a:ext cx="1779662" cy="177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13.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Учитывать интересы коренных малочисленных народов, их права на ведение традиционного образа жизни и сохранение территорий традиционного расселения, исторически сложившихся со времен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предков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14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Соблюдать установленные нормы и правила поведения работников при реализации проектов Компании, в том числе правила обращения с отходами, запрет на ведение охоты, рыбной ловли, сбор дикоросов, требовать соблюдения данных норм и правил от подрядных организаций.</a:t>
            </a:r>
          </a:p>
          <a:p>
            <a:pPr marL="0" lvl="0" indent="0" fontAlgn="base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129026" name="Picture 2" descr="https://i.pinimg.com/736x/4d/d0/ed/4dd0edc49a5071a36940b45531db1f74--eskimo-art-p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915566"/>
            <a:ext cx="1804256" cy="3195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45961" y="733316"/>
            <a:ext cx="5509448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fontAlgn="base">
              <a:spcBef>
                <a:spcPts val="0"/>
              </a:spcBef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15.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Организовывать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экологическое просвещение работников Компании и регулярное получение ими профессионального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образования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16.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Обеспечивать широкую доступность экологической информации о хозяйственной деятельности Компании, прозрачность природоохранной деятельности и принимаемых в этой области решений</a:t>
            </a: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.</a:t>
            </a:r>
            <a:b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</a:b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buNone/>
            </a:pPr>
            <a:r>
              <a:rPr lang="en-US" sz="1600" smtClean="0">
                <a:solidFill>
                  <a:srgbClr val="000000"/>
                </a:solidFill>
                <a:latin typeface="Montserrat" pitchFamily="2" charset="-52"/>
              </a:rPr>
              <a:t>17.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Распространять экологические стандарты Компании на деятельность подрядных организаций.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fontAlgn="base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fontAlgn="base">
              <a:spcBef>
                <a:spcPts val="0"/>
              </a:spcBef>
              <a:buNone/>
            </a:pP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124930" name="Picture 2" descr="https://icon-library.com/images/education-icon-png/education-icon-png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1563638"/>
            <a:ext cx="2376264" cy="1673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899592" y="1991850"/>
            <a:ext cx="734481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mtClean="0"/>
              <a:t>СПАСИБО ЗА ВНИМАНИЕ!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00075" y="3507854"/>
            <a:ext cx="7932365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endParaRPr sz="1800"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57346" name="Picture 2" descr="https://mpz-7.ru/d/lukoil-neftynaya-kompan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699542"/>
            <a:ext cx="1872208" cy="1872208"/>
          </a:xfrm>
          <a:prstGeom prst="rect">
            <a:avLst/>
          </a:prstGeom>
          <a:noFill/>
        </p:spPr>
      </p:pic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5778" name="Picture 2" descr="https://img2.pngio.com/board-meeting-png-free-board-meetingpng-transparent-images-boards-meeting-png-900_7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699542"/>
            <a:ext cx="1962239" cy="1565430"/>
          </a:xfrm>
          <a:prstGeom prst="rect">
            <a:avLst/>
          </a:prstGeom>
          <a:noFill/>
        </p:spPr>
      </p:pic>
      <p:sp>
        <p:nvSpPr>
          <p:cNvPr id="16" name="Google Shape;75;p14"/>
          <p:cNvSpPr txBox="1">
            <a:spLocks/>
          </p:cNvSpPr>
          <p:nvPr/>
        </p:nvSpPr>
        <p:spPr>
          <a:xfrm>
            <a:off x="600075" y="2211710"/>
            <a:ext cx="793432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611560" y="2355726"/>
            <a:ext cx="7950522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2"/>
              </a:buClr>
              <a:buSzPts val="2400"/>
            </a:pP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Montserrat" pitchFamily="2" charset="-52"/>
                <a:ea typeface="Droid Serif"/>
                <a:cs typeface="Droid Serif"/>
                <a:sym typeface="Droid Serif"/>
              </a:rPr>
              <a:t>В структуре ЛУКОЙЛа при Совете Директоров</a:t>
            </a:r>
            <a:r>
              <a:rPr lang="en-US" sz="1600" smtClean="0">
                <a:solidFill>
                  <a:schemeClr val="accent4">
                    <a:lumMod val="50000"/>
                  </a:schemeClr>
                </a:solidFill>
                <a:latin typeface="Montserrat" pitchFamily="2" charset="-52"/>
                <a:ea typeface="Droid Serif"/>
                <a:cs typeface="Droid Serif"/>
                <a:sym typeface="Droid Serif"/>
              </a:rPr>
              <a:t> </a:t>
            </a: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Montserrat" pitchFamily="2" charset="-52"/>
                <a:ea typeface="Droid Serif"/>
                <a:cs typeface="Droid Serif"/>
                <a:sym typeface="Droid Serif"/>
              </a:rPr>
              <a:t>действуют 3 комитета.</a:t>
            </a:r>
          </a:p>
          <a:p>
            <a:pPr lvl="0" algn="ctr">
              <a:buClr>
                <a:schemeClr val="dk2"/>
              </a:buClr>
              <a:buSzPts val="2400"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  <a:p>
            <a:pPr lvl="0" algn="ctr">
              <a:buClr>
                <a:schemeClr val="dk2"/>
              </a:buClr>
              <a:buSzPts val="2400"/>
            </a:pP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 pitchFamily="2" charset="-52"/>
                <a:ea typeface="Droid Serif"/>
                <a:cs typeface="Droid Serif"/>
                <a:sym typeface="Droid Serif"/>
              </a:rPr>
              <a:t>В 2019 году </a:t>
            </a: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Montserrat" pitchFamily="2" charset="-52"/>
                <a:ea typeface="Droid Serif"/>
                <a:cs typeface="Droid Serif"/>
                <a:sym typeface="Droid Serif"/>
              </a:rPr>
              <a:t>было </a:t>
            </a:r>
            <a:r>
              <a:rPr kumimoji="0" lang="ru-RU" sz="1600" b="0" i="0" u="none" strike="noStrike" kern="0" cap="none" spc="0" normalizeH="0" baseline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 pitchFamily="2" charset="-52"/>
                <a:ea typeface="Droid Serif"/>
                <a:cs typeface="Droid Serif"/>
                <a:sym typeface="Droid Serif"/>
              </a:rPr>
              <a:t>потрачено 218 млрд. руб.  на достижение целей устойчивого развития,</a:t>
            </a:r>
            <a:r>
              <a:rPr kumimoji="0" lang="ru-RU" sz="1600" b="0" i="0" u="none" strike="noStrike" kern="0" cap="none" spc="0" normalizeH="0" noProof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Montserrat" pitchFamily="2" charset="-52"/>
                <a:ea typeface="Droid Serif"/>
                <a:cs typeface="Droid Serif"/>
                <a:sym typeface="Droid Serif"/>
              </a:rPr>
              <a:t> а также </a:t>
            </a: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Montserrat" pitchFamily="2" charset="-52"/>
              </a:rPr>
              <a:t>около 36 млрд руб. </a:t>
            </a: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Montserrat" pitchFamily="2" charset="-52"/>
              </a:rPr>
              <a:t>на </a:t>
            </a: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Montserrat" pitchFamily="2" charset="-52"/>
              </a:rPr>
              <a:t>программы по </a:t>
            </a: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Montserrat" pitchFamily="2" charset="-52"/>
              </a:rPr>
              <a:t>экологической </a:t>
            </a: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Montserrat" pitchFamily="2" charset="-52"/>
              </a:rPr>
              <a:t>безопасности.</a:t>
            </a:r>
          </a:p>
          <a:p>
            <a:pPr lvl="0" algn="ctr">
              <a:buClr>
                <a:schemeClr val="dk2"/>
              </a:buClr>
              <a:buSzPts val="2400"/>
            </a:pPr>
            <a:endParaRPr lang="ru-RU" sz="1600" smtClean="0">
              <a:solidFill>
                <a:schemeClr val="accent4">
                  <a:lumMod val="50000"/>
                </a:schemeClr>
              </a:solidFill>
              <a:latin typeface="Montserrat" pitchFamily="2" charset="-52"/>
            </a:endParaRPr>
          </a:p>
          <a:p>
            <a:pPr lvl="0" algn="ctr">
              <a:buClr>
                <a:schemeClr val="dk2"/>
              </a:buClr>
              <a:buSzPts val="2400"/>
            </a:pP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Montserrat" pitchFamily="2" charset="-52"/>
              </a:rPr>
              <a:t>В </a:t>
            </a:r>
            <a:r>
              <a:rPr lang="ru-RU" sz="1600" smtClean="0">
                <a:solidFill>
                  <a:schemeClr val="accent4">
                    <a:lumMod val="50000"/>
                  </a:schemeClr>
                </a:solidFill>
                <a:latin typeface="Montserrat" pitchFamily="2" charset="-52"/>
              </a:rPr>
              <a:t>2020 году появился отдельный член Совета директоров, которого назначили ответственным за климатические вопросы. </a:t>
            </a:r>
          </a:p>
          <a:p>
            <a:pPr lvl="0" algn="ctr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00075" y="3507854"/>
            <a:ext cx="7932365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endParaRPr sz="1800"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57346" name="Picture 2" descr="https://mpz-7.ru/d/lukoil-neftynaya-kompan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699542"/>
            <a:ext cx="1872208" cy="1872208"/>
          </a:xfrm>
          <a:prstGeom prst="rect">
            <a:avLst/>
          </a:prstGeom>
          <a:noFill/>
        </p:spPr>
      </p:pic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596861" y="2366682"/>
            <a:ext cx="793432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600" smtClean="0">
                <a:latin typeface="Montserrat" pitchFamily="2" charset="-52"/>
              </a:rPr>
              <a:t>В </a:t>
            </a:r>
            <a:r>
              <a:rPr lang="ru-RU" sz="1600" smtClean="0">
                <a:latin typeface="Montserrat" pitchFamily="2" charset="-52"/>
              </a:rPr>
              <a:t>2016 году компания запланировала сократить прямые выбросы парниковых газов по российским активам на 1,2% к </a:t>
            </a:r>
            <a:r>
              <a:rPr lang="ru-RU" sz="1600" smtClean="0">
                <a:latin typeface="Montserrat" pitchFamily="2" charset="-52"/>
              </a:rPr>
              <a:t>2020 </a:t>
            </a:r>
            <a:r>
              <a:rPr lang="ru-RU" sz="1600" smtClean="0">
                <a:latin typeface="Montserrat" pitchFamily="2" charset="-52"/>
              </a:rPr>
              <a:t>году.</a:t>
            </a:r>
          </a:p>
          <a:p>
            <a:pPr algn="ctr"/>
            <a:endParaRPr lang="ru-RU" sz="1600" smtClean="0">
              <a:latin typeface="Montserrat" pitchFamily="2" charset="-52"/>
            </a:endParaRPr>
          </a:p>
          <a:p>
            <a:pPr algn="ctr"/>
            <a:r>
              <a:rPr lang="ru-RU" sz="1600" smtClean="0">
                <a:latin typeface="Montserrat" pitchFamily="2" charset="-52"/>
              </a:rPr>
              <a:t>В </a:t>
            </a:r>
            <a:r>
              <a:rPr lang="ru-RU" sz="1600" smtClean="0">
                <a:latin typeface="Montserrat" pitchFamily="2" charset="-52"/>
              </a:rPr>
              <a:t>2019 году ей удалось перевыполнить эту цель в два раза</a:t>
            </a:r>
            <a:r>
              <a:rPr lang="ru-RU" sz="1600" smtClean="0">
                <a:latin typeface="Montserrat" pitchFamily="2" charset="-52"/>
              </a:rPr>
              <a:t>. </a:t>
            </a:r>
            <a:endParaRPr lang="en-US" sz="1600" smtClean="0">
              <a:latin typeface="Montserrat" pitchFamily="2" charset="-52"/>
            </a:endParaRPr>
          </a:p>
          <a:p>
            <a:pPr algn="ctr"/>
            <a:r>
              <a:rPr lang="ru-RU" sz="1600" smtClean="0">
                <a:latin typeface="Montserrat" pitchFamily="2" charset="-52"/>
              </a:rPr>
              <a:t>У </a:t>
            </a:r>
            <a:r>
              <a:rPr lang="ru-RU" sz="1600" smtClean="0">
                <a:latin typeface="Montserrat" pitchFamily="2" charset="-52"/>
              </a:rPr>
              <a:t>ЛУКОЙЛа действуют программы по рациональному использованию попутного нефтяного газа. Компания также ведет проекты в области </a:t>
            </a:r>
            <a:r>
              <a:rPr lang="ru-RU" sz="1600" smtClean="0">
                <a:latin typeface="Montserrat" pitchFamily="2" charset="-52"/>
              </a:rPr>
              <a:t>возобновляемой </a:t>
            </a:r>
            <a:r>
              <a:rPr lang="ru-RU" sz="1600" smtClean="0">
                <a:latin typeface="Montserrat" pitchFamily="2" charset="-52"/>
              </a:rPr>
              <a:t>энергетики</a:t>
            </a:r>
            <a:r>
              <a:rPr lang="ru-RU" sz="1600" smtClean="0">
                <a:latin typeface="Montserrat" pitchFamily="2" charset="-52"/>
              </a:rPr>
              <a:t>.</a:t>
            </a:r>
            <a:endParaRPr lang="ru-RU" sz="1600">
              <a:latin typeface="Montserrat" pitchFamily="2" charset="-52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600075" y="2859782"/>
            <a:ext cx="7932365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79874" name="Picture 2" descr="https://img2.pngio.com/text-clip-art-vector-business-goals-png-download-15001500-business-goals-png-1500_15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483518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597244" y="2283759"/>
            <a:ext cx="794042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ЛУКОЙЛ участвует в законотворческих и экологических инициативах, направленных на внедрение и продвижение раздельного сбора отходов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. </a:t>
            </a: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На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своих автозаправочных станциях компания устанавливает фандоматы по приему пластиковых бутылок и алюминиевых банок для дальнейшей переработки.</a:t>
            </a:r>
            <a:endParaRPr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57346" name="Picture 2" descr="https://mpz-7.ru/d/lukoil-neftynaya-kompani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699542"/>
            <a:ext cx="1872208" cy="1872208"/>
          </a:xfrm>
          <a:prstGeom prst="rect">
            <a:avLst/>
          </a:prstGeom>
          <a:noFill/>
        </p:spPr>
      </p:pic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77828" name="Picture 4" descr="https://pics.clipartpng.com/Green_Leaf_Earth_PNG_Clipart-29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915566"/>
            <a:ext cx="1522071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nedradv.ru/_files/db.biznes-gazeta.ru/images/SakhalinEnergy_20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6178" y="730170"/>
            <a:ext cx="1440160" cy="1440161"/>
          </a:xfrm>
          <a:prstGeom prst="rect">
            <a:avLst/>
          </a:prstGeom>
          <a:noFill/>
        </p:spPr>
      </p:pic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583452" y="2590083"/>
            <a:ext cx="794042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«Сахалин Энерджи» осуществляет производственный экологический контроль на своих объектах для выполнения требований природоохранного законодательства, соблюдения установленных нормативов в области охраны окружающей среды, обеспечения рационального использования природных ресурсов и выполнения планов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уменьшению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воздействия на окружающую среду.</a:t>
            </a:r>
            <a:endParaRPr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81924" name="Picture 4" descr="https://images.ru.prom.st/356504783_w640_h640_otchet-ob-organizats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699542"/>
            <a:ext cx="1872208" cy="1519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nedradv.ru/_files/db.biznes-gazeta.ru/images/SakhalinEnergy_20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6178" y="730170"/>
            <a:ext cx="1440160" cy="1440161"/>
          </a:xfrm>
          <a:prstGeom prst="rect">
            <a:avLst/>
          </a:prstGeom>
          <a:noFill/>
        </p:spPr>
      </p:pic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597244" y="2576367"/>
            <a:ext cx="794042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Производственный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экологический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кон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т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роль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проводится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компанией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по следующим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направлениям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: 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1) контроль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воздействия на атмосферный воздух;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2) контроль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водопользования и воздействия на водные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объекты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;</a:t>
            </a:r>
            <a:endParaRPr lang="en-US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3) контроль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в области обращения с отходами.</a:t>
            </a: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pic>
        <p:nvPicPr>
          <p:cNvPr id="86022" name="Picture 6" descr="https://www.pinclipart.com/picdir/big/127-1273899_factory-flat-design-clip-art-railways-electrification-tren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4695" y="675317"/>
            <a:ext cx="275635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nedradv.ru/_files/db.biznes-gazeta.ru/images/SakhalinEnergy_20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927" y="632296"/>
            <a:ext cx="1152128" cy="1152129"/>
          </a:xfrm>
          <a:prstGeom prst="rect">
            <a:avLst/>
          </a:prstGeom>
          <a:noFill/>
        </p:spPr>
      </p:pic>
      <p:sp>
        <p:nvSpPr>
          <p:cNvPr id="73" name="Google Shape;73;p14"/>
          <p:cNvSpPr txBox="1">
            <a:spLocks noGrp="1"/>
          </p:cNvSpPr>
          <p:nvPr>
            <p:ph type="ctrTitle" idx="4294967295"/>
          </p:nvPr>
        </p:nvSpPr>
        <p:spPr>
          <a:xfrm>
            <a:off x="3913025" y="323388"/>
            <a:ext cx="1317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294967295"/>
          </p:nvPr>
        </p:nvSpPr>
        <p:spPr>
          <a:xfrm>
            <a:off x="1275150" y="1639913"/>
            <a:ext cx="6092186" cy="7251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4294967295"/>
          </p:nvPr>
        </p:nvSpPr>
        <p:spPr>
          <a:xfrm>
            <a:off x="613186" y="627534"/>
            <a:ext cx="7919254" cy="1656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 обращении с отходами «Сахалин Энерджи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» </a:t>
            </a:r>
            <a:endParaRPr lang="ru-RU" sz="1600" smtClean="0">
              <a:solidFill>
                <a:srgbClr val="000000"/>
              </a:solidFill>
              <a:latin typeface="Montserrat" pitchFamily="2" charset="-52"/>
            </a:endParaRPr>
          </a:p>
          <a:p>
            <a:pPr algn="ctr">
              <a:buNone/>
            </a:pP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придерживается </a:t>
            </a:r>
            <a:r>
              <a:rPr lang="ru-RU" sz="1600" smtClean="0">
                <a:solidFill>
                  <a:srgbClr val="000000"/>
                </a:solidFill>
                <a:latin typeface="Montserrat" pitchFamily="2" charset="-52"/>
              </a:rPr>
              <a:t>следующих подходов: </a:t>
            </a:r>
          </a:p>
          <a:p>
            <a:pPr algn="ctr">
              <a:buNone/>
            </a:pPr>
            <a:endParaRPr lang="ru-RU" sz="1600">
              <a:solidFill>
                <a:srgbClr val="000000"/>
              </a:solidFill>
              <a:latin typeface="Montserrat" pitchFamily="2" charset="-52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57350" name="AutoShape 6" descr="https://dumskaya.net/pics1/c169857-15392449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2" name="AutoShape 8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4" name="AutoShape 10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6" name="AutoShape 12" descr="https://www.nestro.ru/media/img/xlogo.png.pagespeed.ic.xWgf4Mhy3M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Google Shape;75;p14"/>
          <p:cNvSpPr txBox="1">
            <a:spLocks/>
          </p:cNvSpPr>
          <p:nvPr/>
        </p:nvSpPr>
        <p:spPr>
          <a:xfrm>
            <a:off x="683568" y="2211710"/>
            <a:ext cx="777686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2"/>
              </a:buClr>
              <a:buSzPts val="2400"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7" name="Google Shape;75;p14"/>
          <p:cNvSpPr txBox="1">
            <a:spLocks/>
          </p:cNvSpPr>
          <p:nvPr/>
        </p:nvSpPr>
        <p:spPr>
          <a:xfrm>
            <a:off x="589347" y="2241177"/>
            <a:ext cx="65937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tserrat" pitchFamily="2" charset="-52"/>
              <a:ea typeface="Droid Serif"/>
              <a:cs typeface="Droid Serif"/>
              <a:sym typeface="Droid Serif"/>
            </a:endParaRPr>
          </a:p>
        </p:txBody>
      </p:sp>
      <p:sp>
        <p:nvSpPr>
          <p:cNvPr id="15" name="Google Shape;75;p14"/>
          <p:cNvSpPr txBox="1">
            <a:spLocks/>
          </p:cNvSpPr>
          <p:nvPr/>
        </p:nvSpPr>
        <p:spPr>
          <a:xfrm>
            <a:off x="616364" y="1699708"/>
            <a:ext cx="7939144" cy="165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600" smtClean="0">
                <a:latin typeface="Montserrat" pitchFamily="2" charset="-52"/>
              </a:rPr>
              <a:t>• минимизация объемов образования отходов и уменьшение их негативного воздействия на окружающую среду; </a:t>
            </a:r>
          </a:p>
          <a:p>
            <a:pPr algn="ctr"/>
            <a:r>
              <a:rPr lang="ru-RU" sz="1600" smtClean="0">
                <a:latin typeface="Montserrat" pitchFamily="2" charset="-52"/>
              </a:rPr>
              <a:t>• передача всех отходов I–III классов опасности специализированным организациям для переработки, повторного использования и обезвреживания;</a:t>
            </a:r>
          </a:p>
          <a:p>
            <a:pPr algn="ctr"/>
            <a:r>
              <a:rPr lang="ru-RU" sz="1600" smtClean="0">
                <a:latin typeface="Montserrat" pitchFamily="2" charset="-52"/>
              </a:rPr>
              <a:t> • размещение отходов IV–V классов опасности на муниципальных полигонах, обустроенных в соответствии с требованиями российского законодательства и международных положений; </a:t>
            </a:r>
          </a:p>
          <a:p>
            <a:pPr algn="ctr"/>
            <a:r>
              <a:rPr lang="ru-RU" sz="1600" smtClean="0">
                <a:latin typeface="Montserrat" pitchFamily="2" charset="-52"/>
              </a:rPr>
              <a:t>• поиск экономически эффективных способов утилизации отходов IV–V классов опасности с целью сокращения доли отходов, размещаемых на муниципальных </a:t>
            </a:r>
            <a:r>
              <a:rPr lang="ru-RU" sz="1600" smtClean="0">
                <a:latin typeface="Montserrat" pitchFamily="2" charset="-52"/>
              </a:rPr>
              <a:t>полигонах</a:t>
            </a:r>
            <a:r>
              <a:rPr lang="ru-RU" sz="1600" smtClean="0">
                <a:latin typeface="Montserrat" pitchFamily="2" charset="-52"/>
              </a:rPr>
              <a:t>.</a:t>
            </a:r>
            <a:endParaRPr lang="ru-RU" sz="1600">
              <a:latin typeface="Montserrat" pitchFamily="2" charset="-52"/>
            </a:endParaRPr>
          </a:p>
        </p:txBody>
      </p:sp>
      <p:pic>
        <p:nvPicPr>
          <p:cNvPr id="83970" name="Picture 2" descr="https://cdn.onlinewebfonts.com/svg/img_4886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2127" y="661642"/>
            <a:ext cx="1151334" cy="11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FF9E00"/>
      </a:accent1>
      <a:accent2>
        <a:srgbClr val="FF6F00"/>
      </a:accent2>
      <a:accent3>
        <a:srgbClr val="8A827D"/>
      </a:accent3>
      <a:accent4>
        <a:srgbClr val="443F3D"/>
      </a:accent4>
      <a:accent5>
        <a:srgbClr val="A0BEDA"/>
      </a:accent5>
      <a:accent6>
        <a:srgbClr val="5E86AC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1129</Words>
  <Application>Microsoft Office PowerPoint</Application>
  <PresentationFormat>Экран (16:9)</PresentationFormat>
  <Paragraphs>166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Montserrat</vt:lpstr>
      <vt:lpstr>Droid Serif</vt:lpstr>
      <vt:lpstr>Calibri</vt:lpstr>
      <vt:lpstr>Perdita template</vt:lpstr>
      <vt:lpstr>ЭКОЛОГИЧЕСКИ ОТВЕСТВЕННЫЕ КОМПАНИИ РОССИЙСКОГО НЕФТЕГАЗА</vt:lpstr>
      <vt:lpstr>Рейтинг открытости нефтегазовых компаний России в сфере экологической ответственности Всемирного фонда дикой природы (WWF) и группы CREON.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 ОТВЕСТВЕННЫЕ КОМПАНИИ РОССИЙСКОГО НЕФТЕГАЗА</dc:title>
  <dc:creator>Екатерина Фараонова</dc:creator>
  <cp:lastModifiedBy>Gosha</cp:lastModifiedBy>
  <cp:revision>27</cp:revision>
  <dcterms:modified xsi:type="dcterms:W3CDTF">2020-11-24T22:23:38Z</dcterms:modified>
</cp:coreProperties>
</file>