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7" r:id="rId3"/>
    <p:sldId id="284" r:id="rId4"/>
    <p:sldId id="286" r:id="rId5"/>
    <p:sldId id="271" r:id="rId6"/>
    <p:sldId id="285" r:id="rId7"/>
    <p:sldId id="289" r:id="rId8"/>
    <p:sldId id="260" r:id="rId9"/>
    <p:sldId id="269" r:id="rId10"/>
    <p:sldId id="288" r:id="rId11"/>
    <p:sldId id="265" r:id="rId12"/>
    <p:sldId id="290" r:id="rId13"/>
    <p:sldId id="291" r:id="rId14"/>
    <p:sldId id="279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9226"/>
    <a:srgbClr val="FFFFFF"/>
    <a:srgbClr val="8CBB6D"/>
    <a:srgbClr val="5C675F"/>
    <a:srgbClr val="F0B45D"/>
    <a:srgbClr val="FDEF6F"/>
    <a:srgbClr val="D49D74"/>
    <a:srgbClr val="9D8208"/>
    <a:srgbClr val="E6BD02"/>
    <a:srgbClr val="07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07" autoAdjust="0"/>
  </p:normalViewPr>
  <p:slideViewPr>
    <p:cSldViewPr snapToGrid="0">
      <p:cViewPr varScale="1">
        <p:scale>
          <a:sx n="72" d="100"/>
          <a:sy n="72" d="100"/>
        </p:scale>
        <p:origin x="582" y="78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1198EC-8139-42E0-8E21-7D55627C4578}" type="datetime1">
              <a:rPr lang="ru-RU" smtClean="0"/>
              <a:t>24.11.2020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85B5D-AF9C-4619-9577-8E9C8F4CF6D0}" type="datetime1">
              <a:rPr lang="ru-RU" smtClean="0"/>
              <a:pPr/>
              <a:t>24.11.2020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004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027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488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48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9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21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435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749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72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649DAF-093F-4482-AA38-346E9A2DEE9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808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298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стиль </a:t>
            </a:r>
            <a:br>
              <a:rPr lang="ru-RU" noProof="0" dirty="0"/>
            </a:br>
            <a:r>
              <a:rPr lang="ru-RU" noProof="0" dirty="0"/>
              <a:t>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3 маркера-изображения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Полилиния: Фигура 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олилиния: Фигура 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8" name="Полилиния: Фигура 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9" name="Полилиния: Фигура 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олилиния: Фигура 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олилиния: Фигура 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олилиния: Фигура 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8" name="Рисунок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9" name="Рисунок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0" name="Рисунок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Сюда можно добавить выделенный текст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ru-RU" noProof="0" dirty="0"/>
              <a:t>1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ru-RU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Название раздела 1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2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ru-RU" noProof="0" dirty="0"/>
              <a:t>Название раздела 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cxnSp>
        <p:nvCxnSpPr>
          <p:cNvPr id="15" name="Прямая со стрелкой 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Год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ММ</a:t>
            </a:r>
          </a:p>
        </p:txBody>
      </p:sp>
      <p:sp>
        <p:nvSpPr>
          <p:cNvPr id="49" name="Текст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Название элемента</a:t>
            </a:r>
          </a:p>
        </p:txBody>
      </p:sp>
      <p:sp>
        <p:nvSpPr>
          <p:cNvPr id="50" name="Текст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ru-RU" noProof="0" dirty="0"/>
              <a:t>месяц, год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Участники групп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 dirty="0"/>
              <a:t>Краткая биография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ru-RU" noProof="0" dirty="0"/>
              <a:t>Полное имя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ru-RU" noProof="0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Полилиния: Фигура 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ru-RU" noProof="0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180217-C116-40DB-B693-CBF88837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96369" y="6155190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244C07-E601-4ECE-AFCA-82950F8C11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lnSpc>
                <a:spcPct val="70000"/>
              </a:lnSpc>
              <a:defRPr sz="55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Спасибо 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Контактный номер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Электронная почта или контакт в социальной сети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Логотип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 dirty="0"/>
              <a:t>Адрес веб-сайта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рупное изображ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изменить </a:t>
            </a:r>
            <a:br>
              <a:rPr lang="ru-RU" noProof="0" dirty="0"/>
            </a:br>
            <a:r>
              <a:rPr lang="ru-RU" noProof="0" dirty="0"/>
              <a:t>Стиль образца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Надпись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ru-RU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Полилиния: Фигура 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Полилиния: Фигура 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Полилиния: Фигура 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Маркеры-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Овал 27">
            <a:extLst>
              <a:ext uri="{FF2B5EF4-FFF2-40B4-BE49-F238E27FC236}">
                <a16:creationId xmlns:a16="http://schemas.microsoft.com/office/drawing/2014/main" id="{2041BFF2-BC3B-3145-940D-004809E5A80A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9906F5C-A183-DF45-AE48-C1D611CDC98D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9CFF2EB-CD95-EA4D-810E-C9F8127071FE}"/>
              </a:ext>
            </a:extLst>
          </p:cNvPr>
          <p:cNvSpPr>
            <a:spLocks noChangeAspect="1"/>
          </p:cNvSpPr>
          <p:nvPr userDrawn="1"/>
        </p:nvSpPr>
        <p:spPr>
          <a:xfrm>
            <a:off x="7639529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E120266-68E0-504A-B1C8-F3369F5AF7C0}"/>
              </a:ext>
            </a:extLst>
          </p:cNvPr>
          <p:cNvSpPr>
            <a:spLocks noChangeAspect="1"/>
          </p:cNvSpPr>
          <p:nvPr userDrawn="1"/>
        </p:nvSpPr>
        <p:spPr>
          <a:xfrm>
            <a:off x="9933998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FB4A810-8614-AD44-B362-CE45C8C679CE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5012" y="4683647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09481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013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4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09481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5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B0B1F8F6-73A5-F142-8A28-094DA998B5F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2" name="Рисунок 3">
            <a:extLst>
              <a:ext uri="{FF2B5EF4-FFF2-40B4-BE49-F238E27FC236}">
                <a16:creationId xmlns:a16="http://schemas.microsoft.com/office/drawing/2014/main" id="{F78A887E-89A6-244C-8AA4-484FE535876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3" name="Рисунок 3">
            <a:extLst>
              <a:ext uri="{FF2B5EF4-FFF2-40B4-BE49-F238E27FC236}">
                <a16:creationId xmlns:a16="http://schemas.microsoft.com/office/drawing/2014/main" id="{52B18661-99A8-214A-A089-09F11F1EB5C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Рисунок 3">
            <a:extLst>
              <a:ext uri="{FF2B5EF4-FFF2-40B4-BE49-F238E27FC236}">
                <a16:creationId xmlns:a16="http://schemas.microsoft.com/office/drawing/2014/main" id="{69D5F0B5-DE10-D646-9244-6B4289E7793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967620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Рисунок 3">
            <a:extLst>
              <a:ext uri="{FF2B5EF4-FFF2-40B4-BE49-F238E27FC236}">
                <a16:creationId xmlns:a16="http://schemas.microsoft.com/office/drawing/2014/main" id="{72B87CCD-6D17-844B-87EF-F8BC69D79B0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261341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8026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3 маркера-изображения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Рисунок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Рисунок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 rtlCol="0"/>
          <a:lstStyle>
            <a:lvl1pPr marL="0" indent="0">
              <a:buNone/>
              <a:defRPr sz="12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Рисунок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noProof="0" dirty="0"/>
              <a:t>Вставьте или перетащите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1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2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ru-RU" noProof="0" dirty="0"/>
              <a:t>Маркер 3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ru-RU" noProof="0" dirty="0"/>
              <a:t>Описание маркера</a:t>
            </a:r>
          </a:p>
        </p:txBody>
      </p:sp>
      <p:sp>
        <p:nvSpPr>
          <p:cNvPr id="51" name="Восьмиугольник 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55" name="Номер слайда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Надпись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ru-RU" sz="1200" noProof="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5" r:id="rId8"/>
    <p:sldLayoutId id="2147483684" r:id="rId9"/>
    <p:sldLayoutId id="2147483683" r:id="rId10"/>
    <p:sldLayoutId id="2147483668" r:id="rId11"/>
    <p:sldLayoutId id="2147483670" r:id="rId12"/>
    <p:sldLayoutId id="2147483653" r:id="rId13"/>
    <p:sldLayoutId id="2147483673" r:id="rId14"/>
    <p:sldLayoutId id="2147483674" r:id="rId15"/>
    <p:sldLayoutId id="2147483676" r:id="rId16"/>
    <p:sldLayoutId id="2147483677" r:id="rId17"/>
    <p:sldLayoutId id="2147483654" r:id="rId18"/>
    <p:sldLayoutId id="2147483660" r:id="rId19"/>
    <p:sldLayoutId id="2147483661" r:id="rId20"/>
    <p:sldLayoutId id="214748367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mskstandart.ru/sertifikaciya/iso/iso-14001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Дерево крупным планом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3072B96B-8E35-4D15-80A0-1DD4745F75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715" y="86714"/>
            <a:ext cx="12018572" cy="6684572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827588"/>
            <a:ext cx="7593497" cy="2387600"/>
          </a:xfrm>
        </p:spPr>
        <p:txBody>
          <a:bodyPr rtlCol="0"/>
          <a:lstStyle/>
          <a:p>
            <a:pPr algn="ctr"/>
            <a:r>
              <a:rPr lang="ru-RU" b="1" dirty="0"/>
              <a:t>Экологический аудит. </a:t>
            </a:r>
            <a:r>
              <a:rPr lang="ru-RU" b="1" dirty="0">
                <a:solidFill>
                  <a:srgbClr val="92D050"/>
                </a:solidFill>
              </a:rPr>
              <a:t>Российский и зарубежный опыт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15188"/>
            <a:ext cx="7593496" cy="936000"/>
          </a:xfrm>
        </p:spPr>
        <p:txBody>
          <a:bodyPr rtlCol="0"/>
          <a:lstStyle/>
          <a:p>
            <a:r>
              <a:rPr lang="ru-RU" dirty="0"/>
              <a:t>Подготовили студентки СПБГЭУ:</a:t>
            </a:r>
            <a:br>
              <a:rPr lang="ru-RU" dirty="0"/>
            </a:br>
            <a:r>
              <a:rPr lang="ru-RU" dirty="0"/>
              <a:t>Дзятская Эллина и Нехорошева Екатерина</a:t>
            </a:r>
          </a:p>
        </p:txBody>
      </p:sp>
      <p:sp>
        <p:nvSpPr>
          <p:cNvPr id="47" name="Полилиния: Фигура 46" title="геометрическая фигура">
            <a:extLst>
              <a:ext uri="{FF2B5EF4-FFF2-40B4-BE49-F238E27FC236}">
                <a16:creationId xmlns:a16="http://schemas.microsoft.com/office/drawing/2014/main" id="{B6D0B8EE-8E06-4051-87BF-62C153F3FBBB}"/>
              </a:ext>
            </a:extLst>
          </p:cNvPr>
          <p:cNvSpPr/>
          <p:nvPr/>
        </p:nvSpPr>
        <p:spPr>
          <a:xfrm rot="4308689">
            <a:off x="6801924" y="1132356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1" y="78153"/>
            <a:ext cx="6799454" cy="2922947"/>
          </a:xfrm>
          <a:solidFill>
            <a:schemeClr val="tx1">
              <a:lumMod val="85000"/>
              <a:lumOff val="15000"/>
            </a:schemeClr>
          </a:solidFill>
        </p:spPr>
        <p:txBody>
          <a:bodyPr rtlCol="0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Экологический аудит в России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0A7D6D-88EB-4EB1-9D68-05C3B35DAB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1" r="22507" b="2168"/>
          <a:stretch/>
        </p:blipFill>
        <p:spPr>
          <a:xfrm>
            <a:off x="6860194" y="78153"/>
            <a:ext cx="5271065" cy="6701693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96369" y="6155190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75113E7-66F5-4C10-A57E-F12BC90C53EB}"/>
              </a:ext>
            </a:extLst>
          </p:cNvPr>
          <p:cNvSpPr/>
          <p:nvPr/>
        </p:nvSpPr>
        <p:spPr>
          <a:xfrm>
            <a:off x="60739" y="3001100"/>
            <a:ext cx="6799454" cy="30367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B0AF7B-518C-4565-8865-1645582116BD}"/>
              </a:ext>
            </a:extLst>
          </p:cNvPr>
          <p:cNvSpPr txBox="1"/>
          <p:nvPr/>
        </p:nvSpPr>
        <p:spPr>
          <a:xfrm>
            <a:off x="539646" y="3083117"/>
            <a:ext cx="5556354" cy="22372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Российские компании, представляющие товары на международный рынок получают стандарты EMAS и ISO 14000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Россия постоянно присутствует в руководящих органах Международной организации по стандартизации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 качестве добровольного принята русская версия стандарта:</a:t>
            </a:r>
            <a:r>
              <a:rPr lang="ru-RU" dirty="0"/>
              <a:t> </a:t>
            </a:r>
            <a:r>
              <a:rPr lang="ru-RU" u="sng" dirty="0">
                <a:hlinkClick r:id="rId4"/>
              </a:rPr>
              <a:t>ГОСТ Р ИСО 14001-2016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48" name="Группа 47" title="геометрическая фигура">
            <a:extLst>
              <a:ext uri="{FF2B5EF4-FFF2-40B4-BE49-F238E27FC236}">
                <a16:creationId xmlns:a16="http://schemas.microsoft.com/office/drawing/2014/main" id="{84BBC0C4-6F12-4763-A643-07B6DC39A83F}"/>
              </a:ext>
            </a:extLst>
          </p:cNvPr>
          <p:cNvGrpSpPr/>
          <p:nvPr/>
        </p:nvGrpSpPr>
        <p:grpSpPr>
          <a:xfrm>
            <a:off x="60738" y="5906125"/>
            <a:ext cx="3671813" cy="818538"/>
            <a:chOff x="8203224" y="-109"/>
            <a:chExt cx="3081180" cy="3011457"/>
          </a:xfrm>
        </p:grpSpPr>
        <p:sp>
          <p:nvSpPr>
            <p:cNvPr id="49" name="Полилиния: Фигура 13">
              <a:extLst>
                <a:ext uri="{FF2B5EF4-FFF2-40B4-BE49-F238E27FC236}">
                  <a16:creationId xmlns:a16="http://schemas.microsoft.com/office/drawing/2014/main" id="{C867EC19-8CD3-4A6A-B4C4-3F819B07D58A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rgbClr val="8CBB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0" name="Полилиния: Фигура 50">
              <a:extLst>
                <a:ext uri="{FF2B5EF4-FFF2-40B4-BE49-F238E27FC236}">
                  <a16:creationId xmlns:a16="http://schemas.microsoft.com/office/drawing/2014/main" id="{5ACAB3BF-A384-4F76-A193-2CEE62C54023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rgbClr val="8CBB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1" name="Полилиния: Фигура 17">
              <a:extLst>
                <a:ext uri="{FF2B5EF4-FFF2-40B4-BE49-F238E27FC236}">
                  <a16:creationId xmlns:a16="http://schemas.microsoft.com/office/drawing/2014/main" id="{060B803B-C3AB-4E2A-BC8F-E0BE4E643C4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rgbClr val="8CBB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2" name="Полилиния: Фигура 19">
              <a:extLst>
                <a:ext uri="{FF2B5EF4-FFF2-40B4-BE49-F238E27FC236}">
                  <a16:creationId xmlns:a16="http://schemas.microsoft.com/office/drawing/2014/main" id="{1438949C-9FE0-43E5-BDDD-B565A42364CE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rgbClr val="8CBB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3" name="Полилиния: Фигура 23">
              <a:extLst>
                <a:ext uri="{FF2B5EF4-FFF2-40B4-BE49-F238E27FC236}">
                  <a16:creationId xmlns:a16="http://schemas.microsoft.com/office/drawing/2014/main" id="{EA507536-1AD9-416B-A7B6-5E2406D94B2B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rgbClr val="8CBB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4" name="Полилиния: Фигура 54">
              <a:extLst>
                <a:ext uri="{FF2B5EF4-FFF2-40B4-BE49-F238E27FC236}">
                  <a16:creationId xmlns:a16="http://schemas.microsoft.com/office/drawing/2014/main" id="{53020559-672B-426A-AEF0-002FA7A9FBDC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rgbClr val="8CBB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144135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8F35FE5-0290-47F2-B7E6-3CC40E48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407"/>
            <a:ext cx="12192000" cy="868221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/>
          <a:lstStyle/>
          <a:p>
            <a:pPr algn="ctr" rtl="0"/>
            <a:r>
              <a:rPr lang="ru-RU" dirty="0"/>
              <a:t>Российские стандарты, вступившие в силу с 01.01.2020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98B0E5-59B6-4D91-B90E-9E6C2419BB54}"/>
              </a:ext>
            </a:extLst>
          </p:cNvPr>
          <p:cNvSpPr/>
          <p:nvPr/>
        </p:nvSpPr>
        <p:spPr>
          <a:xfrm>
            <a:off x="156369" y="1178017"/>
            <a:ext cx="11340000" cy="5409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>
              <a:spcAft>
                <a:spcPts val="500"/>
              </a:spcAft>
            </a:pPr>
            <a:r>
              <a:rPr lang="ru-RU" sz="2000" b="1" i="1" dirty="0">
                <a:solidFill>
                  <a:srgbClr val="6E9226"/>
                </a:solidFill>
                <a:ea typeface="Times New Roman" panose="02020603050405020304" pitchFamily="18" charset="0"/>
              </a:rPr>
              <a:t>ГОСТ Р 58534-2019</a:t>
            </a:r>
            <a:r>
              <a:rPr lang="ru-RU" sz="2000" dirty="0">
                <a:ea typeface="Times New Roman" panose="02020603050405020304" pitchFamily="18" charset="0"/>
              </a:rPr>
              <a:t> Экологический менеджмент. Эффективность использования ресурсов. Часть 1. Основные принципы и стратегии</a:t>
            </a:r>
          </a:p>
          <a:p>
            <a:pPr marL="381000">
              <a:spcAft>
                <a:spcPts val="500"/>
              </a:spcAft>
            </a:pPr>
            <a:endParaRPr lang="ru-RU" dirty="0">
              <a:ea typeface="Times New Roman" panose="02020603050405020304" pitchFamily="18" charset="0"/>
            </a:endParaRPr>
          </a:p>
          <a:p>
            <a:pPr marL="381000">
              <a:spcAft>
                <a:spcPts val="500"/>
              </a:spcAft>
            </a:pPr>
            <a:r>
              <a:rPr lang="ru-RU" sz="2000" b="1" i="1" dirty="0">
                <a:solidFill>
                  <a:srgbClr val="6E9226"/>
                </a:solidFill>
                <a:ea typeface="Times New Roman" panose="02020603050405020304" pitchFamily="18" charset="0"/>
              </a:rPr>
              <a:t>ГОСТ Р 58533-2019</a:t>
            </a:r>
            <a:r>
              <a:rPr lang="ru-RU" sz="2000" i="1" dirty="0">
                <a:ea typeface="Times New Roman" panose="02020603050405020304" pitchFamily="18" charset="0"/>
              </a:rPr>
              <a:t> </a:t>
            </a:r>
            <a:r>
              <a:rPr lang="ru-RU" sz="2000" dirty="0">
                <a:ea typeface="Times New Roman" panose="02020603050405020304" pitchFamily="18" charset="0"/>
              </a:rPr>
              <a:t>Экологический менеджмент. Руководство по оценке затрат промышленных предприятий на обеспечение экологической безопасности</a:t>
            </a:r>
          </a:p>
          <a:p>
            <a:pPr marL="381000">
              <a:spcAft>
                <a:spcPts val="500"/>
              </a:spcAft>
            </a:pPr>
            <a:endParaRPr lang="ru-RU" dirty="0">
              <a:ea typeface="Times New Roman" panose="02020603050405020304" pitchFamily="18" charset="0"/>
            </a:endParaRPr>
          </a:p>
          <a:p>
            <a:pPr marL="381000">
              <a:spcAft>
                <a:spcPts val="500"/>
              </a:spcAft>
            </a:pPr>
            <a:r>
              <a:rPr lang="ru-RU" sz="2000" b="1" i="1" dirty="0">
                <a:solidFill>
                  <a:srgbClr val="6E9226"/>
                </a:solidFill>
                <a:ea typeface="Times New Roman" panose="02020603050405020304" pitchFamily="18" charset="0"/>
              </a:rPr>
              <a:t>ГОСТ Р 58530-2019</a:t>
            </a:r>
            <a:r>
              <a:rPr lang="ru-RU" sz="2000" dirty="0">
                <a:ea typeface="Times New Roman" panose="02020603050405020304" pitchFamily="18" charset="0"/>
              </a:rPr>
              <a:t> Экологический менеджмент. Эффективность использования ресурсов. Руководство по оценке эффективности использования ресурсов для малых и средних предприятий</a:t>
            </a:r>
          </a:p>
          <a:p>
            <a:pPr marL="381000">
              <a:spcAft>
                <a:spcPts val="500"/>
              </a:spcAft>
            </a:pPr>
            <a:endParaRPr lang="ru-RU" dirty="0">
              <a:ea typeface="Times New Roman" panose="02020603050405020304" pitchFamily="18" charset="0"/>
            </a:endParaRPr>
          </a:p>
          <a:p>
            <a:pPr marL="381000">
              <a:spcAft>
                <a:spcPts val="500"/>
              </a:spcAft>
            </a:pPr>
            <a:r>
              <a:rPr lang="ru-RU" sz="2000" b="1" i="1" dirty="0">
                <a:solidFill>
                  <a:srgbClr val="6E9226"/>
                </a:solidFill>
                <a:ea typeface="Times New Roman" panose="02020603050405020304" pitchFamily="18" charset="0"/>
              </a:rPr>
              <a:t>ГОСТ Р ИСО 14008-2019</a:t>
            </a:r>
            <a:r>
              <a:rPr lang="ru-RU" sz="2000" dirty="0">
                <a:ea typeface="Times New Roman" panose="02020603050405020304" pitchFamily="18" charset="0"/>
              </a:rPr>
              <a:t> Денежная оценка воздействия на окружающую среду и соответствующих экологических аспектов</a:t>
            </a:r>
          </a:p>
          <a:p>
            <a:pPr marL="381000">
              <a:spcAft>
                <a:spcPts val="500"/>
              </a:spcAft>
            </a:pPr>
            <a:endParaRPr lang="ru-RU" dirty="0">
              <a:ea typeface="Times New Roman" panose="02020603050405020304" pitchFamily="18" charset="0"/>
            </a:endParaRPr>
          </a:p>
          <a:p>
            <a:pPr marL="381000">
              <a:spcAft>
                <a:spcPts val="500"/>
              </a:spcAft>
            </a:pPr>
            <a:r>
              <a:rPr lang="ru-RU" sz="2000" b="1" i="1" dirty="0">
                <a:solidFill>
                  <a:srgbClr val="6E9226"/>
                </a:solidFill>
                <a:ea typeface="Times New Roman" panose="02020603050405020304" pitchFamily="18" charset="0"/>
              </a:rPr>
              <a:t>ГОСТ Р ИСО 14044-2019</a:t>
            </a:r>
            <a:r>
              <a:rPr lang="ru-RU" sz="2000" i="1" dirty="0">
                <a:ea typeface="Times New Roman" panose="02020603050405020304" pitchFamily="18" charset="0"/>
              </a:rPr>
              <a:t> </a:t>
            </a:r>
            <a:r>
              <a:rPr lang="ru-RU" sz="2000" dirty="0">
                <a:ea typeface="Times New Roman" panose="02020603050405020304" pitchFamily="18" charset="0"/>
              </a:rPr>
              <a:t>Экологический менеджмент. Оценка жизненного цикла. Требования и рекомендации</a:t>
            </a:r>
          </a:p>
          <a:p>
            <a:pPr marL="381000">
              <a:spcAft>
                <a:spcPts val="500"/>
              </a:spcAft>
            </a:pPr>
            <a:endParaRPr lang="ru-RU" sz="1600" dirty="0">
              <a:ea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A4FA6D1-E76E-4668-93E9-7FE12A4483EA}"/>
              </a:ext>
            </a:extLst>
          </p:cNvPr>
          <p:cNvCxnSpPr/>
          <p:nvPr/>
        </p:nvCxnSpPr>
        <p:spPr>
          <a:xfrm>
            <a:off x="1528997" y="2053652"/>
            <a:ext cx="8184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22EC868-F96E-4A50-9540-0D131C7C71F4}"/>
              </a:ext>
            </a:extLst>
          </p:cNvPr>
          <p:cNvCxnSpPr/>
          <p:nvPr/>
        </p:nvCxnSpPr>
        <p:spPr>
          <a:xfrm>
            <a:off x="1528997" y="3075481"/>
            <a:ext cx="8184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CAB0558F-A9BB-4D03-AA20-8DF67875897F}"/>
              </a:ext>
            </a:extLst>
          </p:cNvPr>
          <p:cNvCxnSpPr/>
          <p:nvPr/>
        </p:nvCxnSpPr>
        <p:spPr>
          <a:xfrm>
            <a:off x="1528996" y="5386466"/>
            <a:ext cx="8184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201470A-8F73-44A3-A44B-51892BFA288E}"/>
              </a:ext>
            </a:extLst>
          </p:cNvPr>
          <p:cNvCxnSpPr/>
          <p:nvPr/>
        </p:nvCxnSpPr>
        <p:spPr>
          <a:xfrm>
            <a:off x="1528997" y="4399613"/>
            <a:ext cx="8184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781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B8A96-4ECB-445D-90F1-4C7E558D2A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98B0E5-59B6-4D91-B90E-9E6C2419BB54}"/>
              </a:ext>
            </a:extLst>
          </p:cNvPr>
          <p:cNvSpPr/>
          <p:nvPr/>
        </p:nvSpPr>
        <p:spPr>
          <a:xfrm>
            <a:off x="306216" y="1477543"/>
            <a:ext cx="11340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6E9226"/>
                </a:solidFill>
              </a:rPr>
              <a:t>ГОСТ Р 58543-2019</a:t>
            </a:r>
            <a:r>
              <a:rPr lang="ru-RU" sz="2000" dirty="0"/>
              <a:t> Интегрированные системы менеджмента. Руководство для малых и средних предприятий по оценке компетентности экспертов по интегрированным системам менеджмента</a:t>
            </a:r>
          </a:p>
          <a:p>
            <a:endParaRPr lang="ru-RU" sz="2000" dirty="0"/>
          </a:p>
          <a:p>
            <a:r>
              <a:rPr lang="ru-RU" sz="2000" b="1" i="1" dirty="0">
                <a:solidFill>
                  <a:srgbClr val="6E9226"/>
                </a:solidFill>
              </a:rPr>
              <a:t>ГОСТ Р 58542-2019</a:t>
            </a:r>
            <a:r>
              <a:rPr lang="ru-RU" sz="2000" dirty="0"/>
              <a:t> Интегрированные системы менеджмента. Руководство по практическому применению</a:t>
            </a:r>
          </a:p>
          <a:p>
            <a:endParaRPr lang="ru-RU" sz="2000" dirty="0"/>
          </a:p>
          <a:p>
            <a:r>
              <a:rPr lang="ru-RU" sz="2000" b="1" i="1" dirty="0">
                <a:solidFill>
                  <a:srgbClr val="6E9226"/>
                </a:solidFill>
              </a:rPr>
              <a:t>ГОСТ Р 58532-2019</a:t>
            </a:r>
            <a:r>
              <a:rPr lang="ru-RU" sz="2000" dirty="0"/>
              <a:t> Экологический менеджмент. Система ключевых показателей экологической эффективности. Руководство по разработке, внедрению и практическому применению</a:t>
            </a:r>
          </a:p>
          <a:p>
            <a:endParaRPr lang="ru-RU" sz="2000" dirty="0"/>
          </a:p>
          <a:p>
            <a:r>
              <a:rPr lang="ru-RU" sz="2000" b="1" i="1" dirty="0">
                <a:solidFill>
                  <a:srgbClr val="6E9226"/>
                </a:solidFill>
              </a:rPr>
              <a:t>ГОСТ Р​ 52724-2019</a:t>
            </a:r>
            <a:r>
              <a:rPr lang="ru-RU" sz="2000" dirty="0"/>
              <a:t> Системы экологического менеджмента. Общие руководящие указания по созданию, внедрению и обеспечению функционирования на химически опасных производственных объектах</a:t>
            </a:r>
          </a:p>
          <a:p>
            <a:r>
              <a:rPr lang="en-US" sz="1600" b="1" dirty="0"/>
              <a:t> </a:t>
            </a:r>
            <a:endParaRPr lang="ru-RU" sz="1600" dirty="0"/>
          </a:p>
          <a:p>
            <a:pPr marL="381000">
              <a:spcAft>
                <a:spcPts val="500"/>
              </a:spcAft>
            </a:pPr>
            <a:endParaRPr lang="ru-RU" sz="1600" dirty="0">
              <a:ea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A4FA6D1-E76E-4668-93E9-7FE12A4483EA}"/>
              </a:ext>
            </a:extLst>
          </p:cNvPr>
          <p:cNvCxnSpPr/>
          <p:nvPr/>
        </p:nvCxnSpPr>
        <p:spPr>
          <a:xfrm>
            <a:off x="1528995" y="2548327"/>
            <a:ext cx="8184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22EC868-F96E-4A50-9540-0D131C7C71F4}"/>
              </a:ext>
            </a:extLst>
          </p:cNvPr>
          <p:cNvCxnSpPr/>
          <p:nvPr/>
        </p:nvCxnSpPr>
        <p:spPr>
          <a:xfrm>
            <a:off x="1528994" y="3431497"/>
            <a:ext cx="8184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201470A-8F73-44A3-A44B-51892BFA288E}"/>
              </a:ext>
            </a:extLst>
          </p:cNvPr>
          <p:cNvCxnSpPr/>
          <p:nvPr/>
        </p:nvCxnSpPr>
        <p:spPr>
          <a:xfrm>
            <a:off x="1528994" y="4759377"/>
            <a:ext cx="81846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CCD1F939-67C6-4471-B4AC-C1AABE3B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0407"/>
            <a:ext cx="12192000" cy="868221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/>
          <a:lstStyle/>
          <a:p>
            <a:pPr algn="ctr" rtl="0"/>
            <a:r>
              <a:rPr lang="ru-RU" dirty="0"/>
              <a:t>Российские стандарты, вступившие в силу с 01.01.2020</a:t>
            </a:r>
          </a:p>
        </p:txBody>
      </p:sp>
    </p:spTree>
    <p:extLst>
      <p:ext uri="{BB962C8B-B14F-4D97-AF65-F5344CB8AC3E}">
        <p14:creationId xmlns:p14="http://schemas.microsoft.com/office/powerpoint/2010/main" val="38972597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FCFA9F-216D-485F-8C8B-2EFAE68CD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366" y="490330"/>
            <a:ext cx="10625299" cy="5976731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969979-90F8-4CCB-B3A4-89625E39A2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31C145-E467-48DD-BE40-F8B5BC34CFE3}"/>
              </a:ext>
            </a:extLst>
          </p:cNvPr>
          <p:cNvSpPr/>
          <p:nvPr/>
        </p:nvSpPr>
        <p:spPr>
          <a:xfrm>
            <a:off x="1571275" y="2292625"/>
            <a:ext cx="9011479" cy="23721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«Экология — догадка, что, если ты и свинья и дуба тебе не жалко, всё же не следует подрывать у него корни.»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pPr algn="r"/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Александр Круглов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5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Пейзаж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>
          <a:xfrm>
            <a:off x="86715" y="86714"/>
            <a:ext cx="12018572" cy="668457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826" y="2599233"/>
            <a:ext cx="8216348" cy="1659533"/>
          </a:xfrm>
        </p:spPr>
        <p:txBody>
          <a:bodyPr rtlCol="0"/>
          <a:lstStyle/>
          <a:p>
            <a:pPr rtl="0"/>
            <a:r>
              <a:rPr lang="ru-RU" dirty="0"/>
              <a:t>Благодарим за внимание!</a:t>
            </a:r>
          </a:p>
        </p:txBody>
      </p:sp>
      <p:cxnSp>
        <p:nvCxnSpPr>
          <p:cNvPr id="5" name="Прямая соединительная линия 4" descr="Разделитель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532487" y="2878904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017913"/>
            <a:ext cx="6286549" cy="850651"/>
          </a:xfrm>
        </p:spPr>
        <p:txBody>
          <a:bodyPr rtlCol="0"/>
          <a:lstStyle/>
          <a:p>
            <a:pPr rtl="0"/>
            <a:r>
              <a:rPr lang="ru-RU" dirty="0"/>
              <a:t>Экологический аудит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031" y="2745783"/>
            <a:ext cx="6054650" cy="2713888"/>
          </a:xfrm>
        </p:spPr>
        <p:txBody>
          <a:bodyPr rtlCol="0"/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800" dirty="0"/>
              <a:t>независимая, комплексная, документированная оценка соблюдения экономическим субъектом требований нормативных документов и международных стандартов в области охраны окружающей среды и подготовка рекомендаций по улучшению такой деятельности.</a:t>
            </a:r>
          </a:p>
        </p:txBody>
      </p:sp>
      <p:grpSp>
        <p:nvGrpSpPr>
          <p:cNvPr id="46" name="Группа 45" title="группа треугольников">
            <a:extLst>
              <a:ext uri="{FF2B5EF4-FFF2-40B4-BE49-F238E27FC236}">
                <a16:creationId xmlns:a16="http://schemas.microsoft.com/office/drawing/2014/main" id="{62DF6AE8-6133-4C1E-91DD-755705ACF0F1}"/>
              </a:ext>
            </a:extLst>
          </p:cNvPr>
          <p:cNvGrpSpPr/>
          <p:nvPr/>
        </p:nvGrpSpPr>
        <p:grpSpPr>
          <a:xfrm rot="16662809">
            <a:off x="454219" y="5048186"/>
            <a:ext cx="1259383" cy="2258915"/>
            <a:chOff x="9862160" y="831132"/>
            <a:chExt cx="1850209" cy="1915995"/>
          </a:xfrm>
        </p:grpSpPr>
        <p:sp>
          <p:nvSpPr>
            <p:cNvPr id="16" name="Полилиния: Фигура 15" title="треугольники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16" title="треугольники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Полилиния: Фигура 17" title="треугольники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9" name="Полилиния: Фигура 18" title="треугольники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19" title="треугольники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20" title="треугольники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21" title="треугольники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22" title="треугольники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23" title="треугольники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24" title="треугольники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6" name="Полилиния: Фигура 25" title="треугольники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7" name="Полилиния: Фигура 26" title="треугольники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 27" title="треугольники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 28" title="треугольники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2D9794A-7473-4C79-BDB3-73434692A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brightnessContrast bright="-8000" contrast="5000"/>
                    </a14:imgEffect>
                  </a14:imgLayer>
                </a14:imgProps>
              </a:ext>
            </a:extLst>
          </a:blip>
          <a:srcRect l="28863" r="19608"/>
          <a:stretch/>
        </p:blipFill>
        <p:spPr>
          <a:xfrm>
            <a:off x="6286548" y="87544"/>
            <a:ext cx="5831479" cy="66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933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5DBD37D-F9A3-43DC-AB3E-6A0472BB0D69}"/>
              </a:ext>
            </a:extLst>
          </p:cNvPr>
          <p:cNvSpPr/>
          <p:nvPr/>
        </p:nvSpPr>
        <p:spPr>
          <a:xfrm>
            <a:off x="6983896" y="1290614"/>
            <a:ext cx="1524000" cy="465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583" y="222104"/>
            <a:ext cx="5061100" cy="719999"/>
          </a:xfrm>
          <a:ln>
            <a:solidFill>
              <a:srgbClr val="070707"/>
            </a:solidFill>
          </a:ln>
        </p:spPr>
        <p:txBody>
          <a:bodyPr rtlCol="0"/>
          <a:lstStyle/>
          <a:p>
            <a:pPr algn="ctr" rtl="0"/>
            <a:r>
              <a:rPr lang="ru-RU" sz="4000" dirty="0"/>
              <a:t>История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96369" y="6155190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449FFA4-1B32-4D4C-B962-14F5FDF5D5A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3941" r="13941"/>
          <a:stretch>
            <a:fillRect/>
          </a:stretch>
        </p:blipFill>
        <p:spPr/>
      </p:pic>
      <p:sp>
        <p:nvSpPr>
          <p:cNvPr id="23" name="Текст 22">
            <a:extLst>
              <a:ext uri="{FF2B5EF4-FFF2-40B4-BE49-F238E27FC236}">
                <a16:creationId xmlns:a16="http://schemas.microsoft.com/office/drawing/2014/main" id="{E14312D9-548F-447F-8E96-2358E0D1FC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27958" y="1186229"/>
            <a:ext cx="5061100" cy="65172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/>
              <a:t>Экологический аудит зародился примерно в 1970-1980-х годах</a:t>
            </a:r>
            <a:endParaRPr lang="ru-RU" sz="2000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51F36312-5736-4BD3-9CB4-0FC9F66BF2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958" y="1893197"/>
            <a:ext cx="5171121" cy="88105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США - первая страна, в которой началось активное продвижение </a:t>
            </a:r>
            <a:r>
              <a:rPr lang="ru-RU" sz="2000" dirty="0" err="1"/>
              <a:t>экоаудита</a:t>
            </a:r>
            <a:endParaRPr lang="ru-RU" sz="2000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9818987-0C49-465B-8B42-483FB8B45E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68770" y="3833868"/>
            <a:ext cx="5089496" cy="8753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/>
              <a:t>В России внедрение практики экологического аудита началось в 1990-х годах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AF0B1867-9790-45E1-A61F-7FBA376790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27958" y="2878639"/>
            <a:ext cx="5377066" cy="10393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Постепенно к ней присоединились другие страны: Канада, Нидерланды Великобритания, и Швеция</a:t>
            </a:r>
            <a:endParaRPr lang="ru-RU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7AD3FE-8426-44BE-A89F-CF9F0345A82F}"/>
              </a:ext>
            </a:extLst>
          </p:cNvPr>
          <p:cNvSpPr txBox="1"/>
          <p:nvPr/>
        </p:nvSpPr>
        <p:spPr>
          <a:xfrm>
            <a:off x="6668770" y="4771189"/>
            <a:ext cx="5218786" cy="7961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1997 г. - принятие программы развития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экоаудита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России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84D0A7-54DE-45BA-AD1C-C76B537F84B7}"/>
              </a:ext>
            </a:extLst>
          </p:cNvPr>
          <p:cNvSpPr txBox="1"/>
          <p:nvPr/>
        </p:nvSpPr>
        <p:spPr>
          <a:xfrm>
            <a:off x="6668770" y="5525369"/>
            <a:ext cx="5177973" cy="9116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1998 г. - принятие ряда правовых актов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Госкомэкологии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области экологического аудита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3CB533D-A2F5-4C0E-A35A-46EB1442B667}"/>
              </a:ext>
            </a:extLst>
          </p:cNvPr>
          <p:cNvCxnSpPr/>
          <p:nvPr/>
        </p:nvCxnSpPr>
        <p:spPr>
          <a:xfrm>
            <a:off x="7354957" y="1837955"/>
            <a:ext cx="365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A966E15-55EA-42B9-9AF9-A69A4C1174F9}"/>
              </a:ext>
            </a:extLst>
          </p:cNvPr>
          <p:cNvCxnSpPr/>
          <p:nvPr/>
        </p:nvCxnSpPr>
        <p:spPr>
          <a:xfrm>
            <a:off x="7411333" y="2816539"/>
            <a:ext cx="365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86B3166E-635B-4711-9C22-B6E73F5A0E25}"/>
              </a:ext>
            </a:extLst>
          </p:cNvPr>
          <p:cNvCxnSpPr/>
          <p:nvPr/>
        </p:nvCxnSpPr>
        <p:spPr>
          <a:xfrm>
            <a:off x="7457716" y="3739642"/>
            <a:ext cx="365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7F038A4B-E2D3-4B27-9026-1DCB9FD9234C}"/>
              </a:ext>
            </a:extLst>
          </p:cNvPr>
          <p:cNvCxnSpPr/>
          <p:nvPr/>
        </p:nvCxnSpPr>
        <p:spPr>
          <a:xfrm>
            <a:off x="7487691" y="4709202"/>
            <a:ext cx="365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B6B98EDF-2C8F-42B1-9F02-0CC47D37475C}"/>
              </a:ext>
            </a:extLst>
          </p:cNvPr>
          <p:cNvCxnSpPr/>
          <p:nvPr/>
        </p:nvCxnSpPr>
        <p:spPr>
          <a:xfrm>
            <a:off x="7487691" y="5525369"/>
            <a:ext cx="3657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31" grpId="0" build="p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2601"/>
            <a:ext cx="12191999" cy="914400"/>
          </a:xfrm>
          <a:ln>
            <a:solidFill>
              <a:srgbClr val="6E9226"/>
            </a:solidFill>
          </a:ln>
        </p:spPr>
        <p:txBody>
          <a:bodyPr rtlCol="0"/>
          <a:lstStyle/>
          <a:p>
            <a:pPr algn="ctr"/>
            <a:r>
              <a:rPr lang="ru-RU" sz="4400" b="1" dirty="0"/>
              <a:t>Цели и задачи экологического аудита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1931" y="3792512"/>
            <a:ext cx="2160000" cy="2913088"/>
          </a:xfrm>
          <a:solidFill>
            <a:schemeClr val="accent1">
              <a:lumMod val="75000"/>
              <a:alpha val="78000"/>
            </a:schemeClr>
          </a:solidFill>
        </p:spPr>
        <p:txBody>
          <a:bodyPr numCol="1" rtlCol="0" anchor="ctr" anchorCtr="1"/>
          <a:lstStyle/>
          <a:p>
            <a:r>
              <a:rPr lang="ru-RU" sz="1600" dirty="0">
                <a:solidFill>
                  <a:schemeClr val="bg1"/>
                </a:solidFill>
              </a:rPr>
              <a:t>1.Рациональное распределение материальных издержек организаций на основании определенных экологических факторов</a:t>
            </a:r>
          </a:p>
        </p:txBody>
      </p:sp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6076" y="3792512"/>
            <a:ext cx="2160587" cy="2913088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ctr" anchorCtr="1"/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2.Предотвращение вероятности финансовых потерь, связанных  с нерациональным использованием ресурсов природы и загрязнением экологии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20543" y="3792512"/>
            <a:ext cx="2160588" cy="2913088"/>
          </a:xfrm>
          <a:solidFill>
            <a:srgbClr val="93B058"/>
          </a:solidFill>
        </p:spPr>
        <p:txBody>
          <a:bodyPr rtlCol="0" anchor="ctr" anchorCtr="1"/>
          <a:lstStyle/>
          <a:p>
            <a:r>
              <a:rPr lang="ru-RU" sz="1600" dirty="0">
                <a:solidFill>
                  <a:schemeClr val="bg1"/>
                </a:solidFill>
              </a:rPr>
              <a:t>3.Установление доверительных взаимоотношений  с местным населением и органами природоохранной сферы</a:t>
            </a:r>
          </a:p>
        </p:txBody>
      </p:sp>
      <p:cxnSp>
        <p:nvCxnSpPr>
          <p:cNvPr id="78" name="Прямая соединительная линия 77" descr="Третий разделитель на слайде">
            <a:extLst>
              <a:ext uri="{FF2B5EF4-FFF2-40B4-BE49-F238E27FC236}">
                <a16:creationId xmlns:a16="http://schemas.microsoft.com/office/drawing/2014/main" id="{29488879-6129-4D02-B173-36635DF61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248035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id="{ACD29343-5246-427C-BFCC-F61B25177C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011" y="3794312"/>
            <a:ext cx="2160587" cy="2911288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ctr" anchorCtr="1"/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4.Получение возможности использования определенных  льгот и субсидий для компаний, вносящих значительный вклад в охрану природы</a:t>
            </a:r>
          </a:p>
        </p:txBody>
      </p:sp>
      <p:cxnSp>
        <p:nvCxnSpPr>
          <p:cNvPr id="79" name="Прямая соединительная линия 78" descr="Четвертый разделитель на слайде">
            <a:extLst>
              <a:ext uri="{FF2B5EF4-FFF2-40B4-BE49-F238E27FC236}">
                <a16:creationId xmlns:a16="http://schemas.microsoft.com/office/drawing/2014/main" id="{9926A3E2-2234-409D-9838-30428E637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42529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1">
            <a:extLst>
              <a:ext uri="{FF2B5EF4-FFF2-40B4-BE49-F238E27FC236}">
                <a16:creationId xmlns:a16="http://schemas.microsoft.com/office/drawing/2014/main" id="{6248F5E2-762B-44E2-83B5-C078E3551B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608084" y="3792512"/>
            <a:ext cx="2160588" cy="2913088"/>
          </a:xfrm>
          <a:solidFill>
            <a:srgbClr val="93B058"/>
          </a:solidFill>
        </p:spPr>
        <p:txBody>
          <a:bodyPr rtlCol="0" anchor="ctr" anchorCtr="1"/>
          <a:lstStyle/>
          <a:p>
            <a:r>
              <a:rPr lang="ru-RU" sz="1600" dirty="0">
                <a:solidFill>
                  <a:schemeClr val="bg1"/>
                </a:solidFill>
              </a:rPr>
              <a:t>5.Выход на международные стандарты управления по вопросам экологии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15" name="Рисунок 14" descr="Блок-схема">
            <a:extLst>
              <a:ext uri="{FF2B5EF4-FFF2-40B4-BE49-F238E27FC236}">
                <a16:creationId xmlns:a16="http://schemas.microsoft.com/office/drawing/2014/main" id="{94C284AC-0F89-46E2-97DB-8A9C3EB50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8307" y="2215562"/>
            <a:ext cx="1028405" cy="1028405"/>
          </a:xfrm>
          <a:prstGeom prst="rect">
            <a:avLst/>
          </a:prstGeom>
        </p:spPr>
      </p:pic>
      <p:pic>
        <p:nvPicPr>
          <p:cNvPr id="35" name="Рисунок 34" descr="Рукопожатие">
            <a:extLst>
              <a:ext uri="{FF2B5EF4-FFF2-40B4-BE49-F238E27FC236}">
                <a16:creationId xmlns:a16="http://schemas.microsoft.com/office/drawing/2014/main" id="{B1866C41-4F90-4301-9076-BC71E5F69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5355" y="2267835"/>
            <a:ext cx="1055850" cy="1055850"/>
          </a:xfrm>
          <a:prstGeom prst="rect">
            <a:avLst/>
          </a:prstGeom>
        </p:spPr>
      </p:pic>
      <p:pic>
        <p:nvPicPr>
          <p:cNvPr id="37" name="Рисунок 36" descr="Рубль">
            <a:extLst>
              <a:ext uri="{FF2B5EF4-FFF2-40B4-BE49-F238E27FC236}">
                <a16:creationId xmlns:a16="http://schemas.microsoft.com/office/drawing/2014/main" id="{F701E811-92CA-4BA4-B831-55F5B1309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586" y="2283549"/>
            <a:ext cx="914400" cy="914400"/>
          </a:xfrm>
          <a:prstGeom prst="rect">
            <a:avLst/>
          </a:prstGeom>
        </p:spPr>
      </p:pic>
      <p:pic>
        <p:nvPicPr>
          <p:cNvPr id="41" name="Рисунок 40" descr="Контрольный список (справа налево)">
            <a:extLst>
              <a:ext uri="{FF2B5EF4-FFF2-40B4-BE49-F238E27FC236}">
                <a16:creationId xmlns:a16="http://schemas.microsoft.com/office/drawing/2014/main" id="{107C802B-1DFA-4EC8-AE2E-4DBCE84364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42100" y="2376350"/>
            <a:ext cx="914400" cy="914400"/>
          </a:xfrm>
          <a:prstGeom prst="rect">
            <a:avLst/>
          </a:prstGeom>
        </p:spPr>
      </p:pic>
      <p:pic>
        <p:nvPicPr>
          <p:cNvPr id="45" name="Рисунок 44" descr="Земной шар с очертаниями Африки и Европы">
            <a:extLst>
              <a:ext uri="{FF2B5EF4-FFF2-40B4-BE49-F238E27FC236}">
                <a16:creationId xmlns:a16="http://schemas.microsoft.com/office/drawing/2014/main" id="{77DCDD06-478D-4A1A-84A6-61AE865B93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43792" y="2283549"/>
            <a:ext cx="1007201" cy="10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87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4E6C1-B1C5-40C3-9B90-EF2666FB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43" y="577120"/>
            <a:ext cx="8262505" cy="647999"/>
          </a:xfrm>
          <a:ln>
            <a:solidFill>
              <a:srgbClr val="6E9226"/>
            </a:solidFill>
          </a:ln>
        </p:spPr>
        <p:txBody>
          <a:bodyPr rtlCol="0"/>
          <a:lstStyle/>
          <a:p>
            <a:pPr algn="ctr" rtl="0"/>
            <a:r>
              <a:rPr lang="ru-RU" sz="4000" b="1" dirty="0"/>
              <a:t>Этапы экологического аудита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869ACF9-B7F9-4774-B207-2EF78971151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58643" y="1647040"/>
            <a:ext cx="1980974" cy="648000"/>
          </a:xfrm>
          <a:ln>
            <a:solidFill>
              <a:schemeClr val="accent1"/>
            </a:solidFill>
          </a:ln>
        </p:spPr>
        <p:txBody>
          <a:bodyPr rtlCol="0" anchor="ctr" anchorCtr="0"/>
          <a:lstStyle/>
          <a:p>
            <a:pPr rtl="0"/>
            <a:r>
              <a:rPr lang="ru-RU" b="1" dirty="0"/>
              <a:t>Этап 1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50F641-F6F8-461C-9C2D-07E41687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43" y="2463455"/>
            <a:ext cx="2475929" cy="331454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 anchorCtr="0"/>
          <a:lstStyle/>
          <a:p>
            <a:pPr marL="0" indent="0" algn="ctr">
              <a:buNone/>
            </a:pPr>
            <a:r>
              <a:rPr lang="ru-RU" sz="1600" dirty="0"/>
              <a:t> 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A2613D7-9904-47E7-A848-78E09B4F4A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34572" y="1647040"/>
            <a:ext cx="1881275" cy="648000"/>
          </a:xfrm>
          <a:ln>
            <a:solidFill>
              <a:srgbClr val="85B02E"/>
            </a:solidFill>
          </a:ln>
        </p:spPr>
        <p:txBody>
          <a:bodyPr rtlCol="0" anchor="ctr" anchorCtr="0"/>
          <a:lstStyle/>
          <a:p>
            <a:pPr rtl="0"/>
            <a:r>
              <a:rPr lang="ru-RU" b="1" dirty="0">
                <a:solidFill>
                  <a:schemeClr val="tx1"/>
                </a:solidFill>
              </a:rPr>
              <a:t>Этап 2</a:t>
            </a:r>
            <a:endParaRPr lang="ru-RU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9D7DA5-9DA5-4EDA-AAC1-B5A593D730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34572" y="2463455"/>
            <a:ext cx="2354796" cy="3314200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 anchor="ctr" anchorCtr="0"/>
          <a:lstStyle/>
          <a:p>
            <a:pPr marL="0" indent="0" algn="ctr">
              <a:buNone/>
            </a:pPr>
            <a:r>
              <a:rPr lang="ru-RU" dirty="0"/>
              <a:t>Получение объективной информации из разных источников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CAA0F0E-6B7F-4145-A8E2-90DC4D67578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089368" y="1647040"/>
            <a:ext cx="1881275" cy="648000"/>
          </a:xfrm>
          <a:ln>
            <a:solidFill>
              <a:srgbClr val="6E9226"/>
            </a:solidFill>
          </a:ln>
        </p:spPr>
        <p:txBody>
          <a:bodyPr rtlCol="0" anchor="ctr" anchorCtr="0"/>
          <a:lstStyle/>
          <a:p>
            <a:pPr rtl="0"/>
            <a:r>
              <a:rPr lang="ru-RU" b="1" dirty="0"/>
              <a:t>Этап 3</a:t>
            </a:r>
            <a:endParaRPr lang="ru-RU" sz="1400" b="1" dirty="0">
              <a:latin typeface="+mn-lt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B29415E-FF87-4959-B427-0EA155C16B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8961" y="2463455"/>
            <a:ext cx="2144257" cy="3314200"/>
          </a:xfrm>
          <a:solidFill>
            <a:schemeClr val="bg2">
              <a:lumMod val="90000"/>
            </a:schemeClr>
          </a:solidFill>
        </p:spPr>
        <p:txBody>
          <a:bodyPr rtlCol="0" anchor="ctr" anchorCtr="0"/>
          <a:lstStyle/>
          <a:p>
            <a:pPr marL="0" indent="0" algn="ctr">
              <a:buNone/>
            </a:pPr>
            <a:r>
              <a:rPr lang="ru-RU" sz="1600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B23B52-8351-4A05-ABAB-5A128EE68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B6088-4B16-40A9-BAFA-92539F899446}"/>
              </a:ext>
            </a:extLst>
          </p:cNvPr>
          <p:cNvSpPr txBox="1"/>
          <p:nvPr/>
        </p:nvSpPr>
        <p:spPr>
          <a:xfrm>
            <a:off x="258643" y="3307004"/>
            <a:ext cx="1980974" cy="20268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Проверка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первичной 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документации,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регистрационных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книг и других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документальных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актов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84F739F4-DCF3-4FC5-A655-65E078A0525F}"/>
              </a:ext>
            </a:extLst>
          </p:cNvPr>
          <p:cNvSpPr txBox="1">
            <a:spLocks/>
          </p:cNvSpPr>
          <p:nvPr/>
        </p:nvSpPr>
        <p:spPr>
          <a:xfrm>
            <a:off x="5089369" y="2463455"/>
            <a:ext cx="2354796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80000" tIns="180000" rIns="180000" bIns="0" rtlCol="0" anchor="ctr" anchorCtr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Визуальный осмотр объекта с анализом его состояния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777A9787-AFA4-4D10-A4C9-414432251B84}"/>
              </a:ext>
            </a:extLst>
          </p:cNvPr>
          <p:cNvSpPr txBox="1">
            <a:spLocks/>
          </p:cNvSpPr>
          <p:nvPr/>
        </p:nvSpPr>
        <p:spPr>
          <a:xfrm>
            <a:off x="7444165" y="2463455"/>
            <a:ext cx="2354796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180000" tIns="180000" rIns="180000" bIns="0" rtlCol="0" anchor="ctr" anchorCtr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EE3A4-FE35-48B4-B954-8445D0C829A3}"/>
              </a:ext>
            </a:extLst>
          </p:cNvPr>
          <p:cNvSpPr txBox="1"/>
          <p:nvPr/>
        </p:nvSpPr>
        <p:spPr>
          <a:xfrm>
            <a:off x="7565297" y="3618235"/>
            <a:ext cx="1764233" cy="17155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Исследование состояния природной среды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21B026A1-B84F-4E9F-8E90-119F197CDEC8}"/>
              </a:ext>
            </a:extLst>
          </p:cNvPr>
          <p:cNvSpPr txBox="1">
            <a:spLocks/>
          </p:cNvSpPr>
          <p:nvPr/>
        </p:nvSpPr>
        <p:spPr>
          <a:xfrm>
            <a:off x="7444164" y="1646894"/>
            <a:ext cx="1881275" cy="648000"/>
          </a:xfrm>
          <a:prstGeom prst="rect">
            <a:avLst/>
          </a:prstGeom>
          <a:ln>
            <a:solidFill>
              <a:srgbClr val="5A771F"/>
            </a:solidFill>
          </a:ln>
        </p:spPr>
        <p:txBody>
          <a:bodyPr vert="horz" lIns="0" tIns="10800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Этап 4 </a:t>
            </a:r>
            <a:endParaRPr lang="ru-RU" sz="1400" b="1" dirty="0">
              <a:latin typeface="+mn-lt"/>
            </a:endParaRP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66A184B1-DADB-4D5E-B887-A2EED975892B}"/>
              </a:ext>
            </a:extLst>
          </p:cNvPr>
          <p:cNvSpPr txBox="1">
            <a:spLocks/>
          </p:cNvSpPr>
          <p:nvPr/>
        </p:nvSpPr>
        <p:spPr>
          <a:xfrm>
            <a:off x="9820394" y="1646894"/>
            <a:ext cx="2129409" cy="648000"/>
          </a:xfrm>
          <a:prstGeom prst="rect">
            <a:avLst/>
          </a:prstGeom>
          <a:ln>
            <a:solidFill>
              <a:srgbClr val="415616"/>
            </a:solidFill>
          </a:ln>
        </p:spPr>
        <p:txBody>
          <a:bodyPr vert="horz" lIns="0" tIns="10800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Этап 5</a:t>
            </a:r>
            <a:endParaRPr lang="ru-RU" sz="1400" b="1" dirty="0">
              <a:latin typeface="+mn-lt"/>
            </a:endParaRPr>
          </a:p>
        </p:txBody>
      </p:sp>
      <p:grpSp>
        <p:nvGrpSpPr>
          <p:cNvPr id="18" name="Группа 17" title="группа треугольников">
            <a:extLst>
              <a:ext uri="{FF2B5EF4-FFF2-40B4-BE49-F238E27FC236}">
                <a16:creationId xmlns:a16="http://schemas.microsoft.com/office/drawing/2014/main" id="{E6EF3502-966D-424E-80FB-22454555F4B9}"/>
              </a:ext>
            </a:extLst>
          </p:cNvPr>
          <p:cNvGrpSpPr/>
          <p:nvPr/>
        </p:nvGrpSpPr>
        <p:grpSpPr>
          <a:xfrm rot="5672953">
            <a:off x="9834572" y="-745456"/>
            <a:ext cx="1265633" cy="3006439"/>
            <a:chOff x="9862160" y="831132"/>
            <a:chExt cx="1850209" cy="1915995"/>
          </a:xfrm>
        </p:grpSpPr>
        <p:sp>
          <p:nvSpPr>
            <p:cNvPr id="19" name="Полилиния: Фигура 33" title="треугольники">
              <a:extLst>
                <a:ext uri="{FF2B5EF4-FFF2-40B4-BE49-F238E27FC236}">
                  <a16:creationId xmlns:a16="http://schemas.microsoft.com/office/drawing/2014/main" id="{6E491E2E-873A-4EAD-BB57-782E5855E685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34" title="треугольники">
              <a:extLst>
                <a:ext uri="{FF2B5EF4-FFF2-40B4-BE49-F238E27FC236}">
                  <a16:creationId xmlns:a16="http://schemas.microsoft.com/office/drawing/2014/main" id="{F34468CA-39A1-49CC-8A49-7BFACDE8179F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35" title="треугольники">
              <a:extLst>
                <a:ext uri="{FF2B5EF4-FFF2-40B4-BE49-F238E27FC236}">
                  <a16:creationId xmlns:a16="http://schemas.microsoft.com/office/drawing/2014/main" id="{E93C5348-31C8-447D-AC2B-74A487BD6CC5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36" title="треугольники">
              <a:extLst>
                <a:ext uri="{FF2B5EF4-FFF2-40B4-BE49-F238E27FC236}">
                  <a16:creationId xmlns:a16="http://schemas.microsoft.com/office/drawing/2014/main" id="{5EE4854A-7788-472A-91B4-6C76B63C5FAE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37" title="треугольники">
              <a:extLst>
                <a:ext uri="{FF2B5EF4-FFF2-40B4-BE49-F238E27FC236}">
                  <a16:creationId xmlns:a16="http://schemas.microsoft.com/office/drawing/2014/main" id="{55295B0A-02EF-484B-A8A9-9D647DE679ED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38" title="треугольники">
              <a:extLst>
                <a:ext uri="{FF2B5EF4-FFF2-40B4-BE49-F238E27FC236}">
                  <a16:creationId xmlns:a16="http://schemas.microsoft.com/office/drawing/2014/main" id="{C7034A34-290D-41DF-910F-A6899D0975D7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39" title="треугольники">
              <a:extLst>
                <a:ext uri="{FF2B5EF4-FFF2-40B4-BE49-F238E27FC236}">
                  <a16:creationId xmlns:a16="http://schemas.microsoft.com/office/drawing/2014/main" id="{98D4D558-AF4C-4C02-99BA-6823A261EE03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6" name="Полилиния: Фигура 40" title="треугольники">
              <a:extLst>
                <a:ext uri="{FF2B5EF4-FFF2-40B4-BE49-F238E27FC236}">
                  <a16:creationId xmlns:a16="http://schemas.microsoft.com/office/drawing/2014/main" id="{B82CFD3B-BB5E-4DD2-880D-3D7EA33C51C0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7" name="Полилиния: Фигура 41" title="треугольники">
              <a:extLst>
                <a:ext uri="{FF2B5EF4-FFF2-40B4-BE49-F238E27FC236}">
                  <a16:creationId xmlns:a16="http://schemas.microsoft.com/office/drawing/2014/main" id="{9309C5C0-E79F-4844-BD1F-AC212EB94F53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8" name="Полилиния: Фигура 42" title="треугольники">
              <a:extLst>
                <a:ext uri="{FF2B5EF4-FFF2-40B4-BE49-F238E27FC236}">
                  <a16:creationId xmlns:a16="http://schemas.microsoft.com/office/drawing/2014/main" id="{D317283A-4421-4E2F-9D09-FFC02306CA05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9" name="Полилиния: Фигура 43" title="треугольники">
              <a:extLst>
                <a:ext uri="{FF2B5EF4-FFF2-40B4-BE49-F238E27FC236}">
                  <a16:creationId xmlns:a16="http://schemas.microsoft.com/office/drawing/2014/main" id="{4155E46C-ACB3-422F-9F28-161F6E1BB1E1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0" name="Полилиния: Фигура 44" title="треугольники">
              <a:extLst>
                <a:ext uri="{FF2B5EF4-FFF2-40B4-BE49-F238E27FC236}">
                  <a16:creationId xmlns:a16="http://schemas.microsoft.com/office/drawing/2014/main" id="{87B9939E-BBDB-423F-9CC9-D1363A9701AD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1" name="Полилиния: Фигура 45" title="треугольники">
              <a:extLst>
                <a:ext uri="{FF2B5EF4-FFF2-40B4-BE49-F238E27FC236}">
                  <a16:creationId xmlns:a16="http://schemas.microsoft.com/office/drawing/2014/main" id="{95126EB9-1D93-497A-93EE-967A80DD91F0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32" name="Полилиния: Фигура 46" title="треугольники">
              <a:extLst>
                <a:ext uri="{FF2B5EF4-FFF2-40B4-BE49-F238E27FC236}">
                  <a16:creationId xmlns:a16="http://schemas.microsoft.com/office/drawing/2014/main" id="{170A5E35-E399-4D4A-B484-8E32B93B79F9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DCC4294-7271-4E91-8F2E-498A7B9937A5}"/>
              </a:ext>
            </a:extLst>
          </p:cNvPr>
          <p:cNvSpPr txBox="1"/>
          <p:nvPr/>
        </p:nvSpPr>
        <p:spPr>
          <a:xfrm>
            <a:off x="9832023" y="3584730"/>
            <a:ext cx="2129409" cy="13011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Формирование предложений рекомендательного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3635933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3" grpId="0" uiExpand="1" build="p" animBg="1"/>
      <p:bldP spid="9" grpId="0" uiExpand="1" build="p" animBg="1"/>
      <p:bldP spid="5" grpId="0" uiExpand="1" build="p" animBg="1"/>
      <p:bldP spid="10" grpId="0" uiExpand="1" build="p" animBg="1"/>
      <p:bldP spid="6" grpId="0" uiExpand="1" build="p" animBg="1"/>
      <p:bldP spid="11" grpId="0"/>
      <p:bldP spid="12" grpId="0" animBg="1"/>
      <p:bldP spid="14" grpId="0" animBg="1"/>
      <p:bldP spid="15" grpId="0"/>
      <p:bldP spid="16" grpId="0" animBg="1"/>
      <p:bldP spid="17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единительная линия 74" descr="Первый разделитель на слайде">
            <a:extLst>
              <a:ext uri="{FF2B5EF4-FFF2-40B4-BE49-F238E27FC236}">
                <a16:creationId xmlns:a16="http://schemas.microsoft.com/office/drawing/2014/main" id="{1D5BA55A-3253-4F3B-A32A-5A12ECE6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 descr="Второй разделитель на слайде">
            <a:extLst>
              <a:ext uri="{FF2B5EF4-FFF2-40B4-BE49-F238E27FC236}">
                <a16:creationId xmlns:a16="http://schemas.microsoft.com/office/drawing/2014/main" id="{50250EBA-885D-4E6F-B841-92A9B8FBB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1A7AC8D-0EC5-4E4B-BCCD-6A2C92D67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86" t="-347" r="30569" b="347"/>
          <a:stretch/>
        </p:blipFill>
        <p:spPr>
          <a:xfrm>
            <a:off x="6095992" y="65365"/>
            <a:ext cx="6009287" cy="6705921"/>
          </a:xfrm>
          <a:prstGeom prst="rect">
            <a:avLst/>
          </a:prstGeom>
        </p:spPr>
      </p:pic>
      <p:sp>
        <p:nvSpPr>
          <p:cNvPr id="57" name="Заголовок 5">
            <a:extLst>
              <a:ext uri="{FF2B5EF4-FFF2-40B4-BE49-F238E27FC236}">
                <a16:creationId xmlns:a16="http://schemas.microsoft.com/office/drawing/2014/main" id="{77267A26-7C89-4BCC-84E1-837192C77C25}"/>
              </a:ext>
            </a:extLst>
          </p:cNvPr>
          <p:cNvSpPr txBox="1">
            <a:spLocks/>
          </p:cNvSpPr>
          <p:nvPr/>
        </p:nvSpPr>
        <p:spPr>
          <a:xfrm>
            <a:off x="86719" y="86714"/>
            <a:ext cx="6009287" cy="3650598"/>
          </a:xfrm>
          <a:prstGeom prst="rect">
            <a:avLst/>
          </a:prstGeom>
          <a:solidFill>
            <a:srgbClr val="E6BD02"/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/>
              <a:t>ISO 14000</a:t>
            </a:r>
          </a:p>
        </p:txBody>
      </p:sp>
      <p:sp>
        <p:nvSpPr>
          <p:cNvPr id="58" name="Подзаголовок 6">
            <a:extLst>
              <a:ext uri="{FF2B5EF4-FFF2-40B4-BE49-F238E27FC236}">
                <a16:creationId xmlns:a16="http://schemas.microsoft.com/office/drawing/2014/main" id="{C2B8D8DD-B783-4BB7-90DA-76CEE028D8B4}"/>
              </a:ext>
            </a:extLst>
          </p:cNvPr>
          <p:cNvSpPr txBox="1">
            <a:spLocks/>
          </p:cNvSpPr>
          <p:nvPr/>
        </p:nvSpPr>
        <p:spPr>
          <a:xfrm>
            <a:off x="86718" y="3737312"/>
            <a:ext cx="6009287" cy="3023178"/>
          </a:xfrm>
          <a:prstGeom prst="rect">
            <a:avLst/>
          </a:prstGeom>
          <a:solidFill>
            <a:schemeClr val="bg2">
              <a:alpha val="48000"/>
            </a:schemeClr>
          </a:soli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ru-RU" sz="2100" dirty="0"/>
              <a:t>Разработан на основе первого в мире стандарта BS 7750</a:t>
            </a:r>
          </a:p>
          <a:p>
            <a:pPr marL="342900" indent="-342900"/>
            <a:r>
              <a:rPr lang="ru-RU" sz="2100" dirty="0"/>
              <a:t>Используется в более 160 государствах более 223 тысяч учреждений и предприятий</a:t>
            </a:r>
          </a:p>
        </p:txBody>
      </p:sp>
      <p:grpSp>
        <p:nvGrpSpPr>
          <p:cNvPr id="59" name="Группа 58" title="геометрическая фигура">
            <a:extLst>
              <a:ext uri="{FF2B5EF4-FFF2-40B4-BE49-F238E27FC236}">
                <a16:creationId xmlns:a16="http://schemas.microsoft.com/office/drawing/2014/main" id="{A353CEFF-0361-4783-9EA1-59B24B7BBCA6}"/>
              </a:ext>
            </a:extLst>
          </p:cNvPr>
          <p:cNvGrpSpPr/>
          <p:nvPr/>
        </p:nvGrpSpPr>
        <p:grpSpPr>
          <a:xfrm>
            <a:off x="263631" y="5165193"/>
            <a:ext cx="3019215" cy="1616690"/>
            <a:chOff x="8203224" y="-109"/>
            <a:chExt cx="3081180" cy="3011457"/>
          </a:xfrm>
          <a:noFill/>
        </p:grpSpPr>
        <p:sp>
          <p:nvSpPr>
            <p:cNvPr id="60" name="Полилиния: Фигура 13">
              <a:extLst>
                <a:ext uri="{FF2B5EF4-FFF2-40B4-BE49-F238E27FC236}">
                  <a16:creationId xmlns:a16="http://schemas.microsoft.com/office/drawing/2014/main" id="{31635D44-9D15-4B10-96C5-246F054A894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1" name="Полилиния: Фигура 50">
              <a:extLst>
                <a:ext uri="{FF2B5EF4-FFF2-40B4-BE49-F238E27FC236}">
                  <a16:creationId xmlns:a16="http://schemas.microsoft.com/office/drawing/2014/main" id="{BCB34DB2-CDC0-4A42-9EBB-D729BF030089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2" name="Полилиния: Фигура 17">
              <a:extLst>
                <a:ext uri="{FF2B5EF4-FFF2-40B4-BE49-F238E27FC236}">
                  <a16:creationId xmlns:a16="http://schemas.microsoft.com/office/drawing/2014/main" id="{C095FE57-5203-4072-AA52-2FAE579285F4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3" name="Полилиния: Фигура 19">
              <a:extLst>
                <a:ext uri="{FF2B5EF4-FFF2-40B4-BE49-F238E27FC236}">
                  <a16:creationId xmlns:a16="http://schemas.microsoft.com/office/drawing/2014/main" id="{9BA6C465-EF9B-4613-8AFA-3B520947747C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4" name="Полилиния: Фигура 23">
              <a:extLst>
                <a:ext uri="{FF2B5EF4-FFF2-40B4-BE49-F238E27FC236}">
                  <a16:creationId xmlns:a16="http://schemas.microsoft.com/office/drawing/2014/main" id="{C6F0775C-F61E-4F7D-9415-85F46C52ABC9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65" name="Полилиния: Фигура 54">
              <a:extLst>
                <a:ext uri="{FF2B5EF4-FFF2-40B4-BE49-F238E27FC236}">
                  <a16:creationId xmlns:a16="http://schemas.microsoft.com/office/drawing/2014/main" id="{3B860E0D-5277-4361-9A57-BAF88B702091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668368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AC8F010-A393-49BD-8411-6A71EE4BB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7</a:t>
            </a:fld>
            <a:endParaRPr lang="ru-RU" noProof="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3DF3AE3-E10A-4963-8BB5-7543470ED6B3}"/>
              </a:ext>
            </a:extLst>
          </p:cNvPr>
          <p:cNvSpPr/>
          <p:nvPr/>
        </p:nvSpPr>
        <p:spPr>
          <a:xfrm>
            <a:off x="115698" y="243590"/>
            <a:ext cx="3770314" cy="35564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0B037-DC36-43CA-89BB-100748C786C9}"/>
              </a:ext>
            </a:extLst>
          </p:cNvPr>
          <p:cNvSpPr txBox="1"/>
          <p:nvPr/>
        </p:nvSpPr>
        <p:spPr>
          <a:xfrm>
            <a:off x="247006" y="1167359"/>
            <a:ext cx="3507698" cy="1499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Фундаментальный свод правил </a:t>
            </a:r>
            <a:r>
              <a:rPr lang="ru-RU" sz="2400" dirty="0"/>
              <a:t>для проектирования и внедрения </a:t>
            </a:r>
            <a:r>
              <a:rPr lang="ru-RU" sz="2400" dirty="0" err="1"/>
              <a:t>экоаудита</a:t>
            </a:r>
            <a:r>
              <a:rPr lang="ru-RU" sz="2400" dirty="0"/>
              <a:t>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3F85DE6-7C37-46F1-A726-8DA413F29679}"/>
              </a:ext>
            </a:extLst>
          </p:cNvPr>
          <p:cNvSpPr/>
          <p:nvPr/>
        </p:nvSpPr>
        <p:spPr>
          <a:xfrm>
            <a:off x="3936311" y="1916867"/>
            <a:ext cx="3770314" cy="35564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099797E-119D-425D-A1BD-E5C599FC0BA2}"/>
              </a:ext>
            </a:extLst>
          </p:cNvPr>
          <p:cNvSpPr/>
          <p:nvPr/>
        </p:nvSpPr>
        <p:spPr>
          <a:xfrm>
            <a:off x="8107756" y="3196653"/>
            <a:ext cx="3770314" cy="35564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6B2D5F-D858-4376-8AD9-F627594EAE40}"/>
              </a:ext>
            </a:extLst>
          </p:cNvPr>
          <p:cNvSpPr txBox="1"/>
          <p:nvPr/>
        </p:nvSpPr>
        <p:spPr>
          <a:xfrm>
            <a:off x="4337442" y="2466769"/>
            <a:ext cx="2968052" cy="17688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2400" dirty="0"/>
              <a:t>Набор дополнительных руководств для повышения эффективности </a:t>
            </a:r>
            <a:r>
              <a:rPr lang="ru-RU" sz="2400" dirty="0" err="1"/>
              <a:t>экоаудита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F0D01-EB40-401B-9758-4D9A5243B52B}"/>
              </a:ext>
            </a:extLst>
          </p:cNvPr>
          <p:cNvSpPr txBox="1"/>
          <p:nvPr/>
        </p:nvSpPr>
        <p:spPr>
          <a:xfrm>
            <a:off x="8273457" y="3616772"/>
            <a:ext cx="3438912" cy="12376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2400" dirty="0"/>
              <a:t>Комплекс специфических правил, регулирующих специфические аспекты менеджмента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2A29ED-BDC7-4E31-AEDE-F34537DECB56}"/>
              </a:ext>
            </a:extLst>
          </p:cNvPr>
          <p:cNvSpPr/>
          <p:nvPr/>
        </p:nvSpPr>
        <p:spPr>
          <a:xfrm>
            <a:off x="9482636" y="713255"/>
            <a:ext cx="2229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  <a:ea typeface="Times New Roman" panose="02020603050405020304" pitchFamily="18" charset="0"/>
              </a:rPr>
              <a:t>ISO 14000 </a:t>
            </a:r>
            <a:endParaRPr lang="ru-RU" sz="3200" dirty="0">
              <a:latin typeface="+mj-lt"/>
            </a:endParaRPr>
          </a:p>
        </p:txBody>
      </p:sp>
      <p:grpSp>
        <p:nvGrpSpPr>
          <p:cNvPr id="12" name="Группа 11" title="группа треугольников">
            <a:extLst>
              <a:ext uri="{FF2B5EF4-FFF2-40B4-BE49-F238E27FC236}">
                <a16:creationId xmlns:a16="http://schemas.microsoft.com/office/drawing/2014/main" id="{9406E3AA-529E-4C07-AD8B-C7FBD95109C1}"/>
              </a:ext>
            </a:extLst>
          </p:cNvPr>
          <p:cNvGrpSpPr/>
          <p:nvPr/>
        </p:nvGrpSpPr>
        <p:grpSpPr>
          <a:xfrm rot="17134085">
            <a:off x="757928" y="4765845"/>
            <a:ext cx="1071775" cy="2778691"/>
            <a:chOff x="9862160" y="831132"/>
            <a:chExt cx="1850209" cy="1915995"/>
          </a:xfrm>
        </p:grpSpPr>
        <p:sp>
          <p:nvSpPr>
            <p:cNvPr id="13" name="Полилиния: Фигура 15" title="треугольники">
              <a:extLst>
                <a:ext uri="{FF2B5EF4-FFF2-40B4-BE49-F238E27FC236}">
                  <a16:creationId xmlns:a16="http://schemas.microsoft.com/office/drawing/2014/main" id="{8DF6C6CD-DD29-4E9B-9B07-0E8184377A80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4" name="Полилиния: Фигура 16" title="треугольники">
              <a:extLst>
                <a:ext uri="{FF2B5EF4-FFF2-40B4-BE49-F238E27FC236}">
                  <a16:creationId xmlns:a16="http://schemas.microsoft.com/office/drawing/2014/main" id="{DF080F06-D209-4D2C-8EB6-8525C1E2190F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5" name="Полилиния: Фигура 17" title="треугольники">
              <a:extLst>
                <a:ext uri="{FF2B5EF4-FFF2-40B4-BE49-F238E27FC236}">
                  <a16:creationId xmlns:a16="http://schemas.microsoft.com/office/drawing/2014/main" id="{6C65D509-4286-407E-896E-138AAF0D8A5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6" name="Полилиния: Фигура 18" title="треугольники">
              <a:extLst>
                <a:ext uri="{FF2B5EF4-FFF2-40B4-BE49-F238E27FC236}">
                  <a16:creationId xmlns:a16="http://schemas.microsoft.com/office/drawing/2014/main" id="{368FE2DA-A0CF-4F8D-82D5-A648F814CAA4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19" title="треугольники">
              <a:extLst>
                <a:ext uri="{FF2B5EF4-FFF2-40B4-BE49-F238E27FC236}">
                  <a16:creationId xmlns:a16="http://schemas.microsoft.com/office/drawing/2014/main" id="{8ACEEA32-D2B6-4990-89A6-F36E1FD26B40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Полилиния: Фигура 20" title="треугольники">
              <a:extLst>
                <a:ext uri="{FF2B5EF4-FFF2-40B4-BE49-F238E27FC236}">
                  <a16:creationId xmlns:a16="http://schemas.microsoft.com/office/drawing/2014/main" id="{F635DFB2-7249-4A20-98EF-E772CCE40A95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9" name="Полилиния: Фигура 21" title="треугольники">
              <a:extLst>
                <a:ext uri="{FF2B5EF4-FFF2-40B4-BE49-F238E27FC236}">
                  <a16:creationId xmlns:a16="http://schemas.microsoft.com/office/drawing/2014/main" id="{81E496AF-C6B0-4D70-9B9B-CF0447E0E0B2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22" title="треугольники">
              <a:extLst>
                <a:ext uri="{FF2B5EF4-FFF2-40B4-BE49-F238E27FC236}">
                  <a16:creationId xmlns:a16="http://schemas.microsoft.com/office/drawing/2014/main" id="{FAF0091A-3C53-4743-97A6-68D1F8E539D1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23" title="треугольники">
              <a:extLst>
                <a:ext uri="{FF2B5EF4-FFF2-40B4-BE49-F238E27FC236}">
                  <a16:creationId xmlns:a16="http://schemas.microsoft.com/office/drawing/2014/main" id="{B81206C3-6262-474B-B3C9-5DC70A0EB563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24" title="треугольники">
              <a:extLst>
                <a:ext uri="{FF2B5EF4-FFF2-40B4-BE49-F238E27FC236}">
                  <a16:creationId xmlns:a16="http://schemas.microsoft.com/office/drawing/2014/main" id="{53623245-B6E2-40C6-91CE-182F32FB2B40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25" title="треугольники">
              <a:extLst>
                <a:ext uri="{FF2B5EF4-FFF2-40B4-BE49-F238E27FC236}">
                  <a16:creationId xmlns:a16="http://schemas.microsoft.com/office/drawing/2014/main" id="{10AD4F4D-0EF7-43F1-A6D5-8254894F468E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26" title="треугольники">
              <a:extLst>
                <a:ext uri="{FF2B5EF4-FFF2-40B4-BE49-F238E27FC236}">
                  <a16:creationId xmlns:a16="http://schemas.microsoft.com/office/drawing/2014/main" id="{EE748BAF-ACD9-47F8-9CE0-D26B93B147BF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27" title="треугольники">
              <a:extLst>
                <a:ext uri="{FF2B5EF4-FFF2-40B4-BE49-F238E27FC236}">
                  <a16:creationId xmlns:a16="http://schemas.microsoft.com/office/drawing/2014/main" id="{9AB1C3C8-F554-4113-8563-D315D28B3233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6" name="Полилиния: Фигура 28" title="треугольники">
              <a:extLst>
                <a:ext uri="{FF2B5EF4-FFF2-40B4-BE49-F238E27FC236}">
                  <a16:creationId xmlns:a16="http://schemas.microsoft.com/office/drawing/2014/main" id="{58E55078-BBA3-4DE8-BEA7-46C8B548DDBD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91246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левой панели">
            <a:extLst>
              <a:ext uri="{FF2B5EF4-FFF2-40B4-BE49-F238E27FC236}">
                <a16:creationId xmlns:a16="http://schemas.microsoft.com/office/drawing/2014/main" id="{ED8B39DD-303E-47F7-92C7-94E7D5FCB9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14" y="86714"/>
            <a:ext cx="6009285" cy="6684572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86714"/>
            <a:ext cx="6009287" cy="3226112"/>
          </a:xfrm>
        </p:spPr>
        <p:txBody>
          <a:bodyPr rtlCol="0"/>
          <a:lstStyle/>
          <a:p>
            <a:pPr algn="ctr"/>
            <a:r>
              <a:rPr lang="en-US" dirty="0"/>
              <a:t>EMAS </a:t>
            </a:r>
            <a:br>
              <a:rPr lang="en-US" dirty="0"/>
            </a:br>
            <a:r>
              <a:rPr lang="en-US" dirty="0"/>
              <a:t>(Eco-Management and Audit Scheme)</a:t>
            </a:r>
            <a:endParaRPr lang="ru-RU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312826"/>
            <a:ext cx="6009287" cy="3458460"/>
          </a:xfrm>
        </p:spPr>
        <p:txBody>
          <a:bodyPr rtlCol="0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Разработана Европейской комиссией в 1992 году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В настоящее время EMAS зарегистрировано более 4600 организаций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Используется на предприятиях обрабатывающей промышленности, водоснабжения, газоснабжения и электроэнергетики</a:t>
            </a:r>
          </a:p>
        </p:txBody>
      </p:sp>
      <p:grpSp>
        <p:nvGrpSpPr>
          <p:cNvPr id="60" name="Группа 59" title="геометрическая фигура">
            <a:extLst>
              <a:ext uri="{FF2B5EF4-FFF2-40B4-BE49-F238E27FC236}">
                <a16:creationId xmlns:a16="http://schemas.microsoft.com/office/drawing/2014/main" id="{502D7333-D43E-4F9D-B14F-59FA693F743A}"/>
              </a:ext>
            </a:extLst>
          </p:cNvPr>
          <p:cNvGrpSpPr/>
          <p:nvPr/>
        </p:nvGrpSpPr>
        <p:grpSpPr>
          <a:xfrm>
            <a:off x="8709285" y="-97381"/>
            <a:ext cx="3391725" cy="1746300"/>
            <a:chOff x="8203224" y="-109"/>
            <a:chExt cx="3081180" cy="3011457"/>
          </a:xfrm>
        </p:grpSpPr>
        <p:sp>
          <p:nvSpPr>
            <p:cNvPr id="50" name="Полилиния: Фигура 13">
              <a:extLst>
                <a:ext uri="{FF2B5EF4-FFF2-40B4-BE49-F238E27FC236}">
                  <a16:creationId xmlns:a16="http://schemas.microsoft.com/office/drawing/2014/main" id="{59FDA323-CBDE-41E6-924C-03E74A614CC9}"/>
                </a:ext>
              </a:extLst>
            </p:cNvPr>
            <p:cNvSpPr/>
            <p:nvPr/>
          </p:nvSpPr>
          <p:spPr>
            <a:xfrm rot="4308689">
              <a:off x="8775952" y="408682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1" name="Полилиния: Фигура 50">
              <a:extLst>
                <a:ext uri="{FF2B5EF4-FFF2-40B4-BE49-F238E27FC236}">
                  <a16:creationId xmlns:a16="http://schemas.microsoft.com/office/drawing/2014/main" id="{9CE92FB3-8AD8-47EB-97CA-0ECDC09120D0}"/>
                </a:ext>
              </a:extLst>
            </p:cNvPr>
            <p:cNvSpPr/>
            <p:nvPr/>
          </p:nvSpPr>
          <p:spPr>
            <a:xfrm rot="13830869">
              <a:off x="9042191" y="2734930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2" name="Полилиния: Фигура 17">
              <a:extLst>
                <a:ext uri="{FF2B5EF4-FFF2-40B4-BE49-F238E27FC236}">
                  <a16:creationId xmlns:a16="http://schemas.microsoft.com/office/drawing/2014/main" id="{4F13AF84-D580-486F-B6A7-DD766242180B}"/>
                </a:ext>
              </a:extLst>
            </p:cNvPr>
            <p:cNvSpPr/>
            <p:nvPr/>
          </p:nvSpPr>
          <p:spPr>
            <a:xfrm rot="12431080">
              <a:off x="9113375" y="2470891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3" name="Полилиния: Фигура 19">
              <a:extLst>
                <a:ext uri="{FF2B5EF4-FFF2-40B4-BE49-F238E27FC236}">
                  <a16:creationId xmlns:a16="http://schemas.microsoft.com/office/drawing/2014/main" id="{D9B80E43-DA23-4DAF-9988-45904EB5005D}"/>
                </a:ext>
              </a:extLst>
            </p:cNvPr>
            <p:cNvSpPr/>
            <p:nvPr/>
          </p:nvSpPr>
          <p:spPr>
            <a:xfrm rot="4308689">
              <a:off x="8370204" y="-167089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4" name="Полилиния: Фигура 23">
              <a:extLst>
                <a:ext uri="{FF2B5EF4-FFF2-40B4-BE49-F238E27FC236}">
                  <a16:creationId xmlns:a16="http://schemas.microsoft.com/office/drawing/2014/main" id="{F9FBA27B-A072-4DE9-A04B-B238E9C6C89C}"/>
                </a:ext>
              </a:extLst>
            </p:cNvPr>
            <p:cNvSpPr/>
            <p:nvPr/>
          </p:nvSpPr>
          <p:spPr>
            <a:xfrm rot="17193105">
              <a:off x="10959548" y="1603457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55" name="Полилиния: Фигура 54">
              <a:extLst>
                <a:ext uri="{FF2B5EF4-FFF2-40B4-BE49-F238E27FC236}">
                  <a16:creationId xmlns:a16="http://schemas.microsoft.com/office/drawing/2014/main" id="{E67CB484-653D-4AC0-97B9-380A17B2A23B}"/>
                </a:ext>
              </a:extLst>
            </p:cNvPr>
            <p:cNvSpPr/>
            <p:nvPr/>
          </p:nvSpPr>
          <p:spPr>
            <a:xfrm rot="17193105">
              <a:off x="10463812" y="1384386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FB2076-ED27-384F-AA60-C162A455D1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263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 title="группа треугольников">
            <a:extLst>
              <a:ext uri="{FF2B5EF4-FFF2-40B4-BE49-F238E27FC236}">
                <a16:creationId xmlns:a16="http://schemas.microsoft.com/office/drawing/2014/main" id="{F476CAB4-00C6-430D-82AA-996D38CB40BB}"/>
              </a:ext>
            </a:extLst>
          </p:cNvPr>
          <p:cNvGrpSpPr/>
          <p:nvPr/>
        </p:nvGrpSpPr>
        <p:grpSpPr>
          <a:xfrm rot="1431989" flipH="1" flipV="1">
            <a:off x="10585462" y="4227360"/>
            <a:ext cx="1270972" cy="2681652"/>
            <a:chOff x="9862160" y="831132"/>
            <a:chExt cx="1850209" cy="1915995"/>
          </a:xfrm>
        </p:grpSpPr>
        <p:sp>
          <p:nvSpPr>
            <p:cNvPr id="12" name="Полилиния: Фигура 15" title="треугольники">
              <a:extLst>
                <a:ext uri="{FF2B5EF4-FFF2-40B4-BE49-F238E27FC236}">
                  <a16:creationId xmlns:a16="http://schemas.microsoft.com/office/drawing/2014/main" id="{3808D87D-AF63-4728-9BC6-44AEBF661F84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3" name="Полилиния: Фигура 16" title="треугольники">
              <a:extLst>
                <a:ext uri="{FF2B5EF4-FFF2-40B4-BE49-F238E27FC236}">
                  <a16:creationId xmlns:a16="http://schemas.microsoft.com/office/drawing/2014/main" id="{60BAD8BE-B6CA-4CFA-A06B-E8B2EC9F2024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4" name="Полилиния: Фигура 17" title="треугольники">
              <a:extLst>
                <a:ext uri="{FF2B5EF4-FFF2-40B4-BE49-F238E27FC236}">
                  <a16:creationId xmlns:a16="http://schemas.microsoft.com/office/drawing/2014/main" id="{9C81ACA9-1CE1-4A82-9773-C3A39C0EAA01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5" name="Полилиния: Фигура 18" title="треугольники">
              <a:extLst>
                <a:ext uri="{FF2B5EF4-FFF2-40B4-BE49-F238E27FC236}">
                  <a16:creationId xmlns:a16="http://schemas.microsoft.com/office/drawing/2014/main" id="{A922599C-BDF8-48D7-88FE-2D4C981C6B93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6" name="Полилиния: Фигура 19" title="треугольники">
              <a:extLst>
                <a:ext uri="{FF2B5EF4-FFF2-40B4-BE49-F238E27FC236}">
                  <a16:creationId xmlns:a16="http://schemas.microsoft.com/office/drawing/2014/main" id="{EBCF4C1C-31D7-40CA-A781-71E35A72548B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7" name="Полилиния: Фигура 20" title="треугольники">
              <a:extLst>
                <a:ext uri="{FF2B5EF4-FFF2-40B4-BE49-F238E27FC236}">
                  <a16:creationId xmlns:a16="http://schemas.microsoft.com/office/drawing/2014/main" id="{B7A062C3-1995-4B39-81E1-F9C8EFE15761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8" name="Полилиния: Фигура 21" title="треугольники">
              <a:extLst>
                <a:ext uri="{FF2B5EF4-FFF2-40B4-BE49-F238E27FC236}">
                  <a16:creationId xmlns:a16="http://schemas.microsoft.com/office/drawing/2014/main" id="{6107FDBF-D6FB-4ADC-9E51-287F362B9C0A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19" name="Полилиния: Фигура 22" title="треугольники">
              <a:extLst>
                <a:ext uri="{FF2B5EF4-FFF2-40B4-BE49-F238E27FC236}">
                  <a16:creationId xmlns:a16="http://schemas.microsoft.com/office/drawing/2014/main" id="{B78E5558-E816-4647-8912-F4E19B3F20C6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0" name="Полилиния: Фигура 23" title="треугольники">
              <a:extLst>
                <a:ext uri="{FF2B5EF4-FFF2-40B4-BE49-F238E27FC236}">
                  <a16:creationId xmlns:a16="http://schemas.microsoft.com/office/drawing/2014/main" id="{BD79152A-9750-425A-8B4D-E43AC984FC30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1" name="Полилиния: Фигура 24" title="треугольники">
              <a:extLst>
                <a:ext uri="{FF2B5EF4-FFF2-40B4-BE49-F238E27FC236}">
                  <a16:creationId xmlns:a16="http://schemas.microsoft.com/office/drawing/2014/main" id="{25A1BF5A-DD11-44B6-B3A3-716960AF56A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олилиния: Фигура 25" title="треугольники">
              <a:extLst>
                <a:ext uri="{FF2B5EF4-FFF2-40B4-BE49-F238E27FC236}">
                  <a16:creationId xmlns:a16="http://schemas.microsoft.com/office/drawing/2014/main" id="{ECA613BD-6AF8-4CA5-A970-063C9C783576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3" name="Полилиния: Фигура 26" title="треугольники">
              <a:extLst>
                <a:ext uri="{FF2B5EF4-FFF2-40B4-BE49-F238E27FC236}">
                  <a16:creationId xmlns:a16="http://schemas.microsoft.com/office/drawing/2014/main" id="{F5ADE46B-E9F2-44CD-8CA7-A82599D836A1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4" name="Полилиния: Фигура 27" title="треугольники">
              <a:extLst>
                <a:ext uri="{FF2B5EF4-FFF2-40B4-BE49-F238E27FC236}">
                  <a16:creationId xmlns:a16="http://schemas.microsoft.com/office/drawing/2014/main" id="{10336AAC-1837-44BC-8D71-132D77AD7192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5" name="Полилиния: Фигура 28" title="треугольники">
              <a:extLst>
                <a:ext uri="{FF2B5EF4-FFF2-40B4-BE49-F238E27FC236}">
                  <a16:creationId xmlns:a16="http://schemas.microsoft.com/office/drawing/2014/main" id="{5CB725F0-9064-4938-9206-D1A7A08BF9BB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id="{3BE73219-73B6-4A50-8412-77850D562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336789"/>
            <a:ext cx="5472000" cy="720626"/>
          </a:xfrm>
          <a:solidFill>
            <a:schemeClr val="tx1"/>
          </a:solidFill>
        </p:spPr>
        <p:txBody>
          <a:bodyPr rtlCol="0" anchor="ctr" anchorCtr="0"/>
          <a:lstStyle/>
          <a:p>
            <a:pPr algn="ctr" rtl="0"/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EMAS</a:t>
            </a:r>
            <a:endParaRPr lang="ru-RU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40752B-B871-4B72-8FE1-D34B8BB36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641" y="2438720"/>
            <a:ext cx="5628359" cy="3129466"/>
          </a:xfrm>
        </p:spPr>
        <p:txBody>
          <a:bodyPr rtlCol="0"/>
          <a:lstStyle/>
          <a:p>
            <a:pPr rtl="0"/>
            <a:r>
              <a:rPr lang="ru-RU" sz="2400" dirty="0"/>
              <a:t>Обширнее, чем </a:t>
            </a:r>
            <a:r>
              <a:rPr lang="en-US" sz="2400" dirty="0"/>
              <a:t>ISO 14000</a:t>
            </a:r>
          </a:p>
          <a:p>
            <a:pPr rtl="0"/>
            <a:r>
              <a:rPr lang="ru-RU" sz="2400" dirty="0"/>
              <a:t>Применяется на добровольной основе</a:t>
            </a:r>
          </a:p>
          <a:p>
            <a:r>
              <a:rPr lang="ru-RU" sz="2400" dirty="0"/>
              <a:t>Требует систематическое ведение экологической работы</a:t>
            </a:r>
          </a:p>
          <a:p>
            <a:r>
              <a:rPr lang="ru-RU" sz="2400" dirty="0"/>
              <a:t>Регулярная публикация </a:t>
            </a:r>
            <a:r>
              <a:rPr lang="ru-RU" sz="2400" dirty="0" err="1"/>
              <a:t>экоаудита</a:t>
            </a:r>
            <a:r>
              <a:rPr lang="ru-RU" sz="2400" dirty="0"/>
              <a:t> в отчетности</a:t>
            </a:r>
          </a:p>
          <a:p>
            <a:r>
              <a:rPr lang="ru-RU" sz="2400" dirty="0"/>
              <a:t>Учитывает экологическую рентабельность</a:t>
            </a:r>
          </a:p>
        </p:txBody>
      </p:sp>
      <p:cxnSp>
        <p:nvCxnSpPr>
          <p:cNvPr id="8" name="Прямая соединительная линия 7" descr="Центральный разделитель">
            <a:extLst>
              <a:ext uri="{FF2B5EF4-FFF2-40B4-BE49-F238E27FC236}">
                <a16:creationId xmlns:a16="http://schemas.microsoft.com/office/drawing/2014/main" id="{8C0B5329-C682-48C0-9185-0F9A9C17C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D902C058-20DE-46C9-BB43-8B24E6B9E8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336789"/>
            <a:ext cx="5472000" cy="720626"/>
          </a:xfrm>
          <a:solidFill>
            <a:schemeClr val="tx1"/>
          </a:solidFill>
        </p:spPr>
        <p:txBody>
          <a:bodyPr rtlCol="0" anchor="ctr" anchorCtr="0"/>
          <a:lstStyle/>
          <a:p>
            <a:pPr algn="ctr" rtl="0"/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ISO-14000</a:t>
            </a:r>
            <a:endParaRPr lang="ru-RU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0033CE4-940B-422B-A258-BEC239BA97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0256" y="2439450"/>
            <a:ext cx="5472113" cy="3128736"/>
          </a:xfrm>
        </p:spPr>
        <p:txBody>
          <a:bodyPr rtlCol="0"/>
          <a:lstStyle/>
          <a:p>
            <a:pPr rtl="0"/>
            <a:r>
              <a:rPr lang="ru-RU" sz="2400" dirty="0"/>
              <a:t>Применяется на добровольной основе</a:t>
            </a:r>
          </a:p>
          <a:p>
            <a:pPr rtl="0"/>
            <a:r>
              <a:rPr lang="ru-RU" sz="2400" dirty="0"/>
              <a:t>Не требует отражения в отчетности</a:t>
            </a:r>
          </a:p>
          <a:p>
            <a:r>
              <a:rPr lang="ru-RU" sz="2400" dirty="0"/>
              <a:t>предполагает публичную доступность экологической политики компаний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59AED6-5408-4E4A-93B2-3909F2C87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643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</p:bldLst>
  </p:timing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6_TF16411175.potx" id="{CF872717-A9DD-4D89-9D3B-10BC5348018B}" vid="{87C666A2-DF52-494E-9BA8-A65930750C1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Зеленая презентация</Template>
  <TotalTime>0</TotalTime>
  <Words>441</Words>
  <Application>Microsoft Office PowerPoint</Application>
  <PresentationFormat>Широкоэкранный</PresentationFormat>
  <Paragraphs>104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Тема Office</vt:lpstr>
      <vt:lpstr>Экологический аудит. Российский и зарубежный опыт</vt:lpstr>
      <vt:lpstr>Экологический аудит</vt:lpstr>
      <vt:lpstr>История</vt:lpstr>
      <vt:lpstr>Цели и задачи экологического аудита</vt:lpstr>
      <vt:lpstr>Этапы экологического аудита</vt:lpstr>
      <vt:lpstr>Презентация PowerPoint</vt:lpstr>
      <vt:lpstr>Презентация PowerPoint</vt:lpstr>
      <vt:lpstr>EMAS  (Eco-Management and Audit Scheme)</vt:lpstr>
      <vt:lpstr>Презентация PowerPoint</vt:lpstr>
      <vt:lpstr>Экологический аудит в России</vt:lpstr>
      <vt:lpstr>Российские стандарты, вступившие в силу с 01.01.2020</vt:lpstr>
      <vt:lpstr>Российские стандарты, вступившие в силу с 01.01.2020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2020-11-24T17:20:57Z</dcterms:created>
  <dcterms:modified xsi:type="dcterms:W3CDTF">2020-11-25T14:33:04Z</dcterms:modified>
</cp:coreProperties>
</file>