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9" r:id="rId6"/>
    <p:sldId id="264" r:id="rId7"/>
    <p:sldId id="265" r:id="rId8"/>
    <p:sldId id="266" r:id="rId9"/>
    <p:sldId id="263" r:id="rId10"/>
    <p:sldId id="270" r:id="rId11"/>
    <p:sldId id="278" r:id="rId12"/>
    <p:sldId id="275" r:id="rId13"/>
    <p:sldId id="276" r:id="rId14"/>
    <p:sldId id="271" r:id="rId15"/>
    <p:sldId id="277" r:id="rId16"/>
    <p:sldId id="280" r:id="rId17"/>
    <p:sldId id="282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Попова" initials="АП" lastIdx="6" clrIdx="0">
    <p:extLst>
      <p:ext uri="{19B8F6BF-5375-455C-9EA6-DF929625EA0E}">
        <p15:presenceInfo xmlns:p15="http://schemas.microsoft.com/office/powerpoint/2012/main" userId="d779bb155e6152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FFCC00"/>
    <a:srgbClr val="FF5050"/>
    <a:srgbClr val="A1EFF5"/>
    <a:srgbClr val="17CBD9"/>
    <a:srgbClr val="4DCDBB"/>
    <a:srgbClr val="FB7575"/>
    <a:srgbClr val="FCF452"/>
    <a:srgbClr val="24D6B8"/>
    <a:srgbClr val="EFE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3T13:37:06.601" idx="1">
    <p:pos x="10" y="10"/>
    <p:text>ЗАГОЛОВОК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3T13:40:22.092" idx="5">
    <p:pos x="10" y="10"/>
    <p:text>несоответсвие прогнозов (ожидание/реальность)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3T13:37:21.221" idx="2">
    <p:pos x="10" y="10"/>
    <p:text>слова главного экономиста Financial Times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3T13:37:06.601" idx="1">
    <p:pos x="10" y="10"/>
    <p:text>ЗАГОЛОВОК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3T13:37:06.601" idx="1">
    <p:pos x="10" y="10"/>
    <p:text>ЗАГОЛОВОК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3T13:37:06.601" idx="1">
    <p:pos x="10" y="10"/>
    <p:text>ЗАГОЛОВОК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3T13:37:06.601" idx="1">
    <p:pos x="10" y="10"/>
    <p:text>ЗАГОЛОВОК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6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6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8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3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2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9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2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3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8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4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3ABB-63D6-4D36-8160-247AE0F38BC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3575-EFAF-40A5-A655-F91D25925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svg"/><Relationship Id="rId3" Type="http://schemas.openxmlformats.org/officeDocument/2006/relationships/image" Target="../media/image24.png"/><Relationship Id="rId21" Type="http://schemas.openxmlformats.org/officeDocument/2006/relationships/image" Target="../media/image38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23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24" Type="http://schemas.openxmlformats.org/officeDocument/2006/relationships/image" Target="../media/image41.png"/><Relationship Id="rId32" Type="http://schemas.microsoft.com/office/2007/relationships/hdphoto" Target="../media/hdphoto5.wdp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10" Type="http://schemas.microsoft.com/office/2007/relationships/hdphoto" Target="../media/hdphoto3.wdp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5.svg"/><Relationship Id="rId9" Type="http://schemas.openxmlformats.org/officeDocument/2006/relationships/image" Target="../media/image28.png"/><Relationship Id="rId14" Type="http://schemas.openxmlformats.org/officeDocument/2006/relationships/image" Target="../media/image31.sv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5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microsoft.com/office/2007/relationships/hdphoto" Target="../media/hdphoto9.wdp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microsoft.com/office/2007/relationships/hdphoto" Target="../media/hdphoto17.wdp"/><Relationship Id="rId18" Type="http://schemas.openxmlformats.org/officeDocument/2006/relationships/image" Target="../media/image65.png"/><Relationship Id="rId3" Type="http://schemas.microsoft.com/office/2007/relationships/hdphoto" Target="../media/hdphoto12.wdp"/><Relationship Id="rId21" Type="http://schemas.microsoft.com/office/2007/relationships/hdphoto" Target="../media/hdphoto21.wdp"/><Relationship Id="rId7" Type="http://schemas.microsoft.com/office/2007/relationships/hdphoto" Target="../media/hdphoto14.wdp"/><Relationship Id="rId12" Type="http://schemas.openxmlformats.org/officeDocument/2006/relationships/image" Target="../media/image62.png"/><Relationship Id="rId17" Type="http://schemas.microsoft.com/office/2007/relationships/hdphoto" Target="../media/hdphoto19.wdp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5" Type="http://schemas.microsoft.com/office/2007/relationships/hdphoto" Target="../media/hdphoto18.wdp"/><Relationship Id="rId10" Type="http://schemas.openxmlformats.org/officeDocument/2006/relationships/image" Target="../media/image61.png"/><Relationship Id="rId19" Type="http://schemas.microsoft.com/office/2007/relationships/hdphoto" Target="../media/hdphoto20.wdp"/><Relationship Id="rId4" Type="http://schemas.openxmlformats.org/officeDocument/2006/relationships/image" Target="../media/image58.png"/><Relationship Id="rId9" Type="http://schemas.microsoft.com/office/2007/relationships/hdphoto" Target="../media/hdphoto15.wdp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comments" Target="../comments/comment3.xml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1" y="-679904"/>
            <a:ext cx="10243457" cy="396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4299857"/>
            <a:ext cx="2558143" cy="255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14" y="5023755"/>
            <a:ext cx="1926771" cy="192677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307" y="144237"/>
            <a:ext cx="10107386" cy="482781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9600" dirty="0">
                <a:latin typeface="BOUTON International Symbols" panose="02000000000000000000" pitchFamily="2" charset="0"/>
                <a:ea typeface="BOUTON International Symbols" panose="02000000000000000000" pitchFamily="2" charset="0"/>
                <a:cs typeface="BOUTON International Symbols" panose="02000000000000000000" pitchFamily="2" charset="0"/>
              </a:rPr>
              <a:t>ПРОГНОЗ</a:t>
            </a:r>
            <a:r>
              <a:rPr lang="ru-RU" sz="5400" b="1" dirty="0">
                <a:solidFill>
                  <a:schemeClr val="accent5"/>
                </a:solidFill>
                <a:latin typeface="BOUTON International Symbols" panose="02000000000000000000" pitchFamily="2" charset="0"/>
                <a:ea typeface="BOUTON International Symbols" panose="02000000000000000000" pitchFamily="2" charset="0"/>
                <a:cs typeface="BOUTON International Symbols" panose="02000000000000000000" pitchFamily="2" charset="0"/>
              </a:rPr>
              <a:t> </a:t>
            </a:r>
            <a:r>
              <a:rPr lang="ru-RU" sz="5800" b="1" dirty="0">
                <a:latin typeface="BOUTON International Symbols" panose="02000000000000000000" pitchFamily="2" charset="0"/>
                <a:ea typeface="BOUTON International Symbols" panose="02000000000000000000" pitchFamily="2" charset="0"/>
                <a:cs typeface="BOUTON International Symbols" panose="02000000000000000000" pitchFamily="2" charset="0"/>
              </a:rPr>
              <a:t>развития мировой экономики, обусловленный </a:t>
            </a:r>
            <a:r>
              <a:rPr lang="ru-RU" sz="5800" b="1" dirty="0">
                <a:solidFill>
                  <a:srgbClr val="FF0000"/>
                </a:solidFill>
                <a:latin typeface="BOUTON International Symbols" panose="02000000000000000000" pitchFamily="2" charset="0"/>
                <a:ea typeface="BOUTON International Symbols" panose="02000000000000000000" pitchFamily="2" charset="0"/>
                <a:cs typeface="BOUTON International Symbols" panose="02000000000000000000" pitchFamily="2" charset="0"/>
              </a:rPr>
              <a:t>пандемией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F3291-8CA3-411C-B54F-7040DBFDD058}"/>
              </a:ext>
            </a:extLst>
          </p:cNvPr>
          <p:cNvSpPr txBox="1"/>
          <p:nvPr/>
        </p:nvSpPr>
        <p:spPr>
          <a:xfrm>
            <a:off x="3532339" y="5661764"/>
            <a:ext cx="612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Выполнили: Бычкова Н., Попова А., Шайхаттарова Л. Э-1813</a:t>
            </a:r>
          </a:p>
        </p:txBody>
      </p:sp>
    </p:spTree>
    <p:extLst>
      <p:ext uri="{BB962C8B-B14F-4D97-AF65-F5344CB8AC3E}">
        <p14:creationId xmlns:p14="http://schemas.microsoft.com/office/powerpoint/2010/main" val="416242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1" y="-679904"/>
            <a:ext cx="10243457" cy="396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2" y="117566"/>
            <a:ext cx="12026538" cy="24688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800" dirty="0">
                <a:latin typeface="BOUTON International Symbols" panose="02000000000000000000" pitchFamily="2" charset="0"/>
                <a:ea typeface="BOUTON International Symbols" panose="02000000000000000000" pitchFamily="2" charset="0"/>
                <a:cs typeface="BOUTON International Symbols" panose="02000000000000000000" pitchFamily="2" charset="0"/>
              </a:rPr>
              <a:t>ЭКОНОМИКА</a:t>
            </a:r>
            <a:endParaRPr lang="ru-RU" sz="4000" b="1" dirty="0">
              <a:solidFill>
                <a:srgbClr val="FF0000"/>
              </a:solidFill>
              <a:latin typeface="BOUTON International Symbols" panose="02000000000000000000" pitchFamily="2" charset="0"/>
              <a:ea typeface="BOUTON International Symbols" panose="02000000000000000000" pitchFamily="2" charset="0"/>
              <a:cs typeface="BOUTON International Symbols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4299857"/>
            <a:ext cx="2558143" cy="255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14" y="5023755"/>
            <a:ext cx="1926771" cy="192677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143102" y="3120215"/>
            <a:ext cx="3709851" cy="3358243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994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CC256-1411-4107-BB2C-871689BF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741" y="296609"/>
            <a:ext cx="1186145" cy="746901"/>
          </a:xfrm>
          <a:prstGeom prst="roundRect">
            <a:avLst/>
          </a:prstGeom>
          <a:effectLst>
            <a:softEdge rad="0"/>
          </a:effectLst>
        </p:spPr>
      </p:pic>
      <p:pic>
        <p:nvPicPr>
          <p:cNvPr id="14" name="Рисунок 13" descr="Нейтральное лицо (без заливки)">
            <a:extLst>
              <a:ext uri="{FF2B5EF4-FFF2-40B4-BE49-F238E27FC236}">
                <a16:creationId xmlns:a16="http://schemas.microsoft.com/office/drawing/2014/main" id="{2A402179-E6DA-4369-8572-024CA1AC5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3920" y="1196475"/>
            <a:ext cx="849357" cy="8493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C92C41-6DC6-4E05-B7D2-35161D388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71" b="95588" l="5625" r="93250">
                        <a14:foregroundMark x1="9500" y1="34118" x2="9500" y2="34118"/>
                        <a14:foregroundMark x1="5625" y1="29412" x2="5625" y2="29412"/>
                        <a14:foregroundMark x1="52000" y1="56765" x2="52000" y2="56765"/>
                        <a14:foregroundMark x1="65625" y1="92941" x2="65625" y2="92941"/>
                        <a14:foregroundMark x1="68250" y1="95882" x2="68250" y2="95882"/>
                        <a14:foregroundMark x1="92750" y1="57353" x2="93250" y2="59265"/>
                        <a14:foregroundMark x1="44750" y1="52500" x2="47625" y2="59118"/>
                        <a14:foregroundMark x1="54500" y1="58382" x2="58000" y2="62941"/>
                        <a14:foregroundMark x1="48125" y1="3971" x2="51500" y2="45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676" y="2941122"/>
            <a:ext cx="892004" cy="7582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38673E-DE25-4673-A891-EF2D9BB5A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26" b="98721" l="7000" r="90000">
                        <a14:foregroundMark x1="31000" y1="15000" x2="31000" y2="15000"/>
                        <a14:foregroundMark x1="34889" y1="2326" x2="34889" y2="2326"/>
                        <a14:foregroundMark x1="67556" y1="7326" x2="67556" y2="7326"/>
                        <a14:foregroundMark x1="65111" y1="22791" x2="65111" y2="22791"/>
                        <a14:foregroundMark x1="61889" y1="42791" x2="61889" y2="42791"/>
                        <a14:foregroundMark x1="63889" y1="34884" x2="63000" y2="40000"/>
                        <a14:foregroundMark x1="60556" y1="30698" x2="67444" y2="31628"/>
                        <a14:foregroundMark x1="67444" y1="31628" x2="67889" y2="31395"/>
                        <a14:foregroundMark x1="61556" y1="64651" x2="61778" y2="73256"/>
                        <a14:foregroundMark x1="70778" y1="96395" x2="69444" y2="98953"/>
                        <a14:foregroundMark x1="62444" y1="95000" x2="62444" y2="95116"/>
                        <a14:foregroundMark x1="67111" y1="32558" x2="69222" y2="32558"/>
                        <a14:foregroundMark x1="61556" y1="46163" x2="72778" y2="47093"/>
                        <a14:foregroundMark x1="83444" y1="48372" x2="83444" y2="50000"/>
                        <a14:foregroundMark x1="61222" y1="6744" x2="62111" y2="8605"/>
                        <a14:foregroundMark x1="13778" y1="75116" x2="14111" y2="81977"/>
                        <a14:foregroundMark x1="14111" y1="81977" x2="14111" y2="81977"/>
                        <a14:foregroundMark x1="75000" y1="33837" x2="84222" y2="33023"/>
                        <a14:foregroundMark x1="7333" y1="84535" x2="7000" y2="86163"/>
                        <a14:foregroundMark x1="36444" y1="61047" x2="37333" y2="61395"/>
                        <a14:foregroundMark x1="64556" y1="50465" x2="66444" y2="50581"/>
                        <a14:foregroundMark x1="69444" y1="42907" x2="66778" y2="43605"/>
                        <a14:foregroundMark x1="69778" y1="30814" x2="69778" y2="33953"/>
                        <a14:foregroundMark x1="70000" y1="29535" x2="71333" y2="32907"/>
                        <a14:foregroundMark x1="59444" y1="29419" x2="57333" y2="30349"/>
                        <a14:backgroundMark x1="9222" y1="65698" x2="9222" y2="67442"/>
                        <a14:backgroundMark x1="12000" y1="64070" x2="11667" y2="68140"/>
                        <a14:backgroundMark x1="10444" y1="71047" x2="7111" y2="77442"/>
                        <a14:backgroundMark x1="13778" y1="62674" x2="8333" y2="66860"/>
                        <a14:backgroundMark x1="9778" y1="62326" x2="8889" y2="65698"/>
                        <a14:backgroundMark x1="8556" y1="62442" x2="12000" y2="64419"/>
                        <a14:backgroundMark x1="14111" y1="63023" x2="13111" y2="65698"/>
                        <a14:backgroundMark x1="14111" y1="61744" x2="15000" y2="63953"/>
                        <a14:backgroundMark x1="8667" y1="68488" x2="9444" y2="70814"/>
                        <a14:backgroundMark x1="25444" y1="86628" x2="25778" y2="93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0503" y="1196475"/>
            <a:ext cx="2198566" cy="21008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8FB133-2513-40A1-AD5F-F3B4B601F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54" b="90000" l="10000" r="90000">
                        <a14:foregroundMark x1="49889" y1="9038" x2="49889" y2="8654"/>
                        <a14:foregroundMark x1="33556" y1="89423" x2="33556" y2="89423"/>
                        <a14:foregroundMark x1="36333" y1="42308" x2="36444" y2="43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2572" y="3320224"/>
            <a:ext cx="4334428" cy="24942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D6F036-ECED-4DA7-91F5-7297BFD855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2222" l="2000" r="97000">
                        <a14:foregroundMark x1="14111" y1="52556" x2="13556" y2="70000"/>
                        <a14:foregroundMark x1="19333" y1="43333" x2="19222" y2="49333"/>
                        <a14:foregroundMark x1="19000" y1="76333" x2="19000" y2="80333"/>
                        <a14:foregroundMark x1="19556" y1="88000" x2="19556" y2="90556"/>
                        <a14:foregroundMark x1="18778" y1="85333" x2="19333" y2="89000"/>
                        <a14:foregroundMark x1="15889" y1="86889" x2="21778" y2="85667"/>
                        <a14:foregroundMark x1="16444" y1="76111" x2="28889" y2="75222"/>
                        <a14:foregroundMark x1="26333" y1="65333" x2="9778" y2="64556"/>
                        <a14:foregroundMark x1="9778" y1="64556" x2="3111" y2="62111"/>
                        <a14:foregroundMark x1="3111" y1="62111" x2="2222" y2="62111"/>
                        <a14:foregroundMark x1="5444" y1="47333" x2="7111" y2="85889"/>
                        <a14:foregroundMark x1="15778" y1="41778" x2="26444" y2="44333"/>
                        <a14:foregroundMark x1="15333" y1="17667" x2="21778" y2="22111"/>
                        <a14:foregroundMark x1="10222" y1="43111" x2="18222" y2="42778"/>
                        <a14:foregroundMark x1="18222" y1="42778" x2="20111" y2="42778"/>
                        <a14:foregroundMark x1="20111" y1="42778" x2="8556" y2="44111"/>
                        <a14:foregroundMark x1="8556" y1="44111" x2="20000" y2="44222"/>
                        <a14:foregroundMark x1="20000" y1="44222" x2="12222" y2="47222"/>
                        <a14:foregroundMark x1="12222" y1="47222" x2="5667" y2="44000"/>
                        <a14:foregroundMark x1="5667" y1="44000" x2="5667" y2="43667"/>
                        <a14:foregroundMark x1="50778" y1="53111" x2="44000" y2="57111"/>
                        <a14:foregroundMark x1="44000" y1="57111" x2="49667" y2="63556"/>
                        <a14:foregroundMark x1="49667" y1="63556" x2="57556" y2="62444"/>
                        <a14:foregroundMark x1="57556" y1="62444" x2="49333" y2="60667"/>
                        <a14:foregroundMark x1="49333" y1="60667" x2="42333" y2="68667"/>
                        <a14:foregroundMark x1="42333" y1="68667" x2="45556" y2="77778"/>
                        <a14:foregroundMark x1="45556" y1="77778" x2="54111" y2="76444"/>
                        <a14:foregroundMark x1="54111" y1="76444" x2="47333" y2="80889"/>
                        <a14:foregroundMark x1="47333" y1="80889" x2="50111" y2="88556"/>
                        <a14:foregroundMark x1="50111" y1="88556" x2="48556" y2="91889"/>
                        <a14:foregroundMark x1="56111" y1="65778" x2="41222" y2="66000"/>
                        <a14:foregroundMark x1="41222" y1="66000" x2="52222" y2="55222"/>
                        <a14:foregroundMark x1="52222" y1="55222" x2="35222" y2="53556"/>
                        <a14:foregroundMark x1="35222" y1="53556" x2="47000" y2="53556"/>
                        <a14:foregroundMark x1="62889" y1="65000" x2="45222" y2="67333"/>
                        <a14:foregroundMark x1="45222" y1="67333" x2="38889" y2="64111"/>
                        <a14:foregroundMark x1="51667" y1="53111" x2="59000" y2="54111"/>
                        <a14:foregroundMark x1="59000" y1="54111" x2="59000" y2="54222"/>
                        <a14:foregroundMark x1="62444" y1="74667" x2="39667" y2="77111"/>
                        <a14:foregroundMark x1="39667" y1="77111" x2="45333" y2="74667"/>
                        <a14:foregroundMark x1="42222" y1="75111" x2="37444" y2="73111"/>
                        <a14:foregroundMark x1="41444" y1="83889" x2="50333" y2="84222"/>
                        <a14:foregroundMark x1="50333" y1="84222" x2="61889" y2="83667"/>
                        <a14:foregroundMark x1="45667" y1="85333" x2="37556" y2="85111"/>
                        <a14:foregroundMark x1="37556" y1="85111" x2="38333" y2="82778"/>
                        <a14:foregroundMark x1="4444" y1="83889" x2="29556" y2="85667"/>
                        <a14:foregroundMark x1="10222" y1="74889" x2="21222" y2="75222"/>
                        <a14:foregroundMark x1="25556" y1="65556" x2="29111" y2="64889"/>
                        <a14:foregroundMark x1="15333" y1="55889" x2="23333" y2="55889"/>
                        <a14:foregroundMark x1="23333" y1="55889" x2="30111" y2="53667"/>
                        <a14:foregroundMark x1="11556" y1="92000" x2="15889" y2="92444"/>
                        <a14:foregroundMark x1="77222" y1="74000" x2="82000" y2="88556"/>
                        <a14:foregroundMark x1="82000" y1="88556" x2="87111" y2="83444"/>
                        <a14:foregroundMark x1="87111" y1="83444" x2="88889" y2="76111"/>
                        <a14:foregroundMark x1="88889" y1="76111" x2="92667" y2="83000"/>
                        <a14:foregroundMark x1="92667" y1="83000" x2="92778" y2="82333"/>
                        <a14:foregroundMark x1="88778" y1="74889" x2="81333" y2="76000"/>
                        <a14:foregroundMark x1="81333" y1="76000" x2="87778" y2="72444"/>
                        <a14:foregroundMark x1="87778" y1="72444" x2="83333" y2="76000"/>
                        <a14:foregroundMark x1="74556" y1="74889" x2="82444" y2="74444"/>
                        <a14:foregroundMark x1="82444" y1="74444" x2="89333" y2="75444"/>
                        <a14:foregroundMark x1="89333" y1="75444" x2="84000" y2="70111"/>
                        <a14:foregroundMark x1="84000" y1="70111" x2="76444" y2="72000"/>
                        <a14:foregroundMark x1="76444" y1="72000" x2="73222" y2="73778"/>
                        <a14:foregroundMark x1="71778" y1="83667" x2="87000" y2="86222"/>
                        <a14:foregroundMark x1="87000" y1="86222" x2="94444" y2="86222"/>
                        <a14:foregroundMark x1="94444" y1="86222" x2="97000" y2="84222"/>
                        <a14:foregroundMark x1="18333" y1="18222" x2="23444" y2="24000"/>
                        <a14:foregroundMark x1="23444" y1="24000" x2="35778" y2="31000"/>
                        <a14:foregroundMark x1="35778" y1="31000" x2="43111" y2="30889"/>
                        <a14:foregroundMark x1="43111" y1="30889" x2="56667" y2="27444"/>
                        <a14:foregroundMark x1="56667" y1="27444" x2="64444" y2="27000"/>
                        <a14:foregroundMark x1="64444" y1="27000" x2="71444" y2="29667"/>
                        <a14:foregroundMark x1="71444" y1="29667" x2="93667" y2="57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1057" y="5620533"/>
            <a:ext cx="851247" cy="851247"/>
          </a:xfrm>
          <a:prstGeom prst="rect">
            <a:avLst/>
          </a:prstGeom>
        </p:spPr>
      </p:pic>
      <p:pic>
        <p:nvPicPr>
          <p:cNvPr id="20" name="Рисунок 19" descr="Печальное лицо без заливки">
            <a:extLst>
              <a:ext uri="{FF2B5EF4-FFF2-40B4-BE49-F238E27FC236}">
                <a16:creationId xmlns:a16="http://schemas.microsoft.com/office/drawing/2014/main" id="{56BEDA96-A390-47C2-81C0-AC764E6F8B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02471" y="5633092"/>
            <a:ext cx="826128" cy="82612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671E7A87-DEE9-4039-8E0D-4521DAE965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26" y="76986"/>
            <a:ext cx="1186145" cy="1186145"/>
          </a:xfrm>
          <a:prstGeom prst="rect">
            <a:avLst/>
          </a:prstGeom>
        </p:spPr>
      </p:pic>
      <p:sp>
        <p:nvSpPr>
          <p:cNvPr id="11" name="Стрелка углом вверх 4">
            <a:extLst>
              <a:ext uri="{FF2B5EF4-FFF2-40B4-BE49-F238E27FC236}">
                <a16:creationId xmlns:a16="http://schemas.microsoft.com/office/drawing/2014/main" id="{305E3F16-719D-447E-BCD8-C483937AEBA1}"/>
              </a:ext>
            </a:extLst>
          </p:cNvPr>
          <p:cNvSpPr/>
          <p:nvPr/>
        </p:nvSpPr>
        <p:spPr>
          <a:xfrm rot="10800000">
            <a:off x="247772" y="2058566"/>
            <a:ext cx="942744" cy="643494"/>
          </a:xfrm>
          <a:prstGeom prst="bentUpArrow">
            <a:avLst/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3AA4D9-E3D4-4744-A255-4AEA7174C46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" t="5119" r="5089" b="17976"/>
          <a:stretch/>
        </p:blipFill>
        <p:spPr>
          <a:xfrm>
            <a:off x="1225844" y="1403023"/>
            <a:ext cx="2730311" cy="1240352"/>
          </a:xfrm>
          <a:prstGeom prst="rect">
            <a:avLst/>
          </a:prstGeom>
        </p:spPr>
      </p:pic>
      <p:sp>
        <p:nvSpPr>
          <p:cNvPr id="13" name="Стрелка углом вверх 6">
            <a:extLst>
              <a:ext uri="{FF2B5EF4-FFF2-40B4-BE49-F238E27FC236}">
                <a16:creationId xmlns:a16="http://schemas.microsoft.com/office/drawing/2014/main" id="{F9CE036E-470E-49D6-A043-002B3282E969}"/>
              </a:ext>
            </a:extLst>
          </p:cNvPr>
          <p:cNvSpPr/>
          <p:nvPr/>
        </p:nvSpPr>
        <p:spPr>
          <a:xfrm rot="5400000">
            <a:off x="441154" y="3511729"/>
            <a:ext cx="555979" cy="691961"/>
          </a:xfrm>
          <a:prstGeom prst="bentUpArrow">
            <a:avLst/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D36AAA-01F9-4942-921F-143001C749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9" y="2785507"/>
            <a:ext cx="643493" cy="6434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4820A8-B138-44FD-9061-BD204EF07DFD}"/>
              </a:ext>
            </a:extLst>
          </p:cNvPr>
          <p:cNvSpPr txBox="1"/>
          <p:nvPr/>
        </p:nvSpPr>
        <p:spPr>
          <a:xfrm>
            <a:off x="1654222" y="5478767"/>
            <a:ext cx="14182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1,4</a:t>
            </a:r>
            <a:r>
              <a:rPr lang="en-US" sz="800" dirty="0"/>
              <a:t> </a:t>
            </a:r>
            <a:r>
              <a:rPr lang="ru-RU" sz="14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млн </a:t>
            </a:r>
            <a:endParaRPr lang="en-US" sz="1400" b="1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  <a:p>
            <a:r>
              <a:rPr lang="ru-RU" sz="1400" b="1" dirty="0">
                <a:latin typeface="Bahnschrift Light SemiCondensed" panose="020B0502040204020203" pitchFamily="34" charset="0"/>
              </a:rPr>
              <a:t>Рабочих мест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708CE5-97B5-42C1-8563-4B8CBA4BFFB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1" y="4131493"/>
            <a:ext cx="612307" cy="61230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D311DC2-E173-40D7-A31B-E22512A9AB4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45" y="4126680"/>
            <a:ext cx="617120" cy="61712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44F2BC2-835B-4367-84CE-56DD33CE6D6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05" y="4133502"/>
            <a:ext cx="612307" cy="6123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4F6844-CE7B-4A99-86E2-3A19A652153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76" y="3425765"/>
            <a:ext cx="621473" cy="6214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443E94-761B-46DE-BBFE-CC453805797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8" y="3400523"/>
            <a:ext cx="646715" cy="6467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A8E5ED6-6B89-46B1-A7F4-21F3BD5BB1C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02" y="3425765"/>
            <a:ext cx="675010" cy="675010"/>
          </a:xfrm>
          <a:prstGeom prst="rect">
            <a:avLst/>
          </a:prstGeom>
        </p:spPr>
      </p:pic>
      <p:pic>
        <p:nvPicPr>
          <p:cNvPr id="30" name="Объект 3">
            <a:extLst>
              <a:ext uri="{FF2B5EF4-FFF2-40B4-BE49-F238E27FC236}">
                <a16:creationId xmlns:a16="http://schemas.microsoft.com/office/drawing/2014/main" id="{94B51D44-B0BF-4EBD-8296-3786092D168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42" y="-43483"/>
            <a:ext cx="1515059" cy="1515059"/>
          </a:xfrm>
          <a:prstGeom prst="rect">
            <a:avLst/>
          </a:prstGeom>
        </p:spPr>
      </p:pic>
      <p:pic>
        <p:nvPicPr>
          <p:cNvPr id="31" name="Рисунок 30" descr="Тенденция к повышению">
            <a:extLst>
              <a:ext uri="{FF2B5EF4-FFF2-40B4-BE49-F238E27FC236}">
                <a16:creationId xmlns:a16="http://schemas.microsoft.com/office/drawing/2014/main" id="{E61E0358-0350-4933-858C-BB60941756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802488" y="1663347"/>
            <a:ext cx="1046846" cy="1046846"/>
          </a:xfrm>
          <a:prstGeom prst="rect">
            <a:avLst/>
          </a:prstGeom>
        </p:spPr>
      </p:pic>
      <p:pic>
        <p:nvPicPr>
          <p:cNvPr id="32" name="Рисунок 31" descr="Монеты">
            <a:extLst>
              <a:ext uri="{FF2B5EF4-FFF2-40B4-BE49-F238E27FC236}">
                <a16:creationId xmlns:a16="http://schemas.microsoft.com/office/drawing/2014/main" id="{9137D352-44F9-4206-8CC9-DD3F728FFA4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295802" y="1666512"/>
            <a:ext cx="1161189" cy="1161189"/>
          </a:xfrm>
          <a:prstGeom prst="rect">
            <a:avLst/>
          </a:prstGeom>
        </p:spPr>
      </p:pic>
      <p:pic>
        <p:nvPicPr>
          <p:cNvPr id="33" name="Рисунок 32" descr="Презентация с контрольным списком (справа налево)">
            <a:extLst>
              <a:ext uri="{FF2B5EF4-FFF2-40B4-BE49-F238E27FC236}">
                <a16:creationId xmlns:a16="http://schemas.microsoft.com/office/drawing/2014/main" id="{B7FA529D-77B8-4304-8BE6-399490040CA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505039" y="2791699"/>
            <a:ext cx="1280794" cy="128079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23BCA98-CCAC-4684-9484-62C668A9166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6364" y="4030299"/>
            <a:ext cx="3550311" cy="2287978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C7DB3885-60E6-4CFF-A4A6-90711AEC9297}"/>
              </a:ext>
            </a:extLst>
          </p:cNvPr>
          <p:cNvSpPr/>
          <p:nvPr/>
        </p:nvSpPr>
        <p:spPr>
          <a:xfrm>
            <a:off x="1912509" y="4879910"/>
            <a:ext cx="329252" cy="740623"/>
          </a:xfrm>
          <a:prstGeom prst="downArrow">
            <a:avLst/>
          </a:prstGeom>
          <a:solidFill>
            <a:srgbClr val="FFD54F"/>
          </a:solidFill>
          <a:ln>
            <a:solidFill>
              <a:srgbClr val="FFD54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7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ED05F8-1076-421F-9661-E24314F1E953}"/>
              </a:ext>
            </a:extLst>
          </p:cNvPr>
          <p:cNvSpPr txBox="1"/>
          <p:nvPr/>
        </p:nvSpPr>
        <p:spPr>
          <a:xfrm>
            <a:off x="0" y="1252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Bahnschrift Light SemiCondensed" panose="020B0502040204020203" pitchFamily="34" charset="0"/>
              </a:rPr>
              <a:t>ПОЯВЛЕНИЕ УГРОЗЫ. ВТОРАЯ ВОЛНА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F195BE-8035-4622-83CE-94EDA0979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6" b="92273" l="2556" r="90000">
                        <a14:foregroundMark x1="51778" y1="20303" x2="58111" y2="20303"/>
                        <a14:foregroundMark x1="67000" y1="12727" x2="61889" y2="8030"/>
                        <a14:foregroundMark x1="61889" y1="8030" x2="48778" y2="6667"/>
                        <a14:foregroundMark x1="48778" y1="6667" x2="45222" y2="7424"/>
                        <a14:foregroundMark x1="75889" y1="92424" x2="69889" y2="88485"/>
                        <a14:foregroundMark x1="69889" y1="88485" x2="38556" y2="90909"/>
                        <a14:foregroundMark x1="38556" y1="90909" x2="36333" y2="88182"/>
                        <a14:foregroundMark x1="6667" y1="84848" x2="7111" y2="77727"/>
                        <a14:foregroundMark x1="83667" y1="26515" x2="85444" y2="40303"/>
                        <a14:foregroundMark x1="34889" y1="13636" x2="30444" y2="18636"/>
                        <a14:foregroundMark x1="30444" y1="18636" x2="30333" y2="20152"/>
                        <a14:foregroundMark x1="51333" y1="2576" x2="56778" y2="2576"/>
                        <a14:foregroundMark x1="84222" y1="33636" x2="85889" y2="41364"/>
                        <a14:foregroundMark x1="85889" y1="41364" x2="85667" y2="42121"/>
                        <a14:foregroundMark x1="57778" y1="94091" x2="40444" y2="93182"/>
                        <a14:foregroundMark x1="40444" y1="93182" x2="35556" y2="89091"/>
                        <a14:foregroundMark x1="35556" y1="89091" x2="33222" y2="92273"/>
                        <a14:foregroundMark x1="3444" y1="86667" x2="2556" y2="871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122" y="1252758"/>
            <a:ext cx="3465033" cy="2541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9675B5-6E4F-49BA-846B-E42C56FE1DF5}"/>
              </a:ext>
            </a:extLst>
          </p:cNvPr>
          <p:cNvSpPr txBox="1"/>
          <p:nvPr/>
        </p:nvSpPr>
        <p:spPr>
          <a:xfrm>
            <a:off x="6096000" y="1615330"/>
            <a:ext cx="5202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ahnschrift Light SemiCondensed" panose="020B0502040204020203" pitchFamily="34" charset="0"/>
              </a:rPr>
              <a:t>Финансовые рынки начало лихорадить. </a:t>
            </a:r>
          </a:p>
          <a:p>
            <a:r>
              <a:rPr lang="ru-RU" sz="2800" b="1" dirty="0">
                <a:latin typeface="Bahnschrift Light SemiCondensed" panose="020B0502040204020203" pitchFamily="34" charset="0"/>
              </a:rPr>
              <a:t>Американские фондовые индексы обновили локальные минимумы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8321D-007D-49BA-9489-84E57BCA4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90000" l="10000" r="90000">
                        <a14:foregroundMark x1="34348" y1="7125" x2="34674" y2="5125"/>
                        <a14:foregroundMark x1="53043" y1="47125" x2="65326" y2="44500"/>
                        <a14:foregroundMark x1="65326" y1="44500" x2="65435" y2="44375"/>
                        <a14:foregroundMark x1="62717" y1="44625" x2="68696" y2="41750"/>
                        <a14:foregroundMark x1="68696" y1="41750" x2="68804" y2="41625"/>
                        <a14:foregroundMark x1="68370" y1="40500" x2="68370" y2="40500"/>
                        <a14:foregroundMark x1="73587" y1="46625" x2="72717" y2="46625"/>
                        <a14:foregroundMark x1="20978" y1="55875" x2="19891" y2="55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122" y="3793783"/>
            <a:ext cx="3753631" cy="2995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8610A-E07D-411C-B141-805EBFB1860E}"/>
              </a:ext>
            </a:extLst>
          </p:cNvPr>
          <p:cNvSpPr txBox="1"/>
          <p:nvPr/>
        </p:nvSpPr>
        <p:spPr>
          <a:xfrm>
            <a:off x="6095999" y="4022654"/>
            <a:ext cx="5202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ahnschrift SemiLight SemiConde" panose="020B0502040204020203" pitchFamily="34" charset="0"/>
              </a:rPr>
              <a:t>Инвесторы встревожены.</a:t>
            </a:r>
          </a:p>
          <a:p>
            <a:r>
              <a:rPr lang="ru-RU" sz="2800" b="1" dirty="0">
                <a:latin typeface="Bahnschrift SemiLight SemiConde" panose="020B0502040204020203" pitchFamily="34" charset="0"/>
              </a:rPr>
              <a:t>Главная опасность в ограничительных действиях властей, и отчасти в поведении потребителей</a:t>
            </a:r>
          </a:p>
        </p:txBody>
      </p:sp>
    </p:spTree>
    <p:extLst>
      <p:ext uri="{BB962C8B-B14F-4D97-AF65-F5344CB8AC3E}">
        <p14:creationId xmlns:p14="http://schemas.microsoft.com/office/powerpoint/2010/main" val="91644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F5E813-009A-4D39-91F2-161891D44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97059" l="9961" r="89941">
                        <a14:foregroundMark x1="62426" y1="96594" x2="66667" y2="92260"/>
                        <a14:foregroundMark x1="66667" y1="92260" x2="60651" y2="95511"/>
                        <a14:foregroundMark x1="60651" y1="95511" x2="12229" y2="94118"/>
                        <a14:foregroundMark x1="12229" y1="94118" x2="10059" y2="95201"/>
                        <a14:foregroundMark x1="69428" y1="87926" x2="71598" y2="95201"/>
                        <a14:foregroundMark x1="71598" y1="95201" x2="73570" y2="970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18433" y="2533110"/>
            <a:ext cx="6788604" cy="4324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09DA7-82D6-4860-B03C-0C19B0F26484}"/>
              </a:ext>
            </a:extLst>
          </p:cNvPr>
          <p:cNvSpPr txBox="1"/>
          <p:nvPr/>
        </p:nvSpPr>
        <p:spPr>
          <a:xfrm>
            <a:off x="188685" y="10415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Bahnschrift SemiLight SemiConde" panose="020B0502040204020203" pitchFamily="34" charset="0"/>
              </a:rPr>
              <a:t>ВАКЦИНА. СПАСЕТ ЛИ ОНА ОТ КРИЗИСА?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63DE9B-D4CB-4532-A9CE-A14435334B1A}"/>
              </a:ext>
            </a:extLst>
          </p:cNvPr>
          <p:cNvSpPr txBox="1"/>
          <p:nvPr/>
        </p:nvSpPr>
        <p:spPr>
          <a:xfrm>
            <a:off x="5123542" y="2163466"/>
            <a:ext cx="3077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Light SemiConde" panose="020B0502040204020203" pitchFamily="34" charset="0"/>
              </a:rPr>
              <a:t>«ВСЕХ ЖИТЕЛЕЙ СТРАНЫ СМОГУТ ОБЕСПЕЧИТЬ ВАКЦИНОЙ ТОЛЬКО К АПРЕЛЮ 2021 ГОДА»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760B828-78A5-4984-A154-A3392DAADA72}"/>
              </a:ext>
            </a:extLst>
          </p:cNvPr>
          <p:cNvSpPr/>
          <p:nvPr/>
        </p:nvSpPr>
        <p:spPr>
          <a:xfrm>
            <a:off x="6096000" y="4740657"/>
            <a:ext cx="3541488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07FF6-2675-4568-BEAA-69485CA303CE}"/>
              </a:ext>
            </a:extLst>
          </p:cNvPr>
          <p:cNvSpPr txBox="1"/>
          <p:nvPr/>
        </p:nvSpPr>
        <p:spPr>
          <a:xfrm>
            <a:off x="6342746" y="4880636"/>
            <a:ext cx="3294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УОРРИК МАККИББИН</a:t>
            </a:r>
            <a:r>
              <a:rPr lang="ru-RU" sz="2400" dirty="0">
                <a:latin typeface="Bahnschrift SemiLight SemiConde" panose="020B0502040204020203" pitchFamily="34" charset="0"/>
              </a:rPr>
              <a:t>: </a:t>
            </a:r>
          </a:p>
          <a:p>
            <a:r>
              <a:rPr lang="ru-RU" sz="2400" dirty="0">
                <a:latin typeface="Bahnschrift SemiLight SemiConde" panose="020B0502040204020203" pitchFamily="34" charset="0"/>
              </a:rPr>
              <a:t>«УЩЕРБ МИРОВОЙ ЭКОНОМИКЕ В РАЗМЕРЕ ОКОЛО </a:t>
            </a:r>
            <a:r>
              <a:rPr lang="en-US" sz="2800" b="1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$</a:t>
            </a:r>
            <a:r>
              <a:rPr lang="ru-RU" sz="2800" b="1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35 ТРЛН</a:t>
            </a:r>
            <a:r>
              <a:rPr lang="ru-RU" sz="2400" dirty="0">
                <a:latin typeface="Bahnschrift SemiLight SemiConde" panose="020B0502040204020203" pitchFamily="34" charset="0"/>
              </a:rPr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88CF3F-70C7-490C-AEDE-F40B12CD2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8476" l="10000" r="99700">
                        <a14:foregroundMark x1="36700" y1="11238" x2="42800" y2="10095"/>
                        <a14:foregroundMark x1="42800" y1="10095" x2="84400" y2="20571"/>
                        <a14:foregroundMark x1="84400" y1="20571" x2="93900" y2="51619"/>
                        <a14:foregroundMark x1="93900" y1="51619" x2="92100" y2="63810"/>
                        <a14:foregroundMark x1="92100" y1="63810" x2="84200" y2="71238"/>
                        <a14:foregroundMark x1="84200" y1="71238" x2="64800" y2="79810"/>
                        <a14:foregroundMark x1="64800" y1="79810" x2="61300" y2="83238"/>
                        <a14:foregroundMark x1="73800" y1="85905" x2="80700" y2="85905"/>
                        <a14:foregroundMark x1="80700" y1="85905" x2="92100" y2="84381"/>
                        <a14:foregroundMark x1="92100" y1="84381" x2="95300" y2="93333"/>
                        <a14:foregroundMark x1="95300" y1="93333" x2="97700" y2="81714"/>
                        <a14:foregroundMark x1="97700" y1="81714" x2="94200" y2="47810"/>
                        <a14:foregroundMark x1="94200" y1="47810" x2="96100" y2="37714"/>
                        <a14:foregroundMark x1="96100" y1="37714" x2="99300" y2="47048"/>
                        <a14:foregroundMark x1="99300" y1="47048" x2="97600" y2="62857"/>
                        <a14:foregroundMark x1="97600" y1="62857" x2="93100" y2="71048"/>
                        <a14:foregroundMark x1="93100" y1="71048" x2="86000" y2="76952"/>
                        <a14:foregroundMark x1="95400" y1="83048" x2="99700" y2="78095"/>
                        <a14:foregroundMark x1="99700" y1="78095" x2="97500" y2="40381"/>
                        <a14:foregroundMark x1="80200" y1="10095" x2="79300" y2="8952"/>
                        <a14:foregroundMark x1="36400" y1="8190" x2="46600" y2="10857"/>
                        <a14:foregroundMark x1="46600" y1="10857" x2="48800" y2="12571"/>
                        <a14:foregroundMark x1="60400" y1="98476" x2="55800" y2="9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785" y="995895"/>
            <a:ext cx="6355215" cy="3336488"/>
          </a:xfrm>
          <a:prstGeom prst="rect">
            <a:avLst/>
          </a:prstGeom>
        </p:spPr>
      </p:pic>
      <p:pic>
        <p:nvPicPr>
          <p:cNvPr id="14" name="Рисунок 13" descr="Восклицательный знак">
            <a:extLst>
              <a:ext uri="{FF2B5EF4-FFF2-40B4-BE49-F238E27FC236}">
                <a16:creationId xmlns:a16="http://schemas.microsoft.com/office/drawing/2014/main" id="{03FDFA88-42BD-4021-AB9E-4A4FF38DA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9147" y="5224124"/>
            <a:ext cx="2191652" cy="14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5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1" y="-679904"/>
            <a:ext cx="10243457" cy="396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2400" y="268629"/>
            <a:ext cx="12522926" cy="23872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800" dirty="0">
                <a:latin typeface="BOUTON International Symbols" panose="02000000000000000000" pitchFamily="2" charset="0"/>
                <a:ea typeface="BOUTON International Symbols" panose="02000000000000000000" pitchFamily="2" charset="0"/>
                <a:cs typeface="BOUTON International Symbols" panose="02000000000000000000" pitchFamily="2" charset="0"/>
              </a:rPr>
              <a:t>ТЕХНОЛОГИИ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4299857"/>
            <a:ext cx="2558143" cy="255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14" y="5023755"/>
            <a:ext cx="1926771" cy="1926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1622" y="1971400"/>
            <a:ext cx="8242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endParaRPr lang="ru-RU" sz="66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43102" y="3120215"/>
            <a:ext cx="3709851" cy="3358243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975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70EB4-C6AF-48B9-8F1A-A1B8155A8815}"/>
              </a:ext>
            </a:extLst>
          </p:cNvPr>
          <p:cNvSpPr txBox="1"/>
          <p:nvPr/>
        </p:nvSpPr>
        <p:spPr>
          <a:xfrm>
            <a:off x="2242457" y="203200"/>
            <a:ext cx="7707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Bahnschrift SemiLight SemiConde" panose="020B0502040204020203" pitchFamily="34" charset="0"/>
              </a:rPr>
              <a:t>МИРОВЫЕ</a:t>
            </a:r>
            <a:r>
              <a:rPr lang="ru-RU" sz="4000" b="1" dirty="0">
                <a:latin typeface="Bahnschrift SemiLight SemiConde" panose="020B0502040204020203" pitchFamily="34" charset="0"/>
              </a:rPr>
              <a:t> </a:t>
            </a:r>
            <a:r>
              <a:rPr lang="ru-RU" sz="6000" b="1" dirty="0">
                <a:latin typeface="Bahnschrift SemiLight SemiConde" panose="020B0502040204020203" pitchFamily="34" charset="0"/>
              </a:rPr>
              <a:t>ТЕНДЕНЦИИ</a:t>
            </a:r>
            <a:endParaRPr lang="ru-RU" sz="40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EA5F94-FF77-450E-AD6F-D01C6299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6" b="91970" l="4333" r="97556">
                        <a14:foregroundMark x1="46111" y1="6970" x2="37556" y2="7273"/>
                        <a14:foregroundMark x1="37556" y1="7273" x2="31111" y2="12879"/>
                        <a14:foregroundMark x1="31111" y1="12879" x2="27667" y2="19091"/>
                        <a14:foregroundMark x1="27667" y1="19091" x2="27111" y2="24242"/>
                        <a14:foregroundMark x1="23889" y1="13636" x2="22778" y2="16970"/>
                        <a14:foregroundMark x1="22778" y1="22879" x2="23556" y2="24545"/>
                        <a14:foregroundMark x1="34556" y1="3939" x2="34556" y2="3939"/>
                        <a14:foregroundMark x1="34556" y1="3939" x2="34556" y2="3939"/>
                        <a14:foregroundMark x1="36444" y1="2879" x2="33222" y2="4394"/>
                        <a14:foregroundMark x1="4000" y1="58030" x2="5667" y2="65455"/>
                        <a14:foregroundMark x1="5667" y1="65455" x2="5778" y2="48030"/>
                        <a14:foregroundMark x1="5778" y1="43939" x2="5778" y2="42121"/>
                        <a14:foregroundMark x1="4778" y1="41364" x2="4778" y2="43030"/>
                        <a14:foregroundMark x1="5444" y1="42121" x2="5444" y2="40758"/>
                        <a14:foregroundMark x1="54222" y1="90758" x2="66222" y2="91970"/>
                        <a14:foregroundMark x1="66222" y1="91970" x2="67444" y2="91061"/>
                        <a14:foregroundMark x1="91000" y1="47879" x2="92889" y2="52727"/>
                        <a14:foregroundMark x1="96556" y1="48485" x2="97556" y2="50455"/>
                        <a14:foregroundMark x1="41889" y1="3485" x2="43889" y2="4697"/>
                        <a14:foregroundMark x1="41556" y1="2576" x2="44111" y2="3939"/>
                        <a14:foregroundMark x1="4333" y1="42273" x2="4333" y2="44242"/>
                        <a14:backgroundMark x1="47778" y1="3030" x2="45444" y2="3030"/>
                        <a14:backgroundMark x1="18333" y1="47576" x2="16333" y2="49091"/>
                        <a14:backgroundMark x1="23889" y1="47879" x2="24889" y2="46970"/>
                        <a14:backgroundMark x1="27111" y1="47121" x2="27333" y2="47121"/>
                        <a14:backgroundMark x1="27333" y1="47121" x2="27333" y2="47121"/>
                        <a14:backgroundMark x1="21333" y1="48788" x2="20333" y2="48788"/>
                        <a14:backgroundMark x1="19000" y1="51061" x2="18333" y2="51364"/>
                        <a14:backgroundMark x1="22111" y1="49242" x2="15111" y2="53939"/>
                        <a14:backgroundMark x1="41222" y1="606" x2="42556" y2="1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3340" y="1944914"/>
            <a:ext cx="4542699" cy="3331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B8D423-2AB6-4ADA-B7C7-093F818D3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9" b="99111" l="2000" r="94111">
                        <a14:foregroundMark x1="59333" y1="12889" x2="56111" y2="35111"/>
                        <a14:foregroundMark x1="62444" y1="20556" x2="59889" y2="28778"/>
                        <a14:foregroundMark x1="59889" y1="28778" x2="57667" y2="31778"/>
                        <a14:foregroundMark x1="60000" y1="24778" x2="61889" y2="17556"/>
                        <a14:foregroundMark x1="61889" y1="17556" x2="58889" y2="11222"/>
                        <a14:foregroundMark x1="58889" y1="11222" x2="40111" y2="8778"/>
                        <a14:foregroundMark x1="40111" y1="8778" x2="35778" y2="16556"/>
                        <a14:foregroundMark x1="35778" y1="16556" x2="43222" y2="22444"/>
                        <a14:foregroundMark x1="43222" y1="22444" x2="51222" y2="16667"/>
                        <a14:foregroundMark x1="51222" y1="16667" x2="49000" y2="9111"/>
                        <a14:foregroundMark x1="49000" y1="9111" x2="38667" y2="9444"/>
                        <a14:foregroundMark x1="38667" y1="9444" x2="31111" y2="13667"/>
                        <a14:foregroundMark x1="31111" y1="13667" x2="27995" y2="21111"/>
                        <a14:foregroundMark x1="29444" y1="26999" x2="31778" y2="30778"/>
                        <a14:foregroundMark x1="31778" y1="30778" x2="63667" y2="34444"/>
                        <a14:foregroundMark x1="63667" y1="34444" x2="71889" y2="30667"/>
                        <a14:foregroundMark x1="71889" y1="30667" x2="77556" y2="20556"/>
                        <a14:foregroundMark x1="77556" y1="20556" x2="77778" y2="10667"/>
                        <a14:foregroundMark x1="77778" y1="10667" x2="76889" y2="8889"/>
                        <a14:foregroundMark x1="67556" y1="60556" x2="64444" y2="60333"/>
                        <a14:foregroundMark x1="92111" y1="50333" x2="92000" y2="65667"/>
                        <a14:foregroundMark x1="92000" y1="65667" x2="91111" y2="67889"/>
                        <a14:foregroundMark x1="75556" y1="18444" x2="77778" y2="42111"/>
                        <a14:foregroundMark x1="28991" y1="28011" x2="29222" y2="46111"/>
                        <a14:foregroundMark x1="28667" y1="2556" x2="28900" y2="20838"/>
                        <a14:foregroundMark x1="30556" y1="2556" x2="81667" y2="5222"/>
                        <a14:foregroundMark x1="81667" y1="5222" x2="81556" y2="28889"/>
                        <a14:foregroundMark x1="81556" y1="28889" x2="79667" y2="35667"/>
                        <a14:foregroundMark x1="79667" y1="35667" x2="76111" y2="17889"/>
                        <a14:foregroundMark x1="76111" y1="17889" x2="73667" y2="26000"/>
                        <a14:foregroundMark x1="73667" y1="26000" x2="73667" y2="26000"/>
                        <a14:foregroundMark x1="81556" y1="29444" x2="81778" y2="38778"/>
                        <a14:foregroundMark x1="48111" y1="39333" x2="44889" y2="41111"/>
                        <a14:foregroundMark x1="70778" y1="61778" x2="76222" y2="61000"/>
                        <a14:foregroundMark x1="82778" y1="35333" x2="83222" y2="43000"/>
                        <a14:foregroundMark x1="88333" y1="48000" x2="94444" y2="51556"/>
                        <a14:foregroundMark x1="94444" y1="51556" x2="93222" y2="78778"/>
                        <a14:foregroundMark x1="90000" y1="69444" x2="82333" y2="69889"/>
                        <a14:foregroundMark x1="82333" y1="69889" x2="77889" y2="75444"/>
                        <a14:foregroundMark x1="77889" y1="75444" x2="75222" y2="88222"/>
                        <a14:foregroundMark x1="81333" y1="91000" x2="81556" y2="96556"/>
                        <a14:foregroundMark x1="47667" y1="87778" x2="49556" y2="99444"/>
                        <a14:foregroundMark x1="8778" y1="50111" x2="5778" y2="57222"/>
                        <a14:foregroundMark x1="5778" y1="57222" x2="5667" y2="79667"/>
                        <a14:foregroundMark x1="5667" y1="79667" x2="4236" y2="82380"/>
                        <a14:foregroundMark x1="19111" y1="36778" x2="21667" y2="40667"/>
                        <a14:foregroundMark x1="51889" y1="28333" x2="55111" y2="34444"/>
                        <a14:foregroundMark x1="93778" y1="82333" x2="94222" y2="87222"/>
                        <a14:foregroundMark x1="53000" y1="60111" x2="50222" y2="61000"/>
                        <a14:foregroundMark x1="33111" y1="33222" x2="35444" y2="40667"/>
                        <a14:foregroundMark x1="35444" y1="40667" x2="42444" y2="39111"/>
                        <a14:foregroundMark x1="42444" y1="39111" x2="43222" y2="36444"/>
                        <a14:foregroundMark x1="43667" y1="34667" x2="47222" y2="41111"/>
                        <a14:foregroundMark x1="47222" y1="41111" x2="62444" y2="36778"/>
                        <a14:foregroundMark x1="62444" y1="36778" x2="69889" y2="36222"/>
                        <a14:foregroundMark x1="69889" y1="36222" x2="75778" y2="41111"/>
                        <a14:foregroundMark x1="72667" y1="30444" x2="69778" y2="14778"/>
                        <a14:foregroundMark x1="69778" y1="14778" x2="65444" y2="21111"/>
                        <a14:foregroundMark x1="65444" y1="21111" x2="73333" y2="18556"/>
                        <a14:foregroundMark x1="73333" y1="18556" x2="74333" y2="11667"/>
                        <a14:foregroundMark x1="74333" y1="11667" x2="65667" y2="10222"/>
                        <a14:foregroundMark x1="65667" y1="10222" x2="66111" y2="11889"/>
                        <a14:foregroundMark x1="81778" y1="1889" x2="82778" y2="35111"/>
                        <a14:foregroundMark x1="38556" y1="20778" x2="35222" y2="28333"/>
                        <a14:foregroundMark x1="35222" y1="28333" x2="42000" y2="26889"/>
                        <a14:foregroundMark x1="42000" y1="26889" x2="49111" y2="27556"/>
                        <a14:foregroundMark x1="49111" y1="27556" x2="55333" y2="27111"/>
                        <a14:foregroundMark x1="29444" y1="22222" x2="29444" y2="28778"/>
                        <a14:foregroundMark x1="56111" y1="22667" x2="57000" y2="26889"/>
                        <a14:backgroundMark x1="1778" y1="83333" x2="889" y2="93778"/>
                        <a14:backgroundMark x1="3667" y1="83222" x2="2556" y2="89778"/>
                        <a14:backgroundMark x1="3889" y1="82333" x2="3222" y2="87222"/>
                        <a14:backgroundMark x1="2333" y1="93556" x2="667" y2="99444"/>
                        <a14:backgroundMark x1="27111" y1="22222" x2="26889" y2="27333"/>
                        <a14:backgroundMark x1="27333" y1="21556" x2="27555" y2="23738"/>
                        <a14:backgroundMark x1="27778" y1="21111" x2="27778" y2="21111"/>
                        <a14:backgroundMark x1="27778" y1="21000" x2="27956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142" y="1716314"/>
            <a:ext cx="3918520" cy="3918520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264BFA1-B29A-4D1D-B423-97D45298D9F9}"/>
              </a:ext>
            </a:extLst>
          </p:cNvPr>
          <p:cNvSpPr/>
          <p:nvPr/>
        </p:nvSpPr>
        <p:spPr>
          <a:xfrm>
            <a:off x="5187862" y="3339694"/>
            <a:ext cx="1816274" cy="54175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EBE95-1965-4DDB-AB2A-F50B8058C7F9}"/>
              </a:ext>
            </a:extLst>
          </p:cNvPr>
          <p:cNvSpPr txBox="1"/>
          <p:nvPr/>
        </p:nvSpPr>
        <p:spPr>
          <a:xfrm>
            <a:off x="1148596" y="5778342"/>
            <a:ext cx="3181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ahnschrift SemiLight SemiConde" panose="020B0502040204020203" pitchFamily="34" charset="0"/>
              </a:rPr>
              <a:t>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0D091-2BC7-481F-B8DA-3919AE58A0CD}"/>
              </a:ext>
            </a:extLst>
          </p:cNvPr>
          <p:cNvSpPr txBox="1"/>
          <p:nvPr/>
        </p:nvSpPr>
        <p:spPr>
          <a:xfrm>
            <a:off x="7723360" y="5778342"/>
            <a:ext cx="332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ahnschrift SemiLight SemiConde" panose="020B0502040204020203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8051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00CE6F-4423-47BE-BFF8-6C66B3438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556" r="98111">
                        <a14:foregroundMark x1="4667" y1="29800" x2="9333" y2="22400"/>
                        <a14:foregroundMark x1="9333" y1="22400" x2="13778" y2="29800"/>
                        <a14:foregroundMark x1="13778" y1="29800" x2="13778" y2="46200"/>
                        <a14:foregroundMark x1="5778" y1="38000" x2="3556" y2="57200"/>
                        <a14:foregroundMark x1="22111" y1="68600" x2="40444" y2="76600"/>
                        <a14:foregroundMark x1="40444" y1="76600" x2="46778" y2="77400"/>
                        <a14:foregroundMark x1="46778" y1="77400" x2="52333" y2="75000"/>
                        <a14:foregroundMark x1="52333" y1="75000" x2="56889" y2="68600"/>
                        <a14:foregroundMark x1="56889" y1="68600" x2="57333" y2="68600"/>
                        <a14:foregroundMark x1="61333" y1="60000" x2="65778" y2="65800"/>
                        <a14:foregroundMark x1="44556" y1="26800" x2="50556" y2="25200"/>
                        <a14:foregroundMark x1="50556" y1="25200" x2="52667" y2="34600"/>
                        <a14:foregroundMark x1="52667" y1="34600" x2="52667" y2="50000"/>
                        <a14:foregroundMark x1="59667" y1="23800" x2="65556" y2="25200"/>
                        <a14:foregroundMark x1="65556" y1="25200" x2="63111" y2="34600"/>
                        <a14:foregroundMark x1="63111" y1="34600" x2="59222" y2="42600"/>
                        <a14:foregroundMark x1="59222" y1="42600" x2="64889" y2="47200"/>
                        <a14:foregroundMark x1="64889" y1="47200" x2="66222" y2="47200"/>
                        <a14:foregroundMark x1="74667" y1="27000" x2="72444" y2="37000"/>
                        <a14:foregroundMark x1="72444" y1="37000" x2="74000" y2="46800"/>
                        <a14:foregroundMark x1="74000" y1="46800" x2="79778" y2="50800"/>
                        <a14:foregroundMark x1="79778" y1="50800" x2="80889" y2="39800"/>
                        <a14:foregroundMark x1="80889" y1="39800" x2="80000" y2="29000"/>
                        <a14:foregroundMark x1="80000" y1="29000" x2="74111" y2="27200"/>
                        <a14:foregroundMark x1="74111" y1="27200" x2="73556" y2="28200"/>
                        <a14:foregroundMark x1="88111" y1="29200" x2="88667" y2="39200"/>
                        <a14:foregroundMark x1="88667" y1="39200" x2="90222" y2="28600"/>
                        <a14:foregroundMark x1="90222" y1="28600" x2="95889" y2="26000"/>
                        <a14:foregroundMark x1="95889" y1="26000" x2="98111" y2="47400"/>
                        <a14:foregroundMark x1="98111" y1="47400" x2="98111" y2="50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14" y="320609"/>
            <a:ext cx="3613681" cy="200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5E6A98-0A1B-4CB1-AB11-BF5795AF3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889" r="97444">
                        <a14:foregroundMark x1="20667" y1="27885" x2="15778" y2="22692"/>
                        <a14:foregroundMark x1="15778" y1="22692" x2="11092" y2="24865"/>
                        <a14:foregroundMark x1="6430" y1="29000" x2="4111" y2="31538"/>
                        <a14:foregroundMark x1="8131" y1="27137" x2="7813" y2="27485"/>
                        <a14:foregroundMark x1="4111" y1="31538" x2="1889" y2="51346"/>
                        <a14:foregroundMark x1="30556" y1="40192" x2="27444" y2="48846"/>
                        <a14:foregroundMark x1="27444" y1="48846" x2="28667" y2="59038"/>
                        <a14:foregroundMark x1="28667" y1="59038" x2="29667" y2="60769"/>
                        <a14:foregroundMark x1="47444" y1="44615" x2="46222" y2="55000"/>
                        <a14:foregroundMark x1="46222" y1="55000" x2="47444" y2="59808"/>
                        <a14:foregroundMark x1="57111" y1="43269" x2="59444" y2="52308"/>
                        <a14:foregroundMark x1="59444" y1="52308" x2="59444" y2="52308"/>
                        <a14:foregroundMark x1="80444" y1="33462" x2="80000" y2="53462"/>
                        <a14:foregroundMark x1="80000" y1="53462" x2="80667" y2="59808"/>
                        <a14:foregroundMark x1="97444" y1="41923" x2="96444" y2="40000"/>
                        <a14:foregroundMark x1="73333" y1="40192" x2="74667" y2="46731"/>
                        <a14:foregroundMark x1="83667" y1="63077" x2="83667" y2="63077"/>
                        <a14:backgroundMark x1="53000" y1="48462" x2="53222" y2="52885"/>
                        <a14:backgroundMark x1="9667" y1="27115" x2="8889" y2="28269"/>
                        <a14:backgroundMark x1="8333" y1="28846" x2="6444" y2="29038"/>
                        <a14:backgroundMark x1="9667" y1="26731" x2="9667" y2="26731"/>
                        <a14:backgroundMark x1="11444" y1="25577" x2="8333" y2="27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0189" y="89115"/>
            <a:ext cx="3516577" cy="2031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971B5C-7DEF-40F8-8754-8E247ACEA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484" y1="46352" x2="74194" y2="48069"/>
                        <a14:foregroundMark x1="69677" y1="46781" x2="70645" y2="61803"/>
                        <a14:foregroundMark x1="83538" y1="64212" x2="83548" y2="64807"/>
                        <a14:foregroundMark x1="83226" y1="46352" x2="83299" y2="50525"/>
                        <a14:foregroundMark x1="72581" y1="55365" x2="76452" y2="66524"/>
                        <a14:foregroundMark x1="55161" y1="51931" x2="57742" y2="65236"/>
                        <a14:foregroundMark x1="44516" y1="45494" x2="44516" y2="51931"/>
                        <a14:foregroundMark x1="49677" y1="45064" x2="49677" y2="62661"/>
                        <a14:foregroundMark x1="29032" y1="56223" x2="29470" y2="56339"/>
                        <a14:foregroundMark x1="35806" y1="48069" x2="37096" y2="54506"/>
                        <a14:backgroundMark x1="17419" y1="40343" x2="17419" y2="44635"/>
                        <a14:backgroundMark x1="17419" y1="59657" x2="17742" y2="75107"/>
                        <a14:backgroundMark x1="20000" y1="57082" x2="19677" y2="55794"/>
                        <a14:backgroundMark x1="23871" y1="61373" x2="23871" y2="61373"/>
                        <a14:backgroundMark x1="24194" y1="36052" x2="24194" y2="36052"/>
                        <a14:backgroundMark x1="37742" y1="54506" x2="37742" y2="57940"/>
                        <a14:backgroundMark x1="32258" y1="57940" x2="32258" y2="57940"/>
                        <a14:backgroundMark x1="30968" y1="57940" x2="32903" y2="59227"/>
                        <a14:backgroundMark x1="33226" y1="57940" x2="31613" y2="57082"/>
                        <a14:backgroundMark x1="37742" y1="59657" x2="38710" y2="63090"/>
                        <a14:backgroundMark x1="84194" y1="50215" x2="86774" y2="63090"/>
                        <a14:backgroundMark x1="38387" y1="57511" x2="38710" y2="63090"/>
                        <a14:backgroundMark x1="30968" y1="58798" x2="30968" y2="57082"/>
                        <a14:backgroundMark x1="31613" y1="56223" x2="30968" y2="57511"/>
                        <a14:backgroundMark x1="23548" y1="48069" x2="23871" y2="51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7360" y="3070488"/>
            <a:ext cx="3308726" cy="2486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F0804E-9BD0-4127-86DD-4EB31CE784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22" r="96174">
                        <a14:foregroundMark x1="7826" y1="38538" x2="5826" y2="45385"/>
                        <a14:foregroundMark x1="5826" y1="45385" x2="4522" y2="56462"/>
                        <a14:foregroundMark x1="18348" y1="36923" x2="17478" y2="52308"/>
                        <a14:foregroundMark x1="17478" y1="52308" x2="17739" y2="53692"/>
                        <a14:foregroundMark x1="22696" y1="44000" x2="22696" y2="49692"/>
                        <a14:foregroundMark x1="22696" y1="35462" x2="23000" y2="36154"/>
                        <a14:foregroundMark x1="27652" y1="39615" x2="27652" y2="45308"/>
                        <a14:foregroundMark x1="31043" y1="46538" x2="31652" y2="46923"/>
                        <a14:foregroundMark x1="32478" y1="59538" x2="33913" y2="58231"/>
                        <a14:foregroundMark x1="40435" y1="45692" x2="41174" y2="46923"/>
                        <a14:foregroundMark x1="42826" y1="50231" x2="41783" y2="53000"/>
                        <a14:foregroundMark x1="50043" y1="49462" x2="49435" y2="53846"/>
                        <a14:foregroundMark x1="62609" y1="46923" x2="62957" y2="50077"/>
                        <a14:foregroundMark x1="68913" y1="48923" x2="68609" y2="53308"/>
                        <a14:foregroundMark x1="80696" y1="45692" x2="80913" y2="46923"/>
                        <a14:foregroundMark x1="90522" y1="45846" x2="90696" y2="48769"/>
                        <a14:foregroundMark x1="95565" y1="51538" x2="96174" y2="53154"/>
                        <a14:foregroundMark x1="95261" y1="59923" x2="93501" y2="61227"/>
                        <a14:foregroundMark x1="82957" y1="49846" x2="84217" y2="50615"/>
                        <a14:foregroundMark x1="59304" y1="51154" x2="59522" y2="54231"/>
                        <a14:foregroundMark x1="86043" y1="51846" x2="86696" y2="53308"/>
                        <a14:backgroundMark x1="10609" y1="19923" x2="17435" y2="19692"/>
                        <a14:backgroundMark x1="17435" y1="19692" x2="63870" y2="20077"/>
                        <a14:backgroundMark x1="63870" y1="20077" x2="64696" y2="19923"/>
                        <a14:backgroundMark x1="76565" y1="25385" x2="30609" y2="29923"/>
                        <a14:backgroundMark x1="76478" y1="72692" x2="71739" y2="76923"/>
                        <a14:backgroundMark x1="71739" y1="76923" x2="15217" y2="74692"/>
                        <a14:backgroundMark x1="15217" y1="74692" x2="13478" y2="74154"/>
                        <a14:backgroundMark x1="25348" y1="41462" x2="25870" y2="52231"/>
                        <a14:backgroundMark x1="20696" y1="41308" x2="20913" y2="50231"/>
                        <a14:backgroundMark x1="20913" y1="50231" x2="20913" y2="50231"/>
                        <a14:backgroundMark x1="9348" y1="44923" x2="8348" y2="50077"/>
                        <a14:backgroundMark x1="32087" y1="51308" x2="37652" y2="50231"/>
                        <a14:backgroundMark x1="55522" y1="50077" x2="55609" y2="50923"/>
                        <a14:backgroundMark x1="72957" y1="46385" x2="72957" y2="46385"/>
                        <a14:backgroundMark x1="73261" y1="55000" x2="75130" y2="55000"/>
                        <a14:backgroundMark x1="81304" y1="52385" x2="81522" y2="53000"/>
                        <a14:backgroundMark x1="87913" y1="46231" x2="89348" y2="49692"/>
                        <a14:backgroundMark x1="55391" y1="49692" x2="55696" y2="51308"/>
                        <a14:backgroundMark x1="15739" y1="36923" x2="15739" y2="37846"/>
                        <a14:backgroundMark x1="92478" y1="62846" x2="92478" y2="62846"/>
                        <a14:backgroundMark x1="93174" y1="62846" x2="92478" y2="61923"/>
                        <a14:backgroundMark x1="92565" y1="62077" x2="93174" y2="62077"/>
                        <a14:backgroundMark x1="93696" y1="61769" x2="92783" y2="61769"/>
                        <a14:backgroundMark x1="91957" y1="62615" x2="94000" y2="61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18" y="1536309"/>
            <a:ext cx="4787970" cy="27062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188EFC-9C5A-4202-A799-A5365416BA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9753" y="3133610"/>
            <a:ext cx="4854235" cy="25484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C727E1-B7D8-4757-95EB-B5667C88FB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7147" y="-1009051"/>
            <a:ext cx="4228129" cy="42281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964BD3-A457-456A-A1AE-1E4247BA3C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11" b="89978" l="4000" r="97205">
                        <a14:foregroundMark x1="8000" y1="30067" x2="9452" y2="42205"/>
                        <a14:foregroundMark x1="7288" y1="69265" x2="9342" y2="77617"/>
                        <a14:foregroundMark x1="17671" y1="62249" x2="18301" y2="67595"/>
                        <a14:foregroundMark x1="19836" y1="18820" x2="19836" y2="18820"/>
                        <a14:foregroundMark x1="10164" y1="66370" x2="9233" y2="71381"/>
                        <a14:foregroundMark x1="18904" y1="22160" x2="19918" y2="34633"/>
                        <a14:foregroundMark x1="4301" y1="15033" x2="4000" y2="22160"/>
                        <a14:foregroundMark x1="17562" y1="60579" x2="17973" y2="76392"/>
                        <a14:foregroundMark x1="17973" y1="76392" x2="17973" y2="76392"/>
                        <a14:foregroundMark x1="30712" y1="33408" x2="30712" y2="43875"/>
                        <a14:foregroundMark x1="45507" y1="47550" x2="45616" y2="58018"/>
                        <a14:foregroundMark x1="45808" y1="28842" x2="45315" y2="27506"/>
                        <a14:foregroundMark x1="49726" y1="48886" x2="49315" y2="61359"/>
                        <a14:foregroundMark x1="57315" y1="50111" x2="57534" y2="60579"/>
                        <a14:foregroundMark x1="63699" y1="44655" x2="62575" y2="58018"/>
                        <a14:foregroundMark x1="72521" y1="48886" x2="74795" y2="57238"/>
                        <a14:foregroundMark x1="80027" y1="47216" x2="79315" y2="58909"/>
                        <a14:foregroundMark x1="90000" y1="30846" x2="89589" y2="47773"/>
                        <a14:foregroundMark x1="89589" y1="47773" x2="90000" y2="54232"/>
                        <a14:foregroundMark x1="94822" y1="38419" x2="94822" y2="49220"/>
                        <a14:foregroundMark x1="96877" y1="44209" x2="97205" y2="44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1190" y="2067069"/>
            <a:ext cx="6244896" cy="15364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118A05-D3DB-4132-A81D-E4C029D578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944" r="96667">
                        <a14:foregroundMark x1="5694" y1="26111" x2="2083" y2="43333"/>
                        <a14:foregroundMark x1="26528" y1="32778" x2="24444" y2="62778"/>
                        <a14:foregroundMark x1="24444" y1="62778" x2="23750" y2="67222"/>
                        <a14:foregroundMark x1="73611" y1="33889" x2="70875" y2="61252"/>
                        <a14:foregroundMark x1="85556" y1="35000" x2="89722" y2="51667"/>
                        <a14:foregroundMark x1="96389" y1="56667" x2="96667" y2="70000"/>
                        <a14:foregroundMark x1="50278" y1="33333" x2="50278" y2="56667"/>
                        <a14:backgroundMark x1="70139" y1="69444" x2="70139" y2="69444"/>
                        <a14:backgroundMark x1="70556" y1="61111" x2="70278" y2="7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6739" y="3880531"/>
            <a:ext cx="4218521" cy="10546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332E40-31E9-4CBB-B25A-D523DC8805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841" r="94746">
                        <a14:foregroundMark x1="5549" y1="46176" x2="4841" y2="65882"/>
                        <a14:foregroundMark x1="4841" y1="65882" x2="4841" y2="65882"/>
                        <a14:foregroundMark x1="30638" y1="34118" x2="31641" y2="60294"/>
                        <a14:foregroundMark x1="44805" y1="40294" x2="44687" y2="74706"/>
                        <a14:foregroundMark x1="52597" y1="39412" x2="54959" y2="47059"/>
                        <a14:foregroundMark x1="66588" y1="52647" x2="71429" y2="48529"/>
                        <a14:foregroundMark x1="76564" y1="38824" x2="76446" y2="71176"/>
                        <a14:foregroundMark x1="86305" y1="39412" x2="84652" y2="62353"/>
                        <a14:foregroundMark x1="94628" y1="38824" x2="94746" y2="60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14" y="5165902"/>
            <a:ext cx="6837046" cy="13722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F62408-0F4C-455A-AA0E-DFDDD6641B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4125" r="93375">
                        <a14:foregroundMark x1="5188" y1="31827" x2="4125" y2="49712"/>
                        <a14:foregroundMark x1="14313" y1="37308" x2="12875" y2="46250"/>
                        <a14:foregroundMark x1="22000" y1="44519" x2="22000" y2="48077"/>
                        <a14:foregroundMark x1="45500" y1="41442" x2="45500" y2="46346"/>
                        <a14:foregroundMark x1="51938" y1="46250" x2="51688" y2="51538"/>
                        <a14:foregroundMark x1="60000" y1="41442" x2="61063" y2="47500"/>
                        <a14:foregroundMark x1="67625" y1="45481" x2="67625" y2="49519"/>
                        <a14:foregroundMark x1="88250" y1="46923" x2="88375" y2="52788"/>
                        <a14:foregroundMark x1="93375" y1="46538" x2="93375" y2="48365"/>
                        <a14:backgroundMark x1="72000" y1="58462" x2="72250" y2="58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7774" y="4434624"/>
            <a:ext cx="4618607" cy="30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7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1" y="-679904"/>
            <a:ext cx="10243457" cy="396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2400" y="268629"/>
            <a:ext cx="12522926" cy="23872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800" dirty="0">
                <a:latin typeface="BOUTON International Symbols" panose="02000000000000000000" pitchFamily="2" charset="0"/>
                <a:ea typeface="BOUTON International Symbols" panose="02000000000000000000" pitchFamily="2" charset="0"/>
                <a:cs typeface="BOUTON International Symbols" panose="02000000000000000000" pitchFamily="2" charset="0"/>
              </a:rPr>
              <a:t>ЗАКЛЮЧЕНИЕ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4299857"/>
            <a:ext cx="2558143" cy="255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14" y="5023755"/>
            <a:ext cx="1926771" cy="1926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1622" y="1971400"/>
            <a:ext cx="8242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endParaRPr lang="ru-RU" sz="66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43102" y="3120215"/>
            <a:ext cx="3709851" cy="3358243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552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997097-8A28-4C46-A528-D42817E00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29" b="90000" l="10000" r="90000">
                        <a14:foregroundMark x1="47367" y1="26619" x2="45802" y2="26528"/>
                        <a14:foregroundMark x1="63889" y1="10143" x2="65444" y2="10143"/>
                        <a14:foregroundMark x1="64556" y1="3429" x2="64556" y2="5286"/>
                        <a14:foregroundMark x1="72333" y1="5286" x2="70667" y2="7429"/>
                        <a14:foregroundMark x1="76444" y1="12286" x2="76889" y2="12571"/>
                        <a14:foregroundMark x1="74667" y1="19714" x2="75778" y2="21000"/>
                        <a14:foregroundMark x1="58000" y1="3571" x2="59111" y2="6429"/>
                        <a14:foregroundMark x1="53000" y1="11143" x2="54889" y2="11429"/>
                        <a14:foregroundMark x1="52556" y1="20571" x2="55778" y2="19000"/>
                        <a14:foregroundMark x1="68667" y1="15571" x2="68778" y2="16571"/>
                        <a14:foregroundMark x1="67444" y1="31857" x2="67444" y2="35857"/>
                        <a14:foregroundMark x1="66111" y1="29429" x2="68000" y2="29429"/>
                        <a14:foregroundMark x1="45586" y1="26174" x2="47444" y2="26857"/>
                        <a14:foregroundMark x1="44537" y1="26429" x2="42222" y2="26143"/>
                        <a14:foregroundMark x1="47452" y1="26789" x2="44537" y2="26429"/>
                        <a14:foregroundMark x1="47180" y1="26240" x2="45347" y2="25786"/>
                        <a14:foregroundMark x1="47222" y1="26326" x2="45281" y2="25677"/>
                        <a14:foregroundMark x1="47150" y1="26180" x2="45667" y2="25621"/>
                        <a14:foregroundMark x1="45092" y1="25621" x2="42287" y2="26453"/>
                        <a14:foregroundMark x1="44107" y1="25621" x2="42369" y2="26366"/>
                        <a14:foregroundMark x1="43803" y1="25621" x2="42361" y2="26374"/>
                        <a14:foregroundMark x1="44835" y1="25714" x2="43444" y2="25429"/>
                        <a14:foregroundMark x1="49104" y1="26589" x2="44835" y2="25714"/>
                        <a14:foregroundMark x1="41847" y1="26429" x2="39111" y2="28143"/>
                        <a14:foregroundMark x1="42989" y1="25714" x2="41847" y2="26429"/>
                        <a14:foregroundMark x1="43444" y1="25429" x2="42989" y2="25714"/>
                        <a14:foregroundMark x1="49486" y1="27636" x2="43333" y2="25714"/>
                        <a14:foregroundMark x1="42417" y1="26429" x2="40222" y2="28143"/>
                        <a14:foregroundMark x1="43333" y1="25714" x2="42417" y2="26429"/>
                        <a14:foregroundMark x1="49333" y1="26714" x2="48444" y2="26429"/>
                        <a14:foregroundMark x1="45913" y1="25714" x2="44778" y2="25143"/>
                        <a14:foregroundMark x1="47334" y1="26429" x2="45913" y2="25714"/>
                        <a14:foregroundMark x1="52444" y1="29000" x2="47334" y2="26429"/>
                        <a14:foregroundMark x1="42724" y1="26429" x2="40444" y2="27857"/>
                        <a14:foregroundMark x1="43866" y1="25714" x2="42724" y2="26429"/>
                        <a14:foregroundMark x1="44778" y1="25143" x2="43866" y2="25714"/>
                        <a14:foregroundMark x1="39667" y1="27286" x2="47222" y2="24857"/>
                        <a14:foregroundMark x1="47222" y1="24857" x2="50778" y2="27571"/>
                        <a14:foregroundMark x1="51333" y1="27143" x2="47667" y2="24857"/>
                        <a14:foregroundMark x1="47667" y1="24857" x2="39778" y2="27143"/>
                        <a14:foregroundMark x1="51556" y1="28286" x2="48111" y2="25000"/>
                        <a14:foregroundMark x1="48111" y1="25000" x2="44333" y2="24000"/>
                        <a14:foregroundMark x1="44333" y1="24000" x2="40556" y2="25571"/>
                        <a14:foregroundMark x1="40556" y1="25571" x2="38222" y2="29000"/>
                        <a14:backgroundMark x1="37764" y1="28577" x2="37444" y2="29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9257" y="1885499"/>
            <a:ext cx="6024458" cy="4684016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339FF-84E6-4303-BB88-A01CCFE6EC2D}"/>
              </a:ext>
            </a:extLst>
          </p:cNvPr>
          <p:cNvSpPr txBox="1"/>
          <p:nvPr/>
        </p:nvSpPr>
        <p:spPr>
          <a:xfrm>
            <a:off x="5450027" y="1698171"/>
            <a:ext cx="486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Light" panose="020B0502040204020203" pitchFamily="34" charset="0"/>
              </a:rPr>
              <a:t>Вторая волна коронавируса пройдет спокойнее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77685-B802-42D7-B258-CF962FE793B1}"/>
              </a:ext>
            </a:extLst>
          </p:cNvPr>
          <p:cNvSpPr txBox="1"/>
          <p:nvPr/>
        </p:nvSpPr>
        <p:spPr>
          <a:xfrm>
            <a:off x="5450027" y="2753772"/>
            <a:ext cx="4731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Light" panose="020B0502040204020203" pitchFamily="34" charset="0"/>
              </a:rPr>
              <a:t>Есть высокая вероятность, что большинство населения мира переболеет </a:t>
            </a:r>
            <a:r>
              <a:rPr lang="ru-RU" sz="2000" dirty="0" err="1">
                <a:latin typeface="Bahnschrift SemiLight" panose="020B0502040204020203" pitchFamily="34" charset="0"/>
              </a:rPr>
              <a:t>ковидом</a:t>
            </a:r>
            <a:endParaRPr lang="ru-RU" sz="2000" dirty="0">
              <a:latin typeface="Bahnschrift Semi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C4A2A-89F7-4542-9B50-7F71BCE4ADCF}"/>
              </a:ext>
            </a:extLst>
          </p:cNvPr>
          <p:cNvSpPr txBox="1"/>
          <p:nvPr/>
        </p:nvSpPr>
        <p:spPr>
          <a:xfrm>
            <a:off x="5450027" y="4104228"/>
            <a:ext cx="4847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Light" panose="020B0502040204020203" pitchFamily="34" charset="0"/>
              </a:rPr>
              <a:t>Если власти не начнут вводить запрет на работу тех или иных секторов экономики, резкого ухудшения ситуации может и не быть</a:t>
            </a:r>
          </a:p>
        </p:txBody>
      </p:sp>
      <p:pic>
        <p:nvPicPr>
          <p:cNvPr id="10" name="Рисунок 9" descr="Круг со стрелкой вправо">
            <a:extLst>
              <a:ext uri="{FF2B5EF4-FFF2-40B4-BE49-F238E27FC236}">
                <a16:creationId xmlns:a16="http://schemas.microsoft.com/office/drawing/2014/main" id="{5CCB9E6A-1DF7-4383-B174-9D3473544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648229" y="1447487"/>
            <a:ext cx="914400" cy="914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D9CB12-5EAD-4636-B5EA-8AC57A629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149" y="4104228"/>
            <a:ext cx="914479" cy="9144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F9CC69-D40A-4092-80BC-43321080C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150" y="2692401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8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71" y="375598"/>
            <a:ext cx="6360080" cy="2755927"/>
          </a:xfrm>
        </p:spPr>
        <p:txBody>
          <a:bodyPr>
            <a:noAutofit/>
          </a:bodyPr>
          <a:lstStyle/>
          <a:p>
            <a:r>
              <a:rPr lang="ru-RU" sz="9600" dirty="0">
                <a:latin typeface="Bahnschrift SemiLight Condensed" panose="020B0502040204020203" pitchFamily="34" charset="0"/>
              </a:rPr>
              <a:t>С чего все начиналось…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13657" y="5758543"/>
            <a:ext cx="1045029" cy="1099457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315207" y="4666633"/>
            <a:ext cx="1397131" cy="136071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712338" y="4811486"/>
            <a:ext cx="1293605" cy="26126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093503" y="4131129"/>
            <a:ext cx="1397131" cy="136071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96039" y="3701140"/>
            <a:ext cx="850481" cy="870859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188891" y="2570730"/>
            <a:ext cx="1397131" cy="136071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7581725" y="1951945"/>
            <a:ext cx="1714675" cy="1054215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9296400" y="1140960"/>
            <a:ext cx="1397131" cy="136071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endCxn id="21" idx="1"/>
          </p:cNvCxnSpPr>
          <p:nvPr/>
        </p:nvCxnSpPr>
        <p:spPr>
          <a:xfrm flipV="1">
            <a:off x="10598425" y="1083945"/>
            <a:ext cx="399176" cy="348549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 rot="18626798">
            <a:off x="10778988" y="172678"/>
            <a:ext cx="1244731" cy="875279"/>
          </a:xfrm>
          <a:prstGeom prst="rightArrow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2020-2021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643">
            <a:off x="10538929" y="4884892"/>
            <a:ext cx="1030290" cy="10302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643">
            <a:off x="1385572" y="5984364"/>
            <a:ext cx="856567" cy="8565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643">
            <a:off x="8636922" y="5504384"/>
            <a:ext cx="856567" cy="8565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643">
            <a:off x="436027" y="4707449"/>
            <a:ext cx="856567" cy="8565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643">
            <a:off x="-48876" y="5504383"/>
            <a:ext cx="856567" cy="8565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9127" y="3907119"/>
            <a:ext cx="372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Light Condensed" panose="020B0502040204020203" pitchFamily="34" charset="0"/>
              </a:rPr>
              <a:t>Нарушение производственных цепочек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81143" y="5572676"/>
            <a:ext cx="212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Light Condensed" panose="020B0502040204020203" pitchFamily="34" charset="0"/>
              </a:rPr>
              <a:t>Перемещение остановлено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04515" y="3841455"/>
            <a:ext cx="2090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Light Condensed" panose="020B0502040204020203" pitchFamily="34" charset="0"/>
              </a:rPr>
              <a:t>Туристический бизнес «вымирает»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99571" y="10152"/>
            <a:ext cx="1976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Light Condensed" panose="020B0502040204020203" pitchFamily="34" charset="0"/>
              </a:rPr>
              <a:t>Мировой экономический кризис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1" y="6344220"/>
            <a:ext cx="594315" cy="390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34" y="4071697"/>
            <a:ext cx="1509202" cy="15092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84" y="2794206"/>
            <a:ext cx="966260" cy="966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74" y="1345067"/>
            <a:ext cx="952500" cy="95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43" y="4973800"/>
            <a:ext cx="805136" cy="805136"/>
          </a:xfrm>
          <a:prstGeom prst="rect">
            <a:avLst/>
          </a:prstGeom>
        </p:spPr>
      </p:pic>
      <p:sp>
        <p:nvSpPr>
          <p:cNvPr id="24" name="Объект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1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6320" y="439904"/>
            <a:ext cx="6926161" cy="330074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Это самый большой кризис, с которым мир столкнулся за все десятилетия  после Второй мировой войны, и крупнейшая экономическая катастрофа со времен Великой депрессии  тридцатых годов прошлого века»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nancial Time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6" y="2090275"/>
            <a:ext cx="1151067" cy="18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Financial Times - Just published: front page of the... | Facebook"/>
          <p:cNvSpPr>
            <a:spLocks noChangeAspect="1" noChangeArrowheads="1"/>
          </p:cNvSpPr>
          <p:nvPr/>
        </p:nvSpPr>
        <p:spPr bwMode="auto">
          <a:xfrm>
            <a:off x="155574" y="-144463"/>
            <a:ext cx="2732379" cy="27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Financial Times - Just published: front page of th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Financial Times - Just published: front page of the... | Facebook"/>
          <p:cNvSpPr>
            <a:spLocks noChangeAspect="1" noChangeArrowheads="1"/>
          </p:cNvSpPr>
          <p:nvPr/>
        </p:nvSpPr>
        <p:spPr bwMode="auto">
          <a:xfrm>
            <a:off x="4498871" y="1858964"/>
            <a:ext cx="194851" cy="1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The Financial Times Redesign — The Designers Institute of New Zea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6" y="4066119"/>
            <a:ext cx="5128483" cy="25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www.ft.com/__origami/service/image/v2/images/ra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62" y="1716557"/>
            <a:ext cx="2540913" cy="12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ohn Fernandez and Dentons recognized by Financial Times for innovation in  2017 | Nextlaw Labs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98" y="3159039"/>
            <a:ext cx="2008414" cy="7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inancial Times website (2017) - Fonts In 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98" y="4066119"/>
            <a:ext cx="1567579" cy="2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cotland Yard review and Christmas taxes | Financial times, Newspaper  cover, Scotland y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07" y="4066119"/>
            <a:ext cx="1556888" cy="251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nancial Times on Twitter: &quot;Front page of the Financial Times UK for  Friday, November 7 http://t.co/zVCzOxotrv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50" y="4073554"/>
            <a:ext cx="1582137" cy="25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253727" y="289273"/>
            <a:ext cx="0" cy="3776846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French schools storm the first five ranks of the Financial Times' 2020  masters in finance ranking | Campus Fran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236" y="296708"/>
            <a:ext cx="350159" cy="3501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299395" y="289274"/>
            <a:ext cx="10954332" cy="48094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PQE вошла в рейтинг FT 1000 | PQE Group Pусски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4" y="333592"/>
            <a:ext cx="3763281" cy="12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2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C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40588" y="5791088"/>
            <a:ext cx="4626424" cy="142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solidFill>
                  <a:srgbClr val="FF5050"/>
                </a:solidFill>
                <a:latin typeface="Bahnschrift SemiLight Condensed" panose="020B0502040204020203" pitchFamily="34" charset="0"/>
              </a:rPr>
              <a:t>ОЖИДАНИЕ: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786739" y="-65314"/>
            <a:ext cx="6359979" cy="6923314"/>
          </a:xfrm>
          <a:prstGeom prst="triangle">
            <a:avLst/>
          </a:prstGeom>
          <a:solidFill>
            <a:srgbClr val="FB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13212" y="-97970"/>
            <a:ext cx="4626424" cy="142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solidFill>
                  <a:srgbClr val="FF5050"/>
                </a:solidFill>
                <a:latin typeface="Bahnschrift SemiLight Condensed" panose="020B0502040204020203" pitchFamily="34" charset="0"/>
              </a:rPr>
              <a:t>ОЖИДАНИЕ: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5653" y="5842337"/>
            <a:ext cx="354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Light Condensed" panose="020B0502040204020203" pitchFamily="34" charset="0"/>
              </a:rPr>
              <a:t>РЕАЛЬНОСТЬ:</a:t>
            </a:r>
          </a:p>
        </p:txBody>
      </p:sp>
      <p:sp>
        <p:nvSpPr>
          <p:cNvPr id="11" name="Овал 10"/>
          <p:cNvSpPr/>
          <p:nvPr/>
        </p:nvSpPr>
        <p:spPr>
          <a:xfrm>
            <a:off x="7984665" y="869721"/>
            <a:ext cx="3271159" cy="3062626"/>
          </a:xfrm>
          <a:prstGeom prst="ellipse">
            <a:avLst/>
          </a:prstGeom>
          <a:noFill/>
          <a:ln w="857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2,6%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4598" y="3711915"/>
            <a:ext cx="2601685" cy="2405743"/>
          </a:xfrm>
          <a:prstGeom prst="ellipse">
            <a:avLst/>
          </a:prstGeom>
          <a:noFill/>
          <a:ln w="85725" cap="flat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rgbClr val="FF0000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2,5%</a:t>
            </a:r>
          </a:p>
        </p:txBody>
      </p:sp>
      <p:sp>
        <p:nvSpPr>
          <p:cNvPr id="14" name="Выноска 1 13"/>
          <p:cNvSpPr/>
          <p:nvPr/>
        </p:nvSpPr>
        <p:spPr>
          <a:xfrm>
            <a:off x="1987999" y="1895586"/>
            <a:ext cx="2106394" cy="860144"/>
          </a:xfrm>
          <a:prstGeom prst="borderCallout1">
            <a:avLst>
              <a:gd name="adj1" fmla="val 18750"/>
              <a:gd name="adj2" fmla="val -8333"/>
              <a:gd name="adj3" fmla="val 203783"/>
              <a:gd name="adj4" fmla="val -66218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Ускорение экономического роста в 2020 году </a:t>
            </a:r>
          </a:p>
        </p:txBody>
      </p:sp>
      <p:sp>
        <p:nvSpPr>
          <p:cNvPr id="15" name="Выноска 1 14"/>
          <p:cNvSpPr/>
          <p:nvPr/>
        </p:nvSpPr>
        <p:spPr>
          <a:xfrm>
            <a:off x="9040588" y="4891978"/>
            <a:ext cx="2607540" cy="1075602"/>
          </a:xfrm>
          <a:prstGeom prst="borderCallout1">
            <a:avLst>
              <a:gd name="adj1" fmla="val -33680"/>
              <a:gd name="adj2" fmla="val 104453"/>
              <a:gd name="adj3" fmla="val -99398"/>
              <a:gd name="adj4" fmla="val 67943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Ускорение Экономического роста в 2021 году</a:t>
            </a:r>
          </a:p>
        </p:txBody>
      </p:sp>
      <p:sp>
        <p:nvSpPr>
          <p:cNvPr id="16" name="Овал 15"/>
          <p:cNvSpPr/>
          <p:nvPr/>
        </p:nvSpPr>
        <p:spPr>
          <a:xfrm>
            <a:off x="5105394" y="2648744"/>
            <a:ext cx="1540329" cy="1495198"/>
          </a:xfrm>
          <a:prstGeom prst="ellipse">
            <a:avLst/>
          </a:prstGeom>
          <a:noFill/>
          <a:ln w="82550"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Light Condensed" panose="020B0502040204020203" pitchFamily="34" charset="0"/>
              </a:rPr>
              <a:t>2,4%</a:t>
            </a:r>
          </a:p>
        </p:txBody>
      </p:sp>
      <p:sp>
        <p:nvSpPr>
          <p:cNvPr id="17" name="Выноска 1 16"/>
          <p:cNvSpPr/>
          <p:nvPr/>
        </p:nvSpPr>
        <p:spPr>
          <a:xfrm>
            <a:off x="5741756" y="4937045"/>
            <a:ext cx="1990579" cy="884410"/>
          </a:xfrm>
          <a:prstGeom prst="borderCallout1">
            <a:avLst>
              <a:gd name="adj1" fmla="val -18528"/>
              <a:gd name="adj2" fmla="val 90683"/>
              <a:gd name="adj3" fmla="val -105296"/>
              <a:gd name="adj4" fmla="val 49502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Замедление экономического роста в 2020 году</a:t>
            </a:r>
          </a:p>
        </p:txBody>
      </p:sp>
    </p:spTree>
    <p:extLst>
      <p:ext uri="{BB962C8B-B14F-4D97-AF65-F5344CB8AC3E}">
        <p14:creationId xmlns:p14="http://schemas.microsoft.com/office/powerpoint/2010/main" val="150807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1" y="-679904"/>
            <a:ext cx="10243457" cy="396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491" y="251459"/>
            <a:ext cx="10107386" cy="25178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9600" dirty="0">
                <a:latin typeface="BOUTON International Symbols" panose="02000000000000000000" pitchFamily="2" charset="0"/>
                <a:ea typeface="BOUTON International Symbols" panose="02000000000000000000" pitchFamily="2" charset="0"/>
                <a:cs typeface="BOUTON International Symbols" panose="02000000000000000000" pitchFamily="2" charset="0"/>
              </a:rPr>
              <a:t>ПРОГНОЗ</a:t>
            </a:r>
            <a:endParaRPr lang="ru-RU" sz="5800" b="1" dirty="0">
              <a:solidFill>
                <a:srgbClr val="FF0000"/>
              </a:solidFill>
              <a:latin typeface="BOUTON International Symbols" panose="02000000000000000000" pitchFamily="2" charset="0"/>
              <a:ea typeface="BOUTON International Symbols" panose="02000000000000000000" pitchFamily="2" charset="0"/>
              <a:cs typeface="BOUTON International Symbols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4299857"/>
            <a:ext cx="2558143" cy="255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14" y="5023755"/>
            <a:ext cx="1926771" cy="1926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1622" y="1971400"/>
            <a:ext cx="8242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Bahnschrift SemiLight" panose="020B0502040204020203" pitchFamily="34" charset="0"/>
              </a:rPr>
              <a:t>НА ОСЕНЬ И ЗИМУ</a:t>
            </a:r>
          </a:p>
        </p:txBody>
      </p:sp>
      <p:sp>
        <p:nvSpPr>
          <p:cNvPr id="5" name="Овал 4"/>
          <p:cNvSpPr/>
          <p:nvPr/>
        </p:nvSpPr>
        <p:spPr>
          <a:xfrm>
            <a:off x="4143102" y="3120215"/>
            <a:ext cx="3709851" cy="3358243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325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7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543" y="201841"/>
            <a:ext cx="4354286" cy="88673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Осень-зима 2019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88573"/>
            <a:ext cx="4909458" cy="4909458"/>
          </a:xfr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1088573"/>
            <a:ext cx="4909458" cy="4909458"/>
          </a:xfrm>
          <a:prstGeom prst="rect">
            <a:avLst/>
          </a:prstGeom>
          <a:solidFill>
            <a:srgbClr val="A1EFF5"/>
          </a:solidFill>
        </p:spPr>
      </p:pic>
      <p:sp>
        <p:nvSpPr>
          <p:cNvPr id="6" name="TextBox 5"/>
          <p:cNvSpPr txBox="1"/>
          <p:nvPr/>
        </p:nvSpPr>
        <p:spPr>
          <a:xfrm>
            <a:off x="7516586" y="201841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Весна 2020</a:t>
            </a:r>
          </a:p>
        </p:txBody>
      </p:sp>
    </p:spTree>
    <p:extLst>
      <p:ext uri="{BB962C8B-B14F-4D97-AF65-F5344CB8AC3E}">
        <p14:creationId xmlns:p14="http://schemas.microsoft.com/office/powerpoint/2010/main" val="228306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7" y="803393"/>
            <a:ext cx="6237514" cy="5590447"/>
          </a:xfrm>
          <a:ln w="88900" cap="rnd" cmpd="thinThick"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Bahnschrift Light SemiCondensed" panose="020B0502040204020203" pitchFamily="34" charset="0"/>
              </a:rPr>
              <a:t>"Это исследование показывает связь между температурой и тяжестью симптомов </a:t>
            </a:r>
            <a:r>
              <a:rPr lang="ru-RU" sz="2800" b="1" dirty="0" err="1">
                <a:latin typeface="Bahnschrift Light SemiCondensed" panose="020B0502040204020203" pitchFamily="34" charset="0"/>
              </a:rPr>
              <a:t>коронавируса</a:t>
            </a:r>
            <a:r>
              <a:rPr lang="ru-RU" sz="2800" b="1" dirty="0">
                <a:latin typeface="Bahnschrift Light SemiCondensed" panose="020B0502040204020203" pitchFamily="34" charset="0"/>
              </a:rPr>
              <a:t>, но не показывает, почему это происходит. Это может быть потому, что низкая температура замедляет нормальное очищение слизи от инфицирующих вирусов в наших носовых проходах. Если этой зимой действительно прокатится волна инфекций, то это может совпасть с ежегодным сезоном гриппа, который сам по себе оказывает значительную нагрузку"</a:t>
            </a:r>
            <a:br>
              <a:rPr lang="ru-RU" sz="2800" b="1" dirty="0">
                <a:latin typeface="Bahnschrift Light SemiCondensed" panose="020B0502040204020203" pitchFamily="34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42" y="803393"/>
            <a:ext cx="4390118" cy="4390118"/>
          </a:xfr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7329942" y="5193511"/>
            <a:ext cx="439011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Bahnschrift Light SemiCondensed" panose="020B0502040204020203" pitchFamily="34" charset="0"/>
              </a:rPr>
              <a:t>Саймон</a:t>
            </a:r>
            <a:r>
              <a:rPr lang="ru-RU" sz="2400" b="1" dirty="0">
                <a:latin typeface="Bahnschrift Light SemiCondensed" panose="020B0502040204020203" pitchFamily="34" charset="0"/>
              </a:rPr>
              <a:t> Кларк, доцент клеточной микробиологии в Университете </a:t>
            </a:r>
            <a:r>
              <a:rPr lang="ru-RU" sz="2400" b="1" dirty="0" err="1">
                <a:latin typeface="Bahnschrift Light SemiCondensed" panose="020B0502040204020203" pitchFamily="34" charset="0"/>
              </a:rPr>
              <a:t>Рединга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5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114" y="1692409"/>
            <a:ext cx="7768999" cy="35264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Bahnschrift Light SemiCondensed" panose="020B0502040204020203" pitchFamily="34" charset="0"/>
              </a:rPr>
              <a:t>«История с Covid-19 очень далека от завершения, и искоренение этой болезни «технически невозможно». А это значит, что </a:t>
            </a:r>
            <a:r>
              <a:rPr lang="ru-RU" sz="3200" b="1" dirty="0" err="1">
                <a:latin typeface="Bahnschrift Light SemiCondensed" panose="020B0502040204020203" pitchFamily="34" charset="0"/>
              </a:rPr>
              <a:t>коронавирус</a:t>
            </a:r>
            <a:r>
              <a:rPr lang="ru-RU" sz="3200" b="1" dirty="0">
                <a:latin typeface="Bahnschrift Light SemiCondensed" panose="020B0502040204020203" pitchFamily="34" charset="0"/>
              </a:rPr>
              <a:t> может снова обрушиться на Британию в более холодные месяцы. Причем, именно в зимнее время вирус может распространяться еще быстрее…»</a:t>
            </a:r>
            <a:endParaRPr lang="ru-RU" sz="36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4626" b="500"/>
          <a:stretch/>
        </p:blipFill>
        <p:spPr>
          <a:xfrm>
            <a:off x="0" y="1855695"/>
            <a:ext cx="4920343" cy="5002305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157288"/>
            <a:ext cx="1443038" cy="2943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443038" y="489378"/>
            <a:ext cx="7929562" cy="6780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57972" y="489379"/>
            <a:ext cx="1829141" cy="13663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1187113" y="1855696"/>
            <a:ext cx="0" cy="5002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8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450" r="450" b="4492"/>
          <a:stretch/>
        </p:blipFill>
        <p:spPr>
          <a:xfrm>
            <a:off x="4060371" y="2250460"/>
            <a:ext cx="3690257" cy="4607540"/>
          </a:xfrm>
        </p:spPr>
      </p:pic>
      <p:sp>
        <p:nvSpPr>
          <p:cNvPr id="5" name="Выноска-облако 4"/>
          <p:cNvSpPr/>
          <p:nvPr/>
        </p:nvSpPr>
        <p:spPr>
          <a:xfrm>
            <a:off x="7141028" y="2601685"/>
            <a:ext cx="3080658" cy="1843687"/>
          </a:xfrm>
          <a:prstGeom prst="cloudCallout">
            <a:avLst>
              <a:gd name="adj1" fmla="val -59057"/>
              <a:gd name="adj2" fmla="val 64055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Зима близко…</a:t>
            </a:r>
          </a:p>
        </p:txBody>
      </p:sp>
    </p:spTree>
    <p:extLst>
      <p:ext uri="{BB962C8B-B14F-4D97-AF65-F5344CB8AC3E}">
        <p14:creationId xmlns:p14="http://schemas.microsoft.com/office/powerpoint/2010/main" val="2582504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347</Words>
  <Application>Microsoft Office PowerPoint</Application>
  <PresentationFormat>Широкоэкранный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Bahnschrift Light SemiCondensed</vt:lpstr>
      <vt:lpstr>Bahnschrift SemiLight</vt:lpstr>
      <vt:lpstr>Bahnschrift SemiLight Condensed</vt:lpstr>
      <vt:lpstr>Bahnschrift SemiLight SemiConde</vt:lpstr>
      <vt:lpstr>BOUTON International Symbols</vt:lpstr>
      <vt:lpstr>Calibri</vt:lpstr>
      <vt:lpstr>Calibri Light</vt:lpstr>
      <vt:lpstr>Times New Roman</vt:lpstr>
      <vt:lpstr>Тема Office</vt:lpstr>
      <vt:lpstr>Презентация PowerPoint</vt:lpstr>
      <vt:lpstr>С чего все начиналось…</vt:lpstr>
      <vt:lpstr>«Это самый большой кризис, с которым мир столкнулся за все десятилетия  после Второй мировой войны, и крупнейшая экономическая катастрофа со времен Великой депрессии  тридцатых годов прошлого века»</vt:lpstr>
      <vt:lpstr>Презентация PowerPoint</vt:lpstr>
      <vt:lpstr>Презентация PowerPoint</vt:lpstr>
      <vt:lpstr>Осень-зима 2019</vt:lpstr>
      <vt:lpstr>"Это исследование показывает связь между температурой и тяжестью симптомов коронавируса, но не показывает, почему это происходит. Это может быть потому, что низкая температура замедляет нормальное очищение слизи от инфицирующих вирусов в наших носовых проходах. Если этой зимой действительно прокатится волна инфекций, то это может совпасть с ежегодным сезоном гриппа, который сам по себе оказывает значительную нагрузку" </vt:lpstr>
      <vt:lpstr>«История с Covid-19 очень далека от завершения, и искоренение этой болезни «технически невозможно». А это значит, что коронавирус может снова обрушиться на Британию в более холодные месяцы. Причем, именно в зимнее время вирус может распространяться еще быстрее…»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Шайхаттарова Лилия Энесовна</dc:creator>
  <cp:lastModifiedBy>Шайхаттарова Лилия Энесовна</cp:lastModifiedBy>
  <cp:revision>8</cp:revision>
  <dcterms:created xsi:type="dcterms:W3CDTF">2020-09-28T11:04:33Z</dcterms:created>
  <dcterms:modified xsi:type="dcterms:W3CDTF">2020-09-30T06:58:55Z</dcterms:modified>
</cp:coreProperties>
</file>