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59" r:id="rId10"/>
    <p:sldId id="266"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D0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44" d="100"/>
          <a:sy n="44" d="100"/>
        </p:scale>
        <p:origin x="864" y="84"/>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21D4E7-C171-4360-B641-8A646DC9F807}"/>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0D94E3EE-D32D-40A1-BABB-F6E698ECCA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61E85459-DF09-4DFF-A73D-66738BD949B8}"/>
              </a:ext>
            </a:extLst>
          </p:cNvPr>
          <p:cNvSpPr>
            <a:spLocks noGrp="1"/>
          </p:cNvSpPr>
          <p:nvPr>
            <p:ph type="dt" sz="half" idx="10"/>
          </p:nvPr>
        </p:nvSpPr>
        <p:spPr/>
        <p:txBody>
          <a:bodyPr/>
          <a:lstStyle/>
          <a:p>
            <a:fld id="{DF4C6533-0F01-4DE0-B61D-179948BAAD88}" type="datetimeFigureOut">
              <a:rPr lang="ru-RU" smtClean="0"/>
              <a:t>25.11.2020</a:t>
            </a:fld>
            <a:endParaRPr lang="ru-RU"/>
          </a:p>
        </p:txBody>
      </p:sp>
      <p:sp>
        <p:nvSpPr>
          <p:cNvPr id="5" name="Нижний колонтитул 4">
            <a:extLst>
              <a:ext uri="{FF2B5EF4-FFF2-40B4-BE49-F238E27FC236}">
                <a16:creationId xmlns:a16="http://schemas.microsoft.com/office/drawing/2014/main" id="{B54E095F-6412-44CD-BC60-B62B31A8D08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AC6B495-1616-4322-B69A-425FB025AD3B}"/>
              </a:ext>
            </a:extLst>
          </p:cNvPr>
          <p:cNvSpPr>
            <a:spLocks noGrp="1"/>
          </p:cNvSpPr>
          <p:nvPr>
            <p:ph type="sldNum" sz="quarter" idx="12"/>
          </p:nvPr>
        </p:nvSpPr>
        <p:spPr/>
        <p:txBody>
          <a:bodyPr/>
          <a:lstStyle/>
          <a:p>
            <a:fld id="{B3EDCBEA-F27C-46FC-99BB-C8C929EAFA8E}" type="slidenum">
              <a:rPr lang="ru-RU" smtClean="0"/>
              <a:t>‹#›</a:t>
            </a:fld>
            <a:endParaRPr lang="ru-RU"/>
          </a:p>
        </p:txBody>
      </p:sp>
    </p:spTree>
    <p:extLst>
      <p:ext uri="{BB962C8B-B14F-4D97-AF65-F5344CB8AC3E}">
        <p14:creationId xmlns:p14="http://schemas.microsoft.com/office/powerpoint/2010/main" val="3435103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43B337-C5D6-4897-BE05-AC18A0AF1EB1}"/>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591D4FD2-3D16-4819-89D6-FB6BEFEE202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5F98FD6-1D19-4DDD-9415-8B27364053FC}"/>
              </a:ext>
            </a:extLst>
          </p:cNvPr>
          <p:cNvSpPr>
            <a:spLocks noGrp="1"/>
          </p:cNvSpPr>
          <p:nvPr>
            <p:ph type="dt" sz="half" idx="10"/>
          </p:nvPr>
        </p:nvSpPr>
        <p:spPr/>
        <p:txBody>
          <a:bodyPr/>
          <a:lstStyle/>
          <a:p>
            <a:fld id="{DF4C6533-0F01-4DE0-B61D-179948BAAD88}" type="datetimeFigureOut">
              <a:rPr lang="ru-RU" smtClean="0"/>
              <a:t>25.11.2020</a:t>
            </a:fld>
            <a:endParaRPr lang="ru-RU"/>
          </a:p>
        </p:txBody>
      </p:sp>
      <p:sp>
        <p:nvSpPr>
          <p:cNvPr id="5" name="Нижний колонтитул 4">
            <a:extLst>
              <a:ext uri="{FF2B5EF4-FFF2-40B4-BE49-F238E27FC236}">
                <a16:creationId xmlns:a16="http://schemas.microsoft.com/office/drawing/2014/main" id="{DB57FA99-FE02-4EAC-8B46-A8750043649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DEE601F-47E3-40C7-BEBC-8047C1D28199}"/>
              </a:ext>
            </a:extLst>
          </p:cNvPr>
          <p:cNvSpPr>
            <a:spLocks noGrp="1"/>
          </p:cNvSpPr>
          <p:nvPr>
            <p:ph type="sldNum" sz="quarter" idx="12"/>
          </p:nvPr>
        </p:nvSpPr>
        <p:spPr/>
        <p:txBody>
          <a:bodyPr/>
          <a:lstStyle/>
          <a:p>
            <a:fld id="{B3EDCBEA-F27C-46FC-99BB-C8C929EAFA8E}" type="slidenum">
              <a:rPr lang="ru-RU" smtClean="0"/>
              <a:t>‹#›</a:t>
            </a:fld>
            <a:endParaRPr lang="ru-RU"/>
          </a:p>
        </p:txBody>
      </p:sp>
    </p:spTree>
    <p:extLst>
      <p:ext uri="{BB962C8B-B14F-4D97-AF65-F5344CB8AC3E}">
        <p14:creationId xmlns:p14="http://schemas.microsoft.com/office/powerpoint/2010/main" val="2953189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B05D5EEE-7BCA-4961-9433-7C8D9129E152}"/>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4F9F91DC-60B3-42A1-AE8A-00D3A047B416}"/>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8974DB5-A8D6-4206-B8DA-04E0224FFE60}"/>
              </a:ext>
            </a:extLst>
          </p:cNvPr>
          <p:cNvSpPr>
            <a:spLocks noGrp="1"/>
          </p:cNvSpPr>
          <p:nvPr>
            <p:ph type="dt" sz="half" idx="10"/>
          </p:nvPr>
        </p:nvSpPr>
        <p:spPr/>
        <p:txBody>
          <a:bodyPr/>
          <a:lstStyle/>
          <a:p>
            <a:fld id="{DF4C6533-0F01-4DE0-B61D-179948BAAD88}" type="datetimeFigureOut">
              <a:rPr lang="ru-RU" smtClean="0"/>
              <a:t>25.11.2020</a:t>
            </a:fld>
            <a:endParaRPr lang="ru-RU"/>
          </a:p>
        </p:txBody>
      </p:sp>
      <p:sp>
        <p:nvSpPr>
          <p:cNvPr id="5" name="Нижний колонтитул 4">
            <a:extLst>
              <a:ext uri="{FF2B5EF4-FFF2-40B4-BE49-F238E27FC236}">
                <a16:creationId xmlns:a16="http://schemas.microsoft.com/office/drawing/2014/main" id="{A60E7C24-1E76-4C75-952C-DD442245E20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3509875-0A4D-4347-9048-49BF1A862E18}"/>
              </a:ext>
            </a:extLst>
          </p:cNvPr>
          <p:cNvSpPr>
            <a:spLocks noGrp="1"/>
          </p:cNvSpPr>
          <p:nvPr>
            <p:ph type="sldNum" sz="quarter" idx="12"/>
          </p:nvPr>
        </p:nvSpPr>
        <p:spPr/>
        <p:txBody>
          <a:bodyPr/>
          <a:lstStyle/>
          <a:p>
            <a:fld id="{B3EDCBEA-F27C-46FC-99BB-C8C929EAFA8E}" type="slidenum">
              <a:rPr lang="ru-RU" smtClean="0"/>
              <a:t>‹#›</a:t>
            </a:fld>
            <a:endParaRPr lang="ru-RU"/>
          </a:p>
        </p:txBody>
      </p:sp>
    </p:spTree>
    <p:extLst>
      <p:ext uri="{BB962C8B-B14F-4D97-AF65-F5344CB8AC3E}">
        <p14:creationId xmlns:p14="http://schemas.microsoft.com/office/powerpoint/2010/main" val="757317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C855A6-8721-46D8-8AC7-22D022DDFFD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1CF76DE-7194-4B72-BB81-F57ACFD6744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2D80232-6F1C-4125-A654-DBD76D5F7C5A}"/>
              </a:ext>
            </a:extLst>
          </p:cNvPr>
          <p:cNvSpPr>
            <a:spLocks noGrp="1"/>
          </p:cNvSpPr>
          <p:nvPr>
            <p:ph type="dt" sz="half" idx="10"/>
          </p:nvPr>
        </p:nvSpPr>
        <p:spPr/>
        <p:txBody>
          <a:bodyPr/>
          <a:lstStyle/>
          <a:p>
            <a:fld id="{DF4C6533-0F01-4DE0-B61D-179948BAAD88}" type="datetimeFigureOut">
              <a:rPr lang="ru-RU" smtClean="0"/>
              <a:t>25.11.2020</a:t>
            </a:fld>
            <a:endParaRPr lang="ru-RU"/>
          </a:p>
        </p:txBody>
      </p:sp>
      <p:sp>
        <p:nvSpPr>
          <p:cNvPr id="5" name="Нижний колонтитул 4">
            <a:extLst>
              <a:ext uri="{FF2B5EF4-FFF2-40B4-BE49-F238E27FC236}">
                <a16:creationId xmlns:a16="http://schemas.microsoft.com/office/drawing/2014/main" id="{D98BCD82-B4E6-4BAD-B35B-2ECFF5AF7CF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BF42C5B-D08C-4797-B128-3494298A3EED}"/>
              </a:ext>
            </a:extLst>
          </p:cNvPr>
          <p:cNvSpPr>
            <a:spLocks noGrp="1"/>
          </p:cNvSpPr>
          <p:nvPr>
            <p:ph type="sldNum" sz="quarter" idx="12"/>
          </p:nvPr>
        </p:nvSpPr>
        <p:spPr/>
        <p:txBody>
          <a:bodyPr/>
          <a:lstStyle/>
          <a:p>
            <a:fld id="{B3EDCBEA-F27C-46FC-99BB-C8C929EAFA8E}" type="slidenum">
              <a:rPr lang="ru-RU" smtClean="0"/>
              <a:t>‹#›</a:t>
            </a:fld>
            <a:endParaRPr lang="ru-RU"/>
          </a:p>
        </p:txBody>
      </p:sp>
    </p:spTree>
    <p:extLst>
      <p:ext uri="{BB962C8B-B14F-4D97-AF65-F5344CB8AC3E}">
        <p14:creationId xmlns:p14="http://schemas.microsoft.com/office/powerpoint/2010/main" val="3060951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8E3E4E-D9F8-4BA2-898E-76B754FB75D5}"/>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F8CFA939-EA30-40A8-AF1B-21AAA81B8A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3ECD2F13-EF8F-432E-ABDF-854808CE7DD8}"/>
              </a:ext>
            </a:extLst>
          </p:cNvPr>
          <p:cNvSpPr>
            <a:spLocks noGrp="1"/>
          </p:cNvSpPr>
          <p:nvPr>
            <p:ph type="dt" sz="half" idx="10"/>
          </p:nvPr>
        </p:nvSpPr>
        <p:spPr/>
        <p:txBody>
          <a:bodyPr/>
          <a:lstStyle/>
          <a:p>
            <a:fld id="{DF4C6533-0F01-4DE0-B61D-179948BAAD88}" type="datetimeFigureOut">
              <a:rPr lang="ru-RU" smtClean="0"/>
              <a:t>25.11.2020</a:t>
            </a:fld>
            <a:endParaRPr lang="ru-RU"/>
          </a:p>
        </p:txBody>
      </p:sp>
      <p:sp>
        <p:nvSpPr>
          <p:cNvPr id="5" name="Нижний колонтитул 4">
            <a:extLst>
              <a:ext uri="{FF2B5EF4-FFF2-40B4-BE49-F238E27FC236}">
                <a16:creationId xmlns:a16="http://schemas.microsoft.com/office/drawing/2014/main" id="{97819FA8-4809-45F0-B59B-43CAB8271ED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4603AF0-4BF6-4B20-A947-BF9697D5500A}"/>
              </a:ext>
            </a:extLst>
          </p:cNvPr>
          <p:cNvSpPr>
            <a:spLocks noGrp="1"/>
          </p:cNvSpPr>
          <p:nvPr>
            <p:ph type="sldNum" sz="quarter" idx="12"/>
          </p:nvPr>
        </p:nvSpPr>
        <p:spPr/>
        <p:txBody>
          <a:bodyPr/>
          <a:lstStyle/>
          <a:p>
            <a:fld id="{B3EDCBEA-F27C-46FC-99BB-C8C929EAFA8E}" type="slidenum">
              <a:rPr lang="ru-RU" smtClean="0"/>
              <a:t>‹#›</a:t>
            </a:fld>
            <a:endParaRPr lang="ru-RU"/>
          </a:p>
        </p:txBody>
      </p:sp>
    </p:spTree>
    <p:extLst>
      <p:ext uri="{BB962C8B-B14F-4D97-AF65-F5344CB8AC3E}">
        <p14:creationId xmlns:p14="http://schemas.microsoft.com/office/powerpoint/2010/main" val="1732648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F948A4-DEA5-4F8B-BB9E-95B319498BB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F75FCD1-41DF-48D7-942C-A1FDE518227D}"/>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C95CCD36-C3D4-41EC-85C0-B0A6AF42C058}"/>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75FCBD34-1965-4D30-AAA1-DB54F4D3E372}"/>
              </a:ext>
            </a:extLst>
          </p:cNvPr>
          <p:cNvSpPr>
            <a:spLocks noGrp="1"/>
          </p:cNvSpPr>
          <p:nvPr>
            <p:ph type="dt" sz="half" idx="10"/>
          </p:nvPr>
        </p:nvSpPr>
        <p:spPr/>
        <p:txBody>
          <a:bodyPr/>
          <a:lstStyle/>
          <a:p>
            <a:fld id="{DF4C6533-0F01-4DE0-B61D-179948BAAD88}" type="datetimeFigureOut">
              <a:rPr lang="ru-RU" smtClean="0"/>
              <a:t>25.11.2020</a:t>
            </a:fld>
            <a:endParaRPr lang="ru-RU"/>
          </a:p>
        </p:txBody>
      </p:sp>
      <p:sp>
        <p:nvSpPr>
          <p:cNvPr id="6" name="Нижний колонтитул 5">
            <a:extLst>
              <a:ext uri="{FF2B5EF4-FFF2-40B4-BE49-F238E27FC236}">
                <a16:creationId xmlns:a16="http://schemas.microsoft.com/office/drawing/2014/main" id="{F27B5A5F-0A4A-4A9A-BF0C-7C485DD8CF2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41C91D2-0AE0-41BB-9E35-CACDF1917FBC}"/>
              </a:ext>
            </a:extLst>
          </p:cNvPr>
          <p:cNvSpPr>
            <a:spLocks noGrp="1"/>
          </p:cNvSpPr>
          <p:nvPr>
            <p:ph type="sldNum" sz="quarter" idx="12"/>
          </p:nvPr>
        </p:nvSpPr>
        <p:spPr/>
        <p:txBody>
          <a:bodyPr/>
          <a:lstStyle/>
          <a:p>
            <a:fld id="{B3EDCBEA-F27C-46FC-99BB-C8C929EAFA8E}" type="slidenum">
              <a:rPr lang="ru-RU" smtClean="0"/>
              <a:t>‹#›</a:t>
            </a:fld>
            <a:endParaRPr lang="ru-RU"/>
          </a:p>
        </p:txBody>
      </p:sp>
    </p:spTree>
    <p:extLst>
      <p:ext uri="{BB962C8B-B14F-4D97-AF65-F5344CB8AC3E}">
        <p14:creationId xmlns:p14="http://schemas.microsoft.com/office/powerpoint/2010/main" val="2563331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67ABF4-1B54-4F9A-8F68-3927752B3200}"/>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4427D159-DAFF-4652-B66E-AB972D403E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C02D3B08-298F-4DDD-BCD7-51F9B68DC30C}"/>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4991E2D7-8EC8-4253-AE9C-5DAB6B582F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CC88DAE8-B42E-4D6B-AD0A-EF4938C4CBD2}"/>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1EB51365-1B81-458C-8CF8-7FD1E5893D06}"/>
              </a:ext>
            </a:extLst>
          </p:cNvPr>
          <p:cNvSpPr>
            <a:spLocks noGrp="1"/>
          </p:cNvSpPr>
          <p:nvPr>
            <p:ph type="dt" sz="half" idx="10"/>
          </p:nvPr>
        </p:nvSpPr>
        <p:spPr/>
        <p:txBody>
          <a:bodyPr/>
          <a:lstStyle/>
          <a:p>
            <a:fld id="{DF4C6533-0F01-4DE0-B61D-179948BAAD88}" type="datetimeFigureOut">
              <a:rPr lang="ru-RU" smtClean="0"/>
              <a:t>25.11.2020</a:t>
            </a:fld>
            <a:endParaRPr lang="ru-RU"/>
          </a:p>
        </p:txBody>
      </p:sp>
      <p:sp>
        <p:nvSpPr>
          <p:cNvPr id="8" name="Нижний колонтитул 7">
            <a:extLst>
              <a:ext uri="{FF2B5EF4-FFF2-40B4-BE49-F238E27FC236}">
                <a16:creationId xmlns:a16="http://schemas.microsoft.com/office/drawing/2014/main" id="{51D5C3D4-EC81-42A2-85CB-046351A6BD2F}"/>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CD796E57-1E0B-4A18-97DE-4E93B835619F}"/>
              </a:ext>
            </a:extLst>
          </p:cNvPr>
          <p:cNvSpPr>
            <a:spLocks noGrp="1"/>
          </p:cNvSpPr>
          <p:nvPr>
            <p:ph type="sldNum" sz="quarter" idx="12"/>
          </p:nvPr>
        </p:nvSpPr>
        <p:spPr/>
        <p:txBody>
          <a:bodyPr/>
          <a:lstStyle/>
          <a:p>
            <a:fld id="{B3EDCBEA-F27C-46FC-99BB-C8C929EAFA8E}" type="slidenum">
              <a:rPr lang="ru-RU" smtClean="0"/>
              <a:t>‹#›</a:t>
            </a:fld>
            <a:endParaRPr lang="ru-RU"/>
          </a:p>
        </p:txBody>
      </p:sp>
    </p:spTree>
    <p:extLst>
      <p:ext uri="{BB962C8B-B14F-4D97-AF65-F5344CB8AC3E}">
        <p14:creationId xmlns:p14="http://schemas.microsoft.com/office/powerpoint/2010/main" val="4079612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5129D6-69A7-455D-A155-A289C3B74735}"/>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42666FF5-C889-4177-817A-C3BBDF599343}"/>
              </a:ext>
            </a:extLst>
          </p:cNvPr>
          <p:cNvSpPr>
            <a:spLocks noGrp="1"/>
          </p:cNvSpPr>
          <p:nvPr>
            <p:ph type="dt" sz="half" idx="10"/>
          </p:nvPr>
        </p:nvSpPr>
        <p:spPr/>
        <p:txBody>
          <a:bodyPr/>
          <a:lstStyle/>
          <a:p>
            <a:fld id="{DF4C6533-0F01-4DE0-B61D-179948BAAD88}" type="datetimeFigureOut">
              <a:rPr lang="ru-RU" smtClean="0"/>
              <a:t>25.11.2020</a:t>
            </a:fld>
            <a:endParaRPr lang="ru-RU"/>
          </a:p>
        </p:txBody>
      </p:sp>
      <p:sp>
        <p:nvSpPr>
          <p:cNvPr id="4" name="Нижний колонтитул 3">
            <a:extLst>
              <a:ext uri="{FF2B5EF4-FFF2-40B4-BE49-F238E27FC236}">
                <a16:creationId xmlns:a16="http://schemas.microsoft.com/office/drawing/2014/main" id="{5ACB4878-8279-4E9F-9E1A-B602144533E1}"/>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5E0C2A6E-40C0-47EE-8EF3-CA60D381955C}"/>
              </a:ext>
            </a:extLst>
          </p:cNvPr>
          <p:cNvSpPr>
            <a:spLocks noGrp="1"/>
          </p:cNvSpPr>
          <p:nvPr>
            <p:ph type="sldNum" sz="quarter" idx="12"/>
          </p:nvPr>
        </p:nvSpPr>
        <p:spPr/>
        <p:txBody>
          <a:bodyPr/>
          <a:lstStyle/>
          <a:p>
            <a:fld id="{B3EDCBEA-F27C-46FC-99BB-C8C929EAFA8E}" type="slidenum">
              <a:rPr lang="ru-RU" smtClean="0"/>
              <a:t>‹#›</a:t>
            </a:fld>
            <a:endParaRPr lang="ru-RU"/>
          </a:p>
        </p:txBody>
      </p:sp>
    </p:spTree>
    <p:extLst>
      <p:ext uri="{BB962C8B-B14F-4D97-AF65-F5344CB8AC3E}">
        <p14:creationId xmlns:p14="http://schemas.microsoft.com/office/powerpoint/2010/main" val="36082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FB0BBE43-047C-4FF0-96AC-1383FC5825C0}"/>
              </a:ext>
            </a:extLst>
          </p:cNvPr>
          <p:cNvSpPr>
            <a:spLocks noGrp="1"/>
          </p:cNvSpPr>
          <p:nvPr>
            <p:ph type="dt" sz="half" idx="10"/>
          </p:nvPr>
        </p:nvSpPr>
        <p:spPr/>
        <p:txBody>
          <a:bodyPr/>
          <a:lstStyle/>
          <a:p>
            <a:fld id="{DF4C6533-0F01-4DE0-B61D-179948BAAD88}" type="datetimeFigureOut">
              <a:rPr lang="ru-RU" smtClean="0"/>
              <a:t>25.11.2020</a:t>
            </a:fld>
            <a:endParaRPr lang="ru-RU"/>
          </a:p>
        </p:txBody>
      </p:sp>
      <p:sp>
        <p:nvSpPr>
          <p:cNvPr id="3" name="Нижний колонтитул 2">
            <a:extLst>
              <a:ext uri="{FF2B5EF4-FFF2-40B4-BE49-F238E27FC236}">
                <a16:creationId xmlns:a16="http://schemas.microsoft.com/office/drawing/2014/main" id="{40EBC0EA-607A-4AE2-92DC-B1D8494651DF}"/>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A1A491A0-C290-490D-AC47-CF24E20D52C3}"/>
              </a:ext>
            </a:extLst>
          </p:cNvPr>
          <p:cNvSpPr>
            <a:spLocks noGrp="1"/>
          </p:cNvSpPr>
          <p:nvPr>
            <p:ph type="sldNum" sz="quarter" idx="12"/>
          </p:nvPr>
        </p:nvSpPr>
        <p:spPr/>
        <p:txBody>
          <a:bodyPr/>
          <a:lstStyle/>
          <a:p>
            <a:fld id="{B3EDCBEA-F27C-46FC-99BB-C8C929EAFA8E}" type="slidenum">
              <a:rPr lang="ru-RU" smtClean="0"/>
              <a:t>‹#›</a:t>
            </a:fld>
            <a:endParaRPr lang="ru-RU"/>
          </a:p>
        </p:txBody>
      </p:sp>
    </p:spTree>
    <p:extLst>
      <p:ext uri="{BB962C8B-B14F-4D97-AF65-F5344CB8AC3E}">
        <p14:creationId xmlns:p14="http://schemas.microsoft.com/office/powerpoint/2010/main" val="143632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3C866E-87BA-4699-9AB7-24622656BEC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86D03C93-8877-45AC-8504-2FF54B6299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5F162CC2-16B2-40F9-A4A5-95FFD20D17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96931AB-BC54-4FCD-B01D-83935007E429}"/>
              </a:ext>
            </a:extLst>
          </p:cNvPr>
          <p:cNvSpPr>
            <a:spLocks noGrp="1"/>
          </p:cNvSpPr>
          <p:nvPr>
            <p:ph type="dt" sz="half" idx="10"/>
          </p:nvPr>
        </p:nvSpPr>
        <p:spPr/>
        <p:txBody>
          <a:bodyPr/>
          <a:lstStyle/>
          <a:p>
            <a:fld id="{DF4C6533-0F01-4DE0-B61D-179948BAAD88}" type="datetimeFigureOut">
              <a:rPr lang="ru-RU" smtClean="0"/>
              <a:t>25.11.2020</a:t>
            </a:fld>
            <a:endParaRPr lang="ru-RU"/>
          </a:p>
        </p:txBody>
      </p:sp>
      <p:sp>
        <p:nvSpPr>
          <p:cNvPr id="6" name="Нижний колонтитул 5">
            <a:extLst>
              <a:ext uri="{FF2B5EF4-FFF2-40B4-BE49-F238E27FC236}">
                <a16:creationId xmlns:a16="http://schemas.microsoft.com/office/drawing/2014/main" id="{1B87CCB5-17A4-464B-8DCF-34F296EF502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540F740-F1E6-4CAA-918B-02A52AF9759C}"/>
              </a:ext>
            </a:extLst>
          </p:cNvPr>
          <p:cNvSpPr>
            <a:spLocks noGrp="1"/>
          </p:cNvSpPr>
          <p:nvPr>
            <p:ph type="sldNum" sz="quarter" idx="12"/>
          </p:nvPr>
        </p:nvSpPr>
        <p:spPr/>
        <p:txBody>
          <a:bodyPr/>
          <a:lstStyle/>
          <a:p>
            <a:fld id="{B3EDCBEA-F27C-46FC-99BB-C8C929EAFA8E}" type="slidenum">
              <a:rPr lang="ru-RU" smtClean="0"/>
              <a:t>‹#›</a:t>
            </a:fld>
            <a:endParaRPr lang="ru-RU"/>
          </a:p>
        </p:txBody>
      </p:sp>
    </p:spTree>
    <p:extLst>
      <p:ext uri="{BB962C8B-B14F-4D97-AF65-F5344CB8AC3E}">
        <p14:creationId xmlns:p14="http://schemas.microsoft.com/office/powerpoint/2010/main" val="3912683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141D7C-736B-4859-9B59-280FEDC756F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55611DD1-95F3-4781-977A-07401ADDF9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2C059940-E6B8-49CF-B03C-8D75530879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8663E3B-51F4-4E2C-83C3-55E377BA1575}"/>
              </a:ext>
            </a:extLst>
          </p:cNvPr>
          <p:cNvSpPr>
            <a:spLocks noGrp="1"/>
          </p:cNvSpPr>
          <p:nvPr>
            <p:ph type="dt" sz="half" idx="10"/>
          </p:nvPr>
        </p:nvSpPr>
        <p:spPr/>
        <p:txBody>
          <a:bodyPr/>
          <a:lstStyle/>
          <a:p>
            <a:fld id="{DF4C6533-0F01-4DE0-B61D-179948BAAD88}" type="datetimeFigureOut">
              <a:rPr lang="ru-RU" smtClean="0"/>
              <a:t>25.11.2020</a:t>
            </a:fld>
            <a:endParaRPr lang="ru-RU"/>
          </a:p>
        </p:txBody>
      </p:sp>
      <p:sp>
        <p:nvSpPr>
          <p:cNvPr id="6" name="Нижний колонтитул 5">
            <a:extLst>
              <a:ext uri="{FF2B5EF4-FFF2-40B4-BE49-F238E27FC236}">
                <a16:creationId xmlns:a16="http://schemas.microsoft.com/office/drawing/2014/main" id="{CFFC8643-914F-4873-8E5F-21C6E0EF70E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60A9DC5-4C1B-4AFF-8E70-AE2E7D11BAB1}"/>
              </a:ext>
            </a:extLst>
          </p:cNvPr>
          <p:cNvSpPr>
            <a:spLocks noGrp="1"/>
          </p:cNvSpPr>
          <p:nvPr>
            <p:ph type="sldNum" sz="quarter" idx="12"/>
          </p:nvPr>
        </p:nvSpPr>
        <p:spPr/>
        <p:txBody>
          <a:bodyPr/>
          <a:lstStyle/>
          <a:p>
            <a:fld id="{B3EDCBEA-F27C-46FC-99BB-C8C929EAFA8E}" type="slidenum">
              <a:rPr lang="ru-RU" smtClean="0"/>
              <a:t>‹#›</a:t>
            </a:fld>
            <a:endParaRPr lang="ru-RU"/>
          </a:p>
        </p:txBody>
      </p:sp>
    </p:spTree>
    <p:extLst>
      <p:ext uri="{BB962C8B-B14F-4D97-AF65-F5344CB8AC3E}">
        <p14:creationId xmlns:p14="http://schemas.microsoft.com/office/powerpoint/2010/main" val="1281028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D05E">
            <a:alpha val="80000"/>
          </a:srgb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C4EFDC-1789-4C60-8C70-74CE73D81F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57694D22-921D-4035-981B-311CD74C89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7A357CF-9D9E-41C2-8B6D-E9E2A445CB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4C6533-0F01-4DE0-B61D-179948BAAD88}" type="datetimeFigureOut">
              <a:rPr lang="ru-RU" smtClean="0"/>
              <a:t>25.11.2020</a:t>
            </a:fld>
            <a:endParaRPr lang="ru-RU"/>
          </a:p>
        </p:txBody>
      </p:sp>
      <p:sp>
        <p:nvSpPr>
          <p:cNvPr id="5" name="Нижний колонтитул 4">
            <a:extLst>
              <a:ext uri="{FF2B5EF4-FFF2-40B4-BE49-F238E27FC236}">
                <a16:creationId xmlns:a16="http://schemas.microsoft.com/office/drawing/2014/main" id="{44684702-77F8-4E61-8089-E97E1F9C47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41C81CD4-100A-4054-A908-516C2C8028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EDCBEA-F27C-46FC-99BB-C8C929EAFA8E}" type="slidenum">
              <a:rPr lang="ru-RU" smtClean="0"/>
              <a:t>‹#›</a:t>
            </a:fld>
            <a:endParaRPr lang="ru-RU"/>
          </a:p>
        </p:txBody>
      </p:sp>
    </p:spTree>
    <p:extLst>
      <p:ext uri="{BB962C8B-B14F-4D97-AF65-F5344CB8AC3E}">
        <p14:creationId xmlns:p14="http://schemas.microsoft.com/office/powerpoint/2010/main" val="3135127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Изображение выглядит как трава, внешний, гора, ветряная мельница&#10;&#10;Автоматически созданное описание">
            <a:extLst>
              <a:ext uri="{FF2B5EF4-FFF2-40B4-BE49-F238E27FC236}">
                <a16:creationId xmlns:a16="http://schemas.microsoft.com/office/drawing/2014/main" id="{A40E5265-F933-4BB5-99A2-3BE3DDE1EE7D}"/>
              </a:ext>
            </a:extLst>
          </p:cNvPr>
          <p:cNvPicPr>
            <a:picLocks noChangeAspect="1"/>
          </p:cNvPicPr>
          <p:nvPr/>
        </p:nvPicPr>
        <p:blipFill>
          <a:blip r:embed="rId2">
            <a:alphaModFix amt="29000"/>
            <a:extLst>
              <a:ext uri="{28A0092B-C50C-407E-A947-70E740481C1C}">
                <a14:useLocalDpi xmlns:a14="http://schemas.microsoft.com/office/drawing/2010/main" val="0"/>
              </a:ext>
            </a:extLst>
          </a:blip>
          <a:stretch>
            <a:fillRect/>
          </a:stretch>
        </p:blipFill>
        <p:spPr>
          <a:xfrm>
            <a:off x="0" y="-1520785"/>
            <a:ext cx="12192000" cy="8128000"/>
          </a:xfrm>
          <a:prstGeom prst="rect">
            <a:avLst/>
          </a:prstGeom>
        </p:spPr>
      </p:pic>
      <p:sp>
        <p:nvSpPr>
          <p:cNvPr id="6" name="TextBox 5">
            <a:extLst>
              <a:ext uri="{FF2B5EF4-FFF2-40B4-BE49-F238E27FC236}">
                <a16:creationId xmlns:a16="http://schemas.microsoft.com/office/drawing/2014/main" id="{CFB5324F-9658-4B0B-B30D-79D2438471F3}"/>
              </a:ext>
            </a:extLst>
          </p:cNvPr>
          <p:cNvSpPr txBox="1"/>
          <p:nvPr/>
        </p:nvSpPr>
        <p:spPr>
          <a:xfrm>
            <a:off x="0" y="1488916"/>
            <a:ext cx="10470573" cy="1200329"/>
          </a:xfrm>
          <a:prstGeom prst="rect">
            <a:avLst/>
          </a:prstGeom>
          <a:noFill/>
        </p:spPr>
        <p:txBody>
          <a:bodyPr wrap="square" rtlCol="0">
            <a:spAutoFit/>
          </a:bodyPr>
          <a:lstStyle/>
          <a:p>
            <a:r>
              <a:rPr lang="ru-RU" sz="3600" dirty="0">
                <a:solidFill>
                  <a:schemeClr val="tx1">
                    <a:lumMod val="75000"/>
                    <a:lumOff val="25000"/>
                  </a:schemeClr>
                </a:solidFill>
                <a:latin typeface="Montserrat Black" panose="00000A00000000000000" pitchFamily="50" charset="-52"/>
              </a:rPr>
              <a:t>Влияние изменения климата на глобальные экономические процессы</a:t>
            </a:r>
          </a:p>
        </p:txBody>
      </p:sp>
      <p:sp>
        <p:nvSpPr>
          <p:cNvPr id="8" name="TextBox 7">
            <a:extLst>
              <a:ext uri="{FF2B5EF4-FFF2-40B4-BE49-F238E27FC236}">
                <a16:creationId xmlns:a16="http://schemas.microsoft.com/office/drawing/2014/main" id="{8080AA8E-8872-4FA5-9C50-03130F7A07CF}"/>
              </a:ext>
            </a:extLst>
          </p:cNvPr>
          <p:cNvSpPr txBox="1"/>
          <p:nvPr/>
        </p:nvSpPr>
        <p:spPr>
          <a:xfrm>
            <a:off x="8564380" y="5406886"/>
            <a:ext cx="4362138" cy="1200329"/>
          </a:xfrm>
          <a:prstGeom prst="rect">
            <a:avLst/>
          </a:prstGeom>
          <a:noFill/>
        </p:spPr>
        <p:txBody>
          <a:bodyPr wrap="square" rtlCol="0">
            <a:spAutoFit/>
          </a:bodyPr>
          <a:lstStyle/>
          <a:p>
            <a:r>
              <a:rPr lang="ru-RU" dirty="0">
                <a:latin typeface="Montserrat Light" panose="00000400000000000000" pitchFamily="2" charset="-52"/>
              </a:rPr>
              <a:t>Выступающие: </a:t>
            </a:r>
          </a:p>
          <a:p>
            <a:r>
              <a:rPr lang="ru-RU" dirty="0">
                <a:latin typeface="Montserrat Light" panose="00000400000000000000" pitchFamily="2" charset="-52"/>
              </a:rPr>
              <a:t>Клок Галина Э-1805</a:t>
            </a:r>
          </a:p>
          <a:p>
            <a:r>
              <a:rPr lang="ru-RU" dirty="0">
                <a:latin typeface="Montserrat Light" panose="00000400000000000000" pitchFamily="2" charset="-52"/>
              </a:rPr>
              <a:t>Низовских Полина Э-1806</a:t>
            </a:r>
          </a:p>
          <a:p>
            <a:r>
              <a:rPr lang="ru-RU" dirty="0">
                <a:latin typeface="Montserrat Light" panose="00000400000000000000" pitchFamily="2" charset="-52"/>
              </a:rPr>
              <a:t>Семакова Марина Э-1815</a:t>
            </a:r>
          </a:p>
        </p:txBody>
      </p:sp>
    </p:spTree>
    <p:extLst>
      <p:ext uri="{BB962C8B-B14F-4D97-AF65-F5344CB8AC3E}">
        <p14:creationId xmlns:p14="http://schemas.microsoft.com/office/powerpoint/2010/main" val="1322190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DCB1424-A6CA-4F5C-8F01-6F068C625735}"/>
              </a:ext>
            </a:extLst>
          </p:cNvPr>
          <p:cNvSpPr>
            <a:spLocks noGrp="1"/>
          </p:cNvSpPr>
          <p:nvPr>
            <p:ph idx="1"/>
          </p:nvPr>
        </p:nvSpPr>
        <p:spPr>
          <a:xfrm>
            <a:off x="1108364" y="2573770"/>
            <a:ext cx="9975272" cy="855230"/>
          </a:xfrm>
        </p:spPr>
        <p:txBody>
          <a:bodyPr>
            <a:noAutofit/>
          </a:bodyPr>
          <a:lstStyle/>
          <a:p>
            <a:pPr marL="0" indent="0" algn="ctr">
              <a:buNone/>
            </a:pPr>
            <a:r>
              <a:rPr lang="ru-RU" sz="6000" dirty="0">
                <a:solidFill>
                  <a:schemeClr val="tx1">
                    <a:lumMod val="75000"/>
                    <a:lumOff val="25000"/>
                  </a:schemeClr>
                </a:solidFill>
                <a:latin typeface="Montserrat Black" panose="00000A00000000000000" pitchFamily="50" charset="-52"/>
              </a:rPr>
              <a:t>Мы готовы ответить на Ваши вопросы</a:t>
            </a:r>
          </a:p>
        </p:txBody>
      </p:sp>
    </p:spTree>
    <p:extLst>
      <p:ext uri="{BB962C8B-B14F-4D97-AF65-F5344CB8AC3E}">
        <p14:creationId xmlns:p14="http://schemas.microsoft.com/office/powerpoint/2010/main" val="2410680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Изображение выглядит как внешний, город, здание, план&#10;&#10;Автоматически созданное описание">
            <a:extLst>
              <a:ext uri="{FF2B5EF4-FFF2-40B4-BE49-F238E27FC236}">
                <a16:creationId xmlns:a16="http://schemas.microsoft.com/office/drawing/2014/main" id="{FA3EF51B-F19B-40CF-BCCB-A99BFA1B7F7E}"/>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1421292"/>
            <a:ext cx="12448032" cy="8279292"/>
          </a:xfrm>
          <a:prstGeom prst="rect">
            <a:avLst/>
          </a:prstGeom>
        </p:spPr>
      </p:pic>
      <p:sp>
        <p:nvSpPr>
          <p:cNvPr id="5" name="Прямоугольник 4">
            <a:extLst>
              <a:ext uri="{FF2B5EF4-FFF2-40B4-BE49-F238E27FC236}">
                <a16:creationId xmlns:a16="http://schemas.microsoft.com/office/drawing/2014/main" id="{65B2CF1E-D03F-4F93-A851-0CC6D02AF64F}"/>
              </a:ext>
            </a:extLst>
          </p:cNvPr>
          <p:cNvSpPr/>
          <p:nvPr/>
        </p:nvSpPr>
        <p:spPr>
          <a:xfrm>
            <a:off x="2684317" y="1574578"/>
            <a:ext cx="6823366" cy="1754326"/>
          </a:xfrm>
          <a:prstGeom prst="rect">
            <a:avLst/>
          </a:prstGeom>
        </p:spPr>
        <p:txBody>
          <a:bodyPr wrap="square">
            <a:spAutoFit/>
          </a:bodyPr>
          <a:lstStyle/>
          <a:p>
            <a:pPr algn="just"/>
            <a:r>
              <a:rPr lang="ru-RU" sz="2000" dirty="0">
                <a:solidFill>
                  <a:schemeClr val="tx1">
                    <a:lumMod val="75000"/>
                    <a:lumOff val="25000"/>
                  </a:schemeClr>
                </a:solidFill>
                <a:latin typeface="Montserrat Black" panose="00000A00000000000000" pitchFamily="50" charset="-52"/>
                <a:ea typeface="Calibri" panose="020F0502020204030204" pitchFamily="34" charset="0"/>
              </a:rPr>
              <a:t>Первые регулярные измерения температуры поверхности во всем мире были зарегистрированы в конце </a:t>
            </a:r>
            <a:r>
              <a:rPr lang="ru-RU" sz="2400" dirty="0">
                <a:solidFill>
                  <a:schemeClr val="bg1"/>
                </a:solidFill>
                <a:latin typeface="Montserrat Black" panose="00000A00000000000000" pitchFamily="50" charset="-52"/>
                <a:ea typeface="Calibri" panose="020F0502020204030204" pitchFamily="34" charset="0"/>
              </a:rPr>
              <a:t>1800-х</a:t>
            </a:r>
            <a:r>
              <a:rPr lang="ru-RU" sz="2000" dirty="0">
                <a:solidFill>
                  <a:schemeClr val="tx1">
                    <a:lumMod val="75000"/>
                    <a:lumOff val="25000"/>
                  </a:schemeClr>
                </a:solidFill>
                <a:latin typeface="Montserrat Black" panose="00000A00000000000000" pitchFamily="50" charset="-52"/>
                <a:ea typeface="Calibri" panose="020F0502020204030204" pitchFamily="34" charset="0"/>
              </a:rPr>
              <a:t> годов. С тех пор средняя глобальная температура повысилась почти на </a:t>
            </a:r>
            <a:r>
              <a:rPr lang="ru-RU" sz="2400" dirty="0">
                <a:solidFill>
                  <a:schemeClr val="bg1"/>
                </a:solidFill>
                <a:latin typeface="Montserrat Black" panose="00000A00000000000000" pitchFamily="50" charset="-52"/>
                <a:ea typeface="Calibri" panose="020F0502020204030204" pitchFamily="34" charset="0"/>
              </a:rPr>
              <a:t>2 ° F</a:t>
            </a:r>
            <a:endParaRPr lang="ru-RU" sz="2400" dirty="0">
              <a:solidFill>
                <a:schemeClr val="bg1"/>
              </a:solidFill>
              <a:latin typeface="Montserrat Black" panose="00000A00000000000000" pitchFamily="50" charset="-52"/>
            </a:endParaRPr>
          </a:p>
        </p:txBody>
      </p:sp>
      <p:sp>
        <p:nvSpPr>
          <p:cNvPr id="6" name="Прямоугольник 5">
            <a:extLst>
              <a:ext uri="{FF2B5EF4-FFF2-40B4-BE49-F238E27FC236}">
                <a16:creationId xmlns:a16="http://schemas.microsoft.com/office/drawing/2014/main" id="{03CDCAAE-71CA-45A1-BA69-3A3A886BD098}"/>
              </a:ext>
            </a:extLst>
          </p:cNvPr>
          <p:cNvSpPr/>
          <p:nvPr/>
        </p:nvSpPr>
        <p:spPr>
          <a:xfrm>
            <a:off x="2684316" y="4529369"/>
            <a:ext cx="6823365" cy="1508105"/>
          </a:xfrm>
          <a:prstGeom prst="rect">
            <a:avLst/>
          </a:prstGeom>
        </p:spPr>
        <p:txBody>
          <a:bodyPr wrap="square">
            <a:spAutoFit/>
          </a:bodyPr>
          <a:lstStyle/>
          <a:p>
            <a:pPr algn="just"/>
            <a:r>
              <a:rPr lang="ru-RU" dirty="0">
                <a:solidFill>
                  <a:schemeClr val="tx1">
                    <a:lumMod val="75000"/>
                    <a:lumOff val="25000"/>
                  </a:schemeClr>
                </a:solidFill>
                <a:latin typeface="Montserrat Black" panose="00000A00000000000000" pitchFamily="50" charset="-52"/>
                <a:ea typeface="Calibri" panose="020F0502020204030204" pitchFamily="34" charset="0"/>
              </a:rPr>
              <a:t> </a:t>
            </a:r>
            <a:r>
              <a:rPr lang="ru-RU" sz="2000" dirty="0">
                <a:solidFill>
                  <a:schemeClr val="tx1">
                    <a:lumMod val="75000"/>
                    <a:lumOff val="25000"/>
                  </a:schemeClr>
                </a:solidFill>
                <a:latin typeface="Montserrat Black" panose="00000A00000000000000" pitchFamily="50" charset="-52"/>
                <a:ea typeface="Calibri" panose="020F0502020204030204" pitchFamily="34" charset="0"/>
              </a:rPr>
              <a:t>Глобальное потепление является результатом </a:t>
            </a:r>
            <a:r>
              <a:rPr lang="ru-RU" sz="2400" dirty="0">
                <a:solidFill>
                  <a:schemeClr val="bg1"/>
                </a:solidFill>
                <a:latin typeface="Montserrat Black" panose="00000A00000000000000" pitchFamily="50" charset="-52"/>
                <a:ea typeface="Calibri" panose="020F0502020204030204" pitchFamily="34" charset="0"/>
              </a:rPr>
              <a:t>выбросов углерода</a:t>
            </a:r>
            <a:r>
              <a:rPr lang="ru-RU" sz="2000" dirty="0">
                <a:solidFill>
                  <a:schemeClr val="bg1"/>
                </a:solidFill>
                <a:latin typeface="Montserrat Black" panose="00000A00000000000000" pitchFamily="50" charset="-52"/>
                <a:ea typeface="Calibri" panose="020F0502020204030204" pitchFamily="34" charset="0"/>
              </a:rPr>
              <a:t> </a:t>
            </a:r>
            <a:r>
              <a:rPr lang="ru-RU" sz="2000" dirty="0">
                <a:solidFill>
                  <a:schemeClr val="tx1">
                    <a:lumMod val="75000"/>
                    <a:lumOff val="25000"/>
                  </a:schemeClr>
                </a:solidFill>
                <a:latin typeface="Montserrat Black" panose="00000A00000000000000" pitchFamily="50" charset="-52"/>
                <a:ea typeface="Calibri" panose="020F0502020204030204" pitchFamily="34" charset="0"/>
              </a:rPr>
              <a:t>в результате </a:t>
            </a:r>
            <a:r>
              <a:rPr lang="ru-RU" sz="2400" dirty="0">
                <a:solidFill>
                  <a:schemeClr val="bg1"/>
                </a:solidFill>
                <a:latin typeface="Montserrat Black" panose="00000A00000000000000" pitchFamily="50" charset="-52"/>
                <a:ea typeface="Calibri" panose="020F0502020204030204" pitchFamily="34" charset="0"/>
              </a:rPr>
              <a:t>сжигания угля, нефти</a:t>
            </a:r>
            <a:r>
              <a:rPr lang="ru-RU" sz="2000" dirty="0">
                <a:solidFill>
                  <a:schemeClr val="bg1"/>
                </a:solidFill>
                <a:latin typeface="Montserrat Black" panose="00000A00000000000000" pitchFamily="50" charset="-52"/>
                <a:ea typeface="Calibri" panose="020F0502020204030204" pitchFamily="34" charset="0"/>
              </a:rPr>
              <a:t> </a:t>
            </a:r>
            <a:r>
              <a:rPr lang="ru-RU" sz="2000" dirty="0">
                <a:solidFill>
                  <a:schemeClr val="tx1">
                    <a:lumMod val="75000"/>
                    <a:lumOff val="25000"/>
                  </a:schemeClr>
                </a:solidFill>
                <a:latin typeface="Montserrat Black" panose="00000A00000000000000" pitchFamily="50" charset="-52"/>
                <a:ea typeface="Calibri" panose="020F0502020204030204" pitchFamily="34" charset="0"/>
              </a:rPr>
              <a:t>и других </a:t>
            </a:r>
            <a:r>
              <a:rPr lang="ru-RU" sz="2400" dirty="0">
                <a:solidFill>
                  <a:schemeClr val="bg1"/>
                </a:solidFill>
                <a:latin typeface="Montserrat Black" panose="00000A00000000000000" pitchFamily="50" charset="-52"/>
                <a:ea typeface="Calibri" panose="020F0502020204030204" pitchFamily="34" charset="0"/>
              </a:rPr>
              <a:t>ископаемых видов топлива</a:t>
            </a:r>
            <a:endParaRPr lang="ru-RU" sz="2400" dirty="0">
              <a:solidFill>
                <a:schemeClr val="bg1"/>
              </a:solidFill>
              <a:latin typeface="Montserrat Black" panose="00000A00000000000000" pitchFamily="50" charset="-52"/>
            </a:endParaRPr>
          </a:p>
        </p:txBody>
      </p:sp>
      <p:sp>
        <p:nvSpPr>
          <p:cNvPr id="7" name="Равнобедренный треугольник 6">
            <a:extLst>
              <a:ext uri="{FF2B5EF4-FFF2-40B4-BE49-F238E27FC236}">
                <a16:creationId xmlns:a16="http://schemas.microsoft.com/office/drawing/2014/main" id="{98AFF6F6-7DFE-47D4-A435-B62592C7DA98}"/>
              </a:ext>
            </a:extLst>
          </p:cNvPr>
          <p:cNvSpPr/>
          <p:nvPr/>
        </p:nvSpPr>
        <p:spPr>
          <a:xfrm rot="10800000">
            <a:off x="4953000" y="3658973"/>
            <a:ext cx="2286000" cy="540327"/>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a:extLst>
              <a:ext uri="{FF2B5EF4-FFF2-40B4-BE49-F238E27FC236}">
                <a16:creationId xmlns:a16="http://schemas.microsoft.com/office/drawing/2014/main" id="{4690BEA8-DFE2-4AF6-9F1B-0065FFE62FB0}"/>
              </a:ext>
            </a:extLst>
          </p:cNvPr>
          <p:cNvSpPr txBox="1"/>
          <p:nvPr/>
        </p:nvSpPr>
        <p:spPr>
          <a:xfrm>
            <a:off x="187035" y="374113"/>
            <a:ext cx="10931237" cy="954107"/>
          </a:xfrm>
          <a:prstGeom prst="rect">
            <a:avLst/>
          </a:prstGeom>
          <a:noFill/>
        </p:spPr>
        <p:txBody>
          <a:bodyPr wrap="square" rtlCol="0">
            <a:spAutoFit/>
          </a:bodyPr>
          <a:lstStyle/>
          <a:p>
            <a:r>
              <a:rPr lang="ru-RU" sz="2800" dirty="0">
                <a:solidFill>
                  <a:schemeClr val="tx1">
                    <a:lumMod val="75000"/>
                    <a:lumOff val="25000"/>
                  </a:schemeClr>
                </a:solidFill>
                <a:latin typeface="Montserrat Black" panose="00000A00000000000000" pitchFamily="50" charset="-52"/>
              </a:rPr>
              <a:t>Первая регистрация температурных изменений в США</a:t>
            </a:r>
          </a:p>
        </p:txBody>
      </p:sp>
    </p:spTree>
    <p:extLst>
      <p:ext uri="{BB962C8B-B14F-4D97-AF65-F5344CB8AC3E}">
        <p14:creationId xmlns:p14="http://schemas.microsoft.com/office/powerpoint/2010/main" val="3762871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711CB8F3-F2E9-4A21-868C-0E122756BAC8}"/>
              </a:ext>
            </a:extLst>
          </p:cNvPr>
          <p:cNvPicPr>
            <a:picLocks noChangeAspect="1"/>
          </p:cNvPicPr>
          <p:nvPr/>
        </p:nvPicPr>
        <p:blipFill>
          <a:blip r:embed="rId2">
            <a:alphaModFix amt="30000"/>
            <a:extLst>
              <a:ext uri="{28A0092B-C50C-407E-A947-70E740481C1C}">
                <a14:useLocalDpi xmlns:a14="http://schemas.microsoft.com/office/drawing/2010/main" val="0"/>
              </a:ext>
            </a:extLst>
          </a:blip>
          <a:stretch>
            <a:fillRect/>
          </a:stretch>
        </p:blipFill>
        <p:spPr>
          <a:xfrm>
            <a:off x="0" y="-1270000"/>
            <a:ext cx="12192000" cy="8128000"/>
          </a:xfrm>
          <a:prstGeom prst="rect">
            <a:avLst/>
          </a:prstGeom>
        </p:spPr>
      </p:pic>
      <p:sp>
        <p:nvSpPr>
          <p:cNvPr id="2" name="Заголовок 1">
            <a:extLst>
              <a:ext uri="{FF2B5EF4-FFF2-40B4-BE49-F238E27FC236}">
                <a16:creationId xmlns:a16="http://schemas.microsoft.com/office/drawing/2014/main" id="{78D3D82D-E5D9-47C2-946F-BC0F2D652124}"/>
              </a:ext>
            </a:extLst>
          </p:cNvPr>
          <p:cNvSpPr>
            <a:spLocks noGrp="1"/>
          </p:cNvSpPr>
          <p:nvPr>
            <p:ph type="title"/>
          </p:nvPr>
        </p:nvSpPr>
        <p:spPr>
          <a:xfrm>
            <a:off x="235528" y="18255"/>
            <a:ext cx="11353800" cy="1325563"/>
          </a:xfrm>
        </p:spPr>
        <p:txBody>
          <a:bodyPr/>
          <a:lstStyle/>
          <a:p>
            <a:r>
              <a:rPr lang="ru-RU">
                <a:solidFill>
                  <a:schemeClr val="tx1">
                    <a:lumMod val="75000"/>
                    <a:lumOff val="25000"/>
                  </a:schemeClr>
                </a:solidFill>
                <a:latin typeface="Montserrat Black" panose="00000A00000000000000" pitchFamily="50" charset="-52"/>
              </a:rPr>
              <a:t>Почему возникла такая проблема?</a:t>
            </a:r>
            <a:endParaRPr lang="ru-RU" dirty="0">
              <a:solidFill>
                <a:schemeClr val="tx1">
                  <a:lumMod val="75000"/>
                  <a:lumOff val="25000"/>
                </a:schemeClr>
              </a:solidFill>
              <a:latin typeface="Montserrat Black" panose="00000A00000000000000" pitchFamily="50" charset="-52"/>
            </a:endParaRPr>
          </a:p>
        </p:txBody>
      </p:sp>
      <p:sp>
        <p:nvSpPr>
          <p:cNvPr id="3" name="Объект 2">
            <a:extLst>
              <a:ext uri="{FF2B5EF4-FFF2-40B4-BE49-F238E27FC236}">
                <a16:creationId xmlns:a16="http://schemas.microsoft.com/office/drawing/2014/main" id="{E5353B3D-3256-4475-BFFC-DE4D58121FC2}"/>
              </a:ext>
            </a:extLst>
          </p:cNvPr>
          <p:cNvSpPr>
            <a:spLocks noGrp="1"/>
          </p:cNvSpPr>
          <p:nvPr>
            <p:ph idx="1"/>
          </p:nvPr>
        </p:nvSpPr>
        <p:spPr>
          <a:xfrm>
            <a:off x="838199" y="1670268"/>
            <a:ext cx="10515600" cy="1603375"/>
          </a:xfrm>
        </p:spPr>
        <p:txBody>
          <a:bodyPr>
            <a:normAutofit lnSpcReduction="10000"/>
          </a:bodyPr>
          <a:lstStyle/>
          <a:p>
            <a:pPr marL="0" indent="0">
              <a:buNone/>
            </a:pPr>
            <a:r>
              <a:rPr lang="ru-RU">
                <a:latin typeface="Montserrat Light" panose="00000400000000000000" pitchFamily="2" charset="-52"/>
              </a:rPr>
              <a:t>Экономисты рассматривают потери как результат фундаментального сбоя рынка: цены на углеродное топливо </a:t>
            </a:r>
            <a:r>
              <a:rPr lang="ru-RU">
                <a:solidFill>
                  <a:schemeClr val="bg1"/>
                </a:solidFill>
                <a:latin typeface="Montserrat Black" panose="00000A00000000000000" pitchFamily="50" charset="-52"/>
              </a:rPr>
              <a:t>не учитывают должным образом затраты </a:t>
            </a:r>
            <a:r>
              <a:rPr lang="ru-RU">
                <a:latin typeface="Montserrat Light" panose="00000400000000000000" pitchFamily="2" charset="-52"/>
              </a:rPr>
              <a:t>на изменение климата</a:t>
            </a:r>
            <a:r>
              <a:rPr lang="en-US">
                <a:latin typeface="Montserrat Light" panose="00000400000000000000" pitchFamily="2" charset="-52"/>
              </a:rPr>
              <a:t>.</a:t>
            </a:r>
            <a:endParaRPr lang="ru-RU" dirty="0">
              <a:latin typeface="Montserrat Light" panose="00000400000000000000" pitchFamily="2" charset="-52"/>
            </a:endParaRPr>
          </a:p>
        </p:txBody>
      </p:sp>
      <p:sp>
        <p:nvSpPr>
          <p:cNvPr id="4" name="TextBox 3">
            <a:extLst>
              <a:ext uri="{FF2B5EF4-FFF2-40B4-BE49-F238E27FC236}">
                <a16:creationId xmlns:a16="http://schemas.microsoft.com/office/drawing/2014/main" id="{7D9170FA-7EE7-4A63-B949-24B0A50237EA}"/>
              </a:ext>
            </a:extLst>
          </p:cNvPr>
          <p:cNvSpPr txBox="1"/>
          <p:nvPr/>
        </p:nvSpPr>
        <p:spPr>
          <a:xfrm>
            <a:off x="827810" y="4587567"/>
            <a:ext cx="10169235" cy="1200329"/>
          </a:xfrm>
          <a:prstGeom prst="rect">
            <a:avLst/>
          </a:prstGeom>
          <a:noFill/>
        </p:spPr>
        <p:txBody>
          <a:bodyPr wrap="square" rtlCol="0">
            <a:spAutoFit/>
          </a:bodyPr>
          <a:lstStyle/>
          <a:p>
            <a:pPr algn="just"/>
            <a:r>
              <a:rPr lang="ru-RU" sz="2400">
                <a:solidFill>
                  <a:schemeClr val="bg1"/>
                </a:solidFill>
                <a:latin typeface="Montserrat Black" panose="00000A00000000000000" pitchFamily="50" charset="-52"/>
              </a:rPr>
              <a:t>Нет прямого стимула</a:t>
            </a:r>
            <a:r>
              <a:rPr lang="ru-RU" sz="2400">
                <a:solidFill>
                  <a:schemeClr val="tx1">
                    <a:lumMod val="75000"/>
                    <a:lumOff val="25000"/>
                  </a:schemeClr>
                </a:solidFill>
                <a:latin typeface="Montserrat Black" panose="00000A00000000000000" pitchFamily="50" charset="-52"/>
              </a:rPr>
              <a:t> переходить на низкоуглеродные технологии, сокращающие выбросы, и в целом на </a:t>
            </a:r>
            <a:r>
              <a:rPr lang="ru-RU" sz="2400">
                <a:solidFill>
                  <a:schemeClr val="bg1"/>
                </a:solidFill>
                <a:latin typeface="Montserrat Black" panose="00000A00000000000000" pitchFamily="50" charset="-52"/>
              </a:rPr>
              <a:t>низкоуглеродную экономику</a:t>
            </a:r>
            <a:endParaRPr lang="ru-RU" sz="2400" dirty="0">
              <a:solidFill>
                <a:schemeClr val="bg1"/>
              </a:solidFill>
              <a:latin typeface="Montserrat Black" panose="00000A00000000000000" pitchFamily="50" charset="-52"/>
            </a:endParaRPr>
          </a:p>
        </p:txBody>
      </p:sp>
      <p:sp>
        <p:nvSpPr>
          <p:cNvPr id="5" name="Равнобедренный треугольник 4">
            <a:extLst>
              <a:ext uri="{FF2B5EF4-FFF2-40B4-BE49-F238E27FC236}">
                <a16:creationId xmlns:a16="http://schemas.microsoft.com/office/drawing/2014/main" id="{14DA523C-6C78-4D1A-B2F2-75091094EB1B}"/>
              </a:ext>
            </a:extLst>
          </p:cNvPr>
          <p:cNvSpPr/>
          <p:nvPr/>
        </p:nvSpPr>
        <p:spPr>
          <a:xfrm rot="10800000">
            <a:off x="4620491" y="3582152"/>
            <a:ext cx="2951018" cy="581891"/>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4067578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8344DF1-DBC7-4DA1-AEA1-6D8603BDA3F9}"/>
              </a:ext>
            </a:extLst>
          </p:cNvPr>
          <p:cNvSpPr txBox="1"/>
          <p:nvPr/>
        </p:nvSpPr>
        <p:spPr>
          <a:xfrm>
            <a:off x="6096000" y="3703529"/>
            <a:ext cx="400050" cy="584775"/>
          </a:xfrm>
          <a:prstGeom prst="rect">
            <a:avLst/>
          </a:prstGeom>
          <a:noFill/>
        </p:spPr>
        <p:txBody>
          <a:bodyPr wrap="square" rtlCol="0">
            <a:spAutoFit/>
          </a:bodyPr>
          <a:lstStyle/>
          <a:p>
            <a:r>
              <a:rPr lang="ru-RU" sz="3200" dirty="0">
                <a:solidFill>
                  <a:schemeClr val="bg1"/>
                </a:solidFill>
                <a:latin typeface="Montserrat Black" panose="00000A00000000000000" pitchFamily="50" charset="-52"/>
              </a:rPr>
              <a:t>2</a:t>
            </a:r>
          </a:p>
        </p:txBody>
      </p:sp>
      <p:sp>
        <p:nvSpPr>
          <p:cNvPr id="2" name="Заголовок 1">
            <a:extLst>
              <a:ext uri="{FF2B5EF4-FFF2-40B4-BE49-F238E27FC236}">
                <a16:creationId xmlns:a16="http://schemas.microsoft.com/office/drawing/2014/main" id="{3BEA5718-C941-4B81-A4C1-256D4C614F09}"/>
              </a:ext>
            </a:extLst>
          </p:cNvPr>
          <p:cNvSpPr>
            <a:spLocks noGrp="1"/>
          </p:cNvSpPr>
          <p:nvPr>
            <p:ph type="title"/>
          </p:nvPr>
        </p:nvSpPr>
        <p:spPr>
          <a:xfrm>
            <a:off x="228600" y="365125"/>
            <a:ext cx="11679382" cy="1325563"/>
          </a:xfrm>
        </p:spPr>
        <p:txBody>
          <a:bodyPr/>
          <a:lstStyle/>
          <a:p>
            <a:r>
              <a:rPr lang="ru-RU" dirty="0">
                <a:solidFill>
                  <a:schemeClr val="tx1">
                    <a:lumMod val="75000"/>
                    <a:lumOff val="25000"/>
                  </a:schemeClr>
                </a:solidFill>
                <a:latin typeface="Montserrat Black" panose="00000A00000000000000" pitchFamily="50" charset="-52"/>
              </a:rPr>
              <a:t>Роль ФРС в решении проблемы изменения климата</a:t>
            </a:r>
          </a:p>
        </p:txBody>
      </p:sp>
      <p:sp>
        <p:nvSpPr>
          <p:cNvPr id="4" name="Прямоугольник 3">
            <a:extLst>
              <a:ext uri="{FF2B5EF4-FFF2-40B4-BE49-F238E27FC236}">
                <a16:creationId xmlns:a16="http://schemas.microsoft.com/office/drawing/2014/main" id="{F1A22CD9-F0DD-4C62-B3F1-4B174D4EA173}"/>
              </a:ext>
            </a:extLst>
          </p:cNvPr>
          <p:cNvSpPr/>
          <p:nvPr/>
        </p:nvSpPr>
        <p:spPr>
          <a:xfrm>
            <a:off x="1288947" y="6112501"/>
            <a:ext cx="8928305" cy="668068"/>
          </a:xfrm>
          <a:prstGeom prst="rect">
            <a:avLst/>
          </a:prstGeom>
        </p:spPr>
        <p:txBody>
          <a:bodyPr wrap="square">
            <a:spAutoFit/>
          </a:bodyPr>
          <a:lstStyle/>
          <a:p>
            <a:pPr algn="ctr">
              <a:lnSpc>
                <a:spcPct val="107000"/>
              </a:lnSpc>
              <a:spcAft>
                <a:spcPts val="800"/>
              </a:spcAft>
            </a:pPr>
            <a:r>
              <a:rPr lang="ru-RU" dirty="0">
                <a:solidFill>
                  <a:srgbClr val="333333"/>
                </a:solidFill>
                <a:latin typeface="Montserrat Light" panose="00000400000000000000" pitchFamily="2" charset="-52"/>
                <a:ea typeface="Calibri" panose="020F0502020204030204" pitchFamily="34" charset="0"/>
                <a:cs typeface="Times New Roman" panose="02020603050405020304" pitchFamily="18" charset="0"/>
              </a:rPr>
              <a:t>Необходимы </a:t>
            </a:r>
            <a:r>
              <a:rPr lang="ru-RU" dirty="0">
                <a:solidFill>
                  <a:srgbClr val="333333"/>
                </a:solidFill>
                <a:latin typeface="Montserrat Black" panose="00000A00000000000000" pitchFamily="50" charset="-52"/>
                <a:ea typeface="Calibri" panose="020F0502020204030204" pitchFamily="34" charset="0"/>
                <a:cs typeface="Times New Roman" panose="02020603050405020304" pitchFamily="18" charset="0"/>
              </a:rPr>
              <a:t>«климатические стресс-тесты» </a:t>
            </a:r>
            <a:r>
              <a:rPr lang="ru-RU" dirty="0">
                <a:solidFill>
                  <a:srgbClr val="333333"/>
                </a:solidFill>
                <a:latin typeface="Montserrat Light" panose="00000400000000000000" pitchFamily="2" charset="-52"/>
                <a:ea typeface="Calibri" panose="020F0502020204030204" pitchFamily="34" charset="0"/>
                <a:cs typeface="Times New Roman" panose="02020603050405020304" pitchFamily="18" charset="0"/>
              </a:rPr>
              <a:t>для оценки платежеспособности по ряду будущих альтернатив изменения климата</a:t>
            </a:r>
            <a:endParaRPr lang="ru-RU" sz="1400" dirty="0">
              <a:effectLst/>
              <a:latin typeface="Montserrat Light" panose="00000400000000000000" pitchFamily="2" charset="-52"/>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8B29071-FD5D-47A5-8391-52D5EDFDFE8D}"/>
              </a:ext>
            </a:extLst>
          </p:cNvPr>
          <p:cNvSpPr txBox="1"/>
          <p:nvPr/>
        </p:nvSpPr>
        <p:spPr>
          <a:xfrm>
            <a:off x="228600" y="1965218"/>
            <a:ext cx="11049000" cy="707886"/>
          </a:xfrm>
          <a:prstGeom prst="rect">
            <a:avLst/>
          </a:prstGeom>
          <a:noFill/>
        </p:spPr>
        <p:txBody>
          <a:bodyPr wrap="square" rtlCol="0">
            <a:spAutoFit/>
          </a:bodyPr>
          <a:lstStyle/>
          <a:p>
            <a:pPr algn="ctr"/>
            <a:r>
              <a:rPr lang="ru-RU" sz="2000" dirty="0">
                <a:solidFill>
                  <a:schemeClr val="tx1">
                    <a:lumMod val="75000"/>
                    <a:lumOff val="25000"/>
                  </a:schemeClr>
                </a:solidFill>
                <a:latin typeface="Montserrat Black" panose="00000A00000000000000" pitchFamily="50" charset="-52"/>
                <a:ea typeface="Calibri" panose="020F0502020204030204" pitchFamily="34" charset="0"/>
                <a:cs typeface="Times New Roman" panose="02020603050405020304" pitchFamily="18" charset="0"/>
              </a:rPr>
              <a:t>Центральные банки признают важность учета возрастающих финансовых рисков, связанных с изменением климата</a:t>
            </a:r>
            <a:endParaRPr lang="ru-RU" sz="2000" dirty="0">
              <a:solidFill>
                <a:schemeClr val="tx1">
                  <a:lumMod val="75000"/>
                  <a:lumOff val="25000"/>
                </a:schemeClr>
              </a:solidFill>
              <a:latin typeface="Montserrat Black" panose="00000A00000000000000" pitchFamily="50" charset="-52"/>
            </a:endParaRPr>
          </a:p>
        </p:txBody>
      </p:sp>
      <p:sp>
        <p:nvSpPr>
          <p:cNvPr id="6" name="Равнобедренный треугольник 5">
            <a:extLst>
              <a:ext uri="{FF2B5EF4-FFF2-40B4-BE49-F238E27FC236}">
                <a16:creationId xmlns:a16="http://schemas.microsoft.com/office/drawing/2014/main" id="{FA0FC66B-EE88-4E81-83AA-2542DD0A3A08}"/>
              </a:ext>
            </a:extLst>
          </p:cNvPr>
          <p:cNvSpPr/>
          <p:nvPr/>
        </p:nvSpPr>
        <p:spPr>
          <a:xfrm rot="10800000">
            <a:off x="4768645" y="2947634"/>
            <a:ext cx="2654710" cy="481366"/>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a:extLst>
              <a:ext uri="{FF2B5EF4-FFF2-40B4-BE49-F238E27FC236}">
                <a16:creationId xmlns:a16="http://schemas.microsoft.com/office/drawing/2014/main" id="{184FAA4B-A223-49E8-A168-2E38DBE6B676}"/>
              </a:ext>
            </a:extLst>
          </p:cNvPr>
          <p:cNvSpPr txBox="1"/>
          <p:nvPr/>
        </p:nvSpPr>
        <p:spPr>
          <a:xfrm>
            <a:off x="228600" y="3703529"/>
            <a:ext cx="381000" cy="584775"/>
          </a:xfrm>
          <a:prstGeom prst="rect">
            <a:avLst/>
          </a:prstGeom>
          <a:noFill/>
        </p:spPr>
        <p:txBody>
          <a:bodyPr wrap="square" rtlCol="0">
            <a:spAutoFit/>
          </a:bodyPr>
          <a:lstStyle/>
          <a:p>
            <a:r>
              <a:rPr lang="ru-RU" sz="3200" dirty="0">
                <a:solidFill>
                  <a:schemeClr val="bg1"/>
                </a:solidFill>
                <a:latin typeface="Montserrat Black" panose="00000A00000000000000" pitchFamily="50" charset="-52"/>
              </a:rPr>
              <a:t>1</a:t>
            </a:r>
          </a:p>
        </p:txBody>
      </p:sp>
      <p:sp>
        <p:nvSpPr>
          <p:cNvPr id="8" name="Прямоугольник 7">
            <a:extLst>
              <a:ext uri="{FF2B5EF4-FFF2-40B4-BE49-F238E27FC236}">
                <a16:creationId xmlns:a16="http://schemas.microsoft.com/office/drawing/2014/main" id="{0E2A2BD5-0BBA-47F1-96F5-1938C78EC80D}"/>
              </a:ext>
            </a:extLst>
          </p:cNvPr>
          <p:cNvSpPr/>
          <p:nvPr/>
        </p:nvSpPr>
        <p:spPr>
          <a:xfrm>
            <a:off x="152400" y="3910366"/>
            <a:ext cx="4222955" cy="1754326"/>
          </a:xfrm>
          <a:prstGeom prst="rect">
            <a:avLst/>
          </a:prstGeom>
        </p:spPr>
        <p:txBody>
          <a:bodyPr wrap="square">
            <a:spAutoFit/>
          </a:bodyPr>
          <a:lstStyle/>
          <a:p>
            <a:r>
              <a:rPr lang="ru-RU" dirty="0">
                <a:solidFill>
                  <a:schemeClr val="tx1">
                    <a:lumMod val="75000"/>
                    <a:lumOff val="25000"/>
                  </a:schemeClr>
                </a:solidFill>
                <a:latin typeface="Montserrat Light" panose="00000400000000000000" pitchFamily="2" charset="-52"/>
                <a:ea typeface="Calibri" panose="020F0502020204030204" pitchFamily="34" charset="0"/>
                <a:cs typeface="Times New Roman" panose="02020603050405020304" pitchFamily="18" charset="0"/>
              </a:rPr>
              <a:t>потенциальные потери по ссудам в банках в результате перебоев в работе и банкротств, вызванных штормами, засухой, лесными пожарами и другими экстремальными событиями.</a:t>
            </a:r>
            <a:endParaRPr lang="ru-RU" dirty="0">
              <a:solidFill>
                <a:schemeClr val="tx1">
                  <a:lumMod val="75000"/>
                  <a:lumOff val="25000"/>
                </a:schemeClr>
              </a:solidFill>
              <a:latin typeface="Montserrat Light" panose="00000400000000000000" pitchFamily="2" charset="-52"/>
            </a:endParaRPr>
          </a:p>
        </p:txBody>
      </p:sp>
      <p:sp>
        <p:nvSpPr>
          <p:cNvPr id="9" name="Прямоугольник 8">
            <a:extLst>
              <a:ext uri="{FF2B5EF4-FFF2-40B4-BE49-F238E27FC236}">
                <a16:creationId xmlns:a16="http://schemas.microsoft.com/office/drawing/2014/main" id="{74556A43-71CB-45F6-9A68-FB63D645B273}"/>
              </a:ext>
            </a:extLst>
          </p:cNvPr>
          <p:cNvSpPr/>
          <p:nvPr/>
        </p:nvSpPr>
        <p:spPr>
          <a:xfrm>
            <a:off x="6096000" y="3919695"/>
            <a:ext cx="4743450" cy="1754326"/>
          </a:xfrm>
          <a:prstGeom prst="rect">
            <a:avLst/>
          </a:prstGeom>
        </p:spPr>
        <p:txBody>
          <a:bodyPr wrap="square">
            <a:spAutoFit/>
          </a:bodyPr>
          <a:lstStyle/>
          <a:p>
            <a:r>
              <a:rPr lang="ru-RU"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ru-RU" dirty="0">
                <a:solidFill>
                  <a:srgbClr val="333333"/>
                </a:solidFill>
                <a:latin typeface="Montserrat Light" panose="00000400000000000000" pitchFamily="2" charset="-52"/>
                <a:ea typeface="Calibri" panose="020F0502020204030204" pitchFamily="34" charset="0"/>
                <a:cs typeface="Times New Roman" panose="02020603050405020304" pitchFamily="18" charset="0"/>
              </a:rPr>
              <a:t>риски перехода, связанные с адаптацией к </a:t>
            </a:r>
            <a:r>
              <a:rPr lang="ru-RU" dirty="0" err="1">
                <a:solidFill>
                  <a:srgbClr val="333333"/>
                </a:solidFill>
                <a:latin typeface="Montserrat Light" panose="00000400000000000000" pitchFamily="2" charset="-52"/>
                <a:ea typeface="Calibri" panose="020F0502020204030204" pitchFamily="34" charset="0"/>
                <a:cs typeface="Times New Roman" panose="02020603050405020304" pitchFamily="18" charset="0"/>
              </a:rPr>
              <a:t>низкоуглеродной</a:t>
            </a:r>
            <a:r>
              <a:rPr lang="ru-RU" dirty="0">
                <a:solidFill>
                  <a:srgbClr val="333333"/>
                </a:solidFill>
                <a:latin typeface="Montserrat Light" panose="00000400000000000000" pitchFamily="2" charset="-52"/>
                <a:ea typeface="Calibri" panose="020F0502020204030204" pitchFamily="34" charset="0"/>
                <a:cs typeface="Times New Roman" panose="02020603050405020304" pitchFamily="18" charset="0"/>
              </a:rPr>
              <a:t> экономике, такие как непредвиденные потери стоимости активов или компаний, зависящих от ископаемого топлива. </a:t>
            </a:r>
            <a:endParaRPr lang="ru-RU" dirty="0">
              <a:latin typeface="Montserrat Light" panose="00000400000000000000" pitchFamily="2" charset="-52"/>
            </a:endParaRPr>
          </a:p>
        </p:txBody>
      </p:sp>
    </p:spTree>
    <p:extLst>
      <p:ext uri="{BB962C8B-B14F-4D97-AF65-F5344CB8AC3E}">
        <p14:creationId xmlns:p14="http://schemas.microsoft.com/office/powerpoint/2010/main" val="3025172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773C2C-AD1A-42DB-8B57-319DE16E3BF9}"/>
              </a:ext>
            </a:extLst>
          </p:cNvPr>
          <p:cNvSpPr>
            <a:spLocks noGrp="1"/>
          </p:cNvSpPr>
          <p:nvPr>
            <p:ph type="title"/>
          </p:nvPr>
        </p:nvSpPr>
        <p:spPr>
          <a:xfrm>
            <a:off x="0" y="18255"/>
            <a:ext cx="10515600" cy="1325563"/>
          </a:xfrm>
        </p:spPr>
        <p:txBody>
          <a:bodyPr/>
          <a:lstStyle/>
          <a:p>
            <a:r>
              <a:rPr lang="ru-RU" dirty="0">
                <a:solidFill>
                  <a:schemeClr val="tx1">
                    <a:lumMod val="75000"/>
                    <a:lumOff val="25000"/>
                  </a:schemeClr>
                </a:solidFill>
                <a:latin typeface="Montserrat Black" panose="00000A00000000000000" pitchFamily="50" charset="-52"/>
              </a:rPr>
              <a:t>Долгосрочное и краткосрочное планирование</a:t>
            </a:r>
          </a:p>
        </p:txBody>
      </p:sp>
      <p:sp>
        <p:nvSpPr>
          <p:cNvPr id="3" name="Объект 2">
            <a:extLst>
              <a:ext uri="{FF2B5EF4-FFF2-40B4-BE49-F238E27FC236}">
                <a16:creationId xmlns:a16="http://schemas.microsoft.com/office/drawing/2014/main" id="{58C9D712-C29A-45FF-A2A3-DE1F9CE94B50}"/>
              </a:ext>
            </a:extLst>
          </p:cNvPr>
          <p:cNvSpPr>
            <a:spLocks noGrp="1"/>
          </p:cNvSpPr>
          <p:nvPr>
            <p:ph idx="1"/>
          </p:nvPr>
        </p:nvSpPr>
        <p:spPr>
          <a:xfrm>
            <a:off x="6605155" y="2459557"/>
            <a:ext cx="4765964" cy="4351338"/>
          </a:xfrm>
        </p:spPr>
        <p:txBody>
          <a:bodyPr>
            <a:normAutofit/>
          </a:bodyPr>
          <a:lstStyle/>
          <a:p>
            <a:pPr marL="0" indent="0" algn="just">
              <a:buNone/>
            </a:pPr>
            <a:r>
              <a:rPr lang="ru-RU" sz="1800" dirty="0">
                <a:latin typeface="Montserrat Light" panose="00000400000000000000" pitchFamily="2" charset="-52"/>
              </a:rPr>
              <a:t> </a:t>
            </a:r>
            <a:r>
              <a:rPr lang="ru-RU" sz="1800" dirty="0">
                <a:solidFill>
                  <a:schemeClr val="tx1">
                    <a:lumMod val="75000"/>
                    <a:lumOff val="25000"/>
                  </a:schemeClr>
                </a:solidFill>
                <a:latin typeface="Montserrat Black" panose="00000A00000000000000" pitchFamily="50" charset="-52"/>
              </a:rPr>
              <a:t>Долгосрочные факторы </a:t>
            </a:r>
            <a:r>
              <a:rPr lang="ru-RU" sz="1800" dirty="0">
                <a:latin typeface="Montserrat Light" panose="00000400000000000000" pitchFamily="2" charset="-52"/>
              </a:rPr>
              <a:t>также имеют значение для денежно-кредитной политики. Например, центральные банки обычно рассматривают последствия демографических тенденций для политики, которые имеют долгосрочные последствия, похожие на изменение климата. Кроме того, цены долгосрочные финансовые активы зависят от ожидаемых будущих условий, поэтому </a:t>
            </a:r>
            <a:r>
              <a:rPr lang="ru-RU" sz="1800" dirty="0">
                <a:solidFill>
                  <a:schemeClr val="bg1"/>
                </a:solidFill>
                <a:latin typeface="Montserrat Black" panose="00000A00000000000000" pitchFamily="50" charset="-52"/>
              </a:rPr>
              <a:t>необходимо учитывать климатические риски.</a:t>
            </a:r>
            <a:endParaRPr lang="ru-RU" dirty="0">
              <a:solidFill>
                <a:schemeClr val="bg1"/>
              </a:solidFill>
              <a:latin typeface="Montserrat Black" panose="00000A00000000000000" pitchFamily="50" charset="-52"/>
            </a:endParaRPr>
          </a:p>
          <a:p>
            <a:pPr marL="0" indent="0">
              <a:buNone/>
            </a:pPr>
            <a:endParaRPr lang="ru-RU" dirty="0"/>
          </a:p>
        </p:txBody>
      </p:sp>
      <p:sp>
        <p:nvSpPr>
          <p:cNvPr id="5" name="Прямоугольник: скругленные углы 4">
            <a:extLst>
              <a:ext uri="{FF2B5EF4-FFF2-40B4-BE49-F238E27FC236}">
                <a16:creationId xmlns:a16="http://schemas.microsoft.com/office/drawing/2014/main" id="{38FD15C9-ABAE-4718-B052-8A3033E22A07}"/>
              </a:ext>
            </a:extLst>
          </p:cNvPr>
          <p:cNvSpPr/>
          <p:nvPr/>
        </p:nvSpPr>
        <p:spPr>
          <a:xfrm>
            <a:off x="374073" y="1691265"/>
            <a:ext cx="5160818" cy="4675909"/>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скругленные углы 5">
            <a:extLst>
              <a:ext uri="{FF2B5EF4-FFF2-40B4-BE49-F238E27FC236}">
                <a16:creationId xmlns:a16="http://schemas.microsoft.com/office/drawing/2014/main" id="{7C8BFF8A-AA4D-40A5-8D12-C239319E67E6}"/>
              </a:ext>
            </a:extLst>
          </p:cNvPr>
          <p:cNvSpPr/>
          <p:nvPr/>
        </p:nvSpPr>
        <p:spPr>
          <a:xfrm>
            <a:off x="6407728" y="1691264"/>
            <a:ext cx="5160818" cy="4675909"/>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Равнобедренный треугольник 6">
            <a:extLst>
              <a:ext uri="{FF2B5EF4-FFF2-40B4-BE49-F238E27FC236}">
                <a16:creationId xmlns:a16="http://schemas.microsoft.com/office/drawing/2014/main" id="{775B2D0D-3C39-42D6-816F-890056E75B1A}"/>
              </a:ext>
            </a:extLst>
          </p:cNvPr>
          <p:cNvSpPr/>
          <p:nvPr/>
        </p:nvSpPr>
        <p:spPr>
          <a:xfrm rot="5400000">
            <a:off x="4907973" y="3821400"/>
            <a:ext cx="2223654" cy="415636"/>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a:extLst>
              <a:ext uri="{FF2B5EF4-FFF2-40B4-BE49-F238E27FC236}">
                <a16:creationId xmlns:a16="http://schemas.microsoft.com/office/drawing/2014/main" id="{EFF036B8-32EF-4A48-98C5-F6CDD328C51B}"/>
              </a:ext>
            </a:extLst>
          </p:cNvPr>
          <p:cNvSpPr/>
          <p:nvPr/>
        </p:nvSpPr>
        <p:spPr>
          <a:xfrm>
            <a:off x="692727" y="2459557"/>
            <a:ext cx="4433455" cy="3416320"/>
          </a:xfrm>
          <a:prstGeom prst="rect">
            <a:avLst/>
          </a:prstGeom>
        </p:spPr>
        <p:txBody>
          <a:bodyPr wrap="square">
            <a:spAutoFit/>
          </a:bodyPr>
          <a:lstStyle/>
          <a:p>
            <a:pPr algn="just"/>
            <a:r>
              <a:rPr lang="ru-RU" dirty="0">
                <a:solidFill>
                  <a:schemeClr val="tx1">
                    <a:lumMod val="75000"/>
                    <a:lumOff val="25000"/>
                  </a:schemeClr>
                </a:solidFill>
                <a:latin typeface="Montserrat Black" panose="00000A00000000000000" pitchFamily="50" charset="-52"/>
              </a:rPr>
              <a:t>В краткосрочной перспективе </a:t>
            </a:r>
            <a:r>
              <a:rPr lang="ru-RU" dirty="0">
                <a:latin typeface="Montserrat Light" panose="00000400000000000000" pitchFamily="2" charset="-52"/>
              </a:rPr>
              <a:t>денежно-кредитная политика обычно не реагирует на временные нарушения, вызванные погодными явлениями</a:t>
            </a:r>
            <a:r>
              <a:rPr lang="en-US" dirty="0">
                <a:latin typeface="Montserrat Light" panose="00000400000000000000" pitchFamily="2" charset="-52"/>
              </a:rPr>
              <a:t>. </a:t>
            </a:r>
            <a:r>
              <a:rPr lang="ru-RU" dirty="0">
                <a:latin typeface="Montserrat Light" panose="00000400000000000000" pitchFamily="2" charset="-52"/>
              </a:rPr>
              <a:t>Однако изменение климата может привести </a:t>
            </a:r>
            <a:r>
              <a:rPr lang="ru-RU" dirty="0">
                <a:solidFill>
                  <a:schemeClr val="bg1"/>
                </a:solidFill>
                <a:latin typeface="Montserrat Black" panose="00000A00000000000000" pitchFamily="50" charset="-52"/>
              </a:rPr>
              <a:t>к увеличению масштабов </a:t>
            </a:r>
            <a:r>
              <a:rPr lang="ru-RU" dirty="0">
                <a:latin typeface="Montserrat Light" panose="00000400000000000000" pitchFamily="2" charset="-52"/>
              </a:rPr>
              <a:t>и </a:t>
            </a:r>
            <a:r>
              <a:rPr lang="ru-RU" dirty="0">
                <a:solidFill>
                  <a:schemeClr val="bg1"/>
                </a:solidFill>
                <a:latin typeface="Montserrat Black" panose="00000A00000000000000" pitchFamily="50" charset="-52"/>
              </a:rPr>
              <a:t>частоты</a:t>
            </a:r>
            <a:r>
              <a:rPr lang="ru-RU" dirty="0">
                <a:latin typeface="Montserrat Light" panose="00000400000000000000" pitchFamily="2" charset="-52"/>
              </a:rPr>
              <a:t> таких потрясений, а их разрушительные последствия могут стать более стойкими, и их будет </a:t>
            </a:r>
            <a:r>
              <a:rPr lang="ru-RU" dirty="0">
                <a:solidFill>
                  <a:schemeClr val="bg1"/>
                </a:solidFill>
                <a:latin typeface="Montserrat Black" panose="00000A00000000000000" pitchFamily="50" charset="-52"/>
              </a:rPr>
              <a:t>труднее игнорировать.</a:t>
            </a:r>
          </a:p>
        </p:txBody>
      </p:sp>
      <p:pic>
        <p:nvPicPr>
          <p:cNvPr id="10" name="Рисунок 9">
            <a:extLst>
              <a:ext uri="{FF2B5EF4-FFF2-40B4-BE49-F238E27FC236}">
                <a16:creationId xmlns:a16="http://schemas.microsoft.com/office/drawing/2014/main" id="{7E81385A-A302-4B90-937A-66353922A0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197" y="1481918"/>
            <a:ext cx="803916" cy="803916"/>
          </a:xfrm>
          <a:prstGeom prst="rect">
            <a:avLst/>
          </a:prstGeom>
        </p:spPr>
      </p:pic>
      <p:pic>
        <p:nvPicPr>
          <p:cNvPr id="11" name="Рисунок 10">
            <a:extLst>
              <a:ext uri="{FF2B5EF4-FFF2-40B4-BE49-F238E27FC236}">
                <a16:creationId xmlns:a16="http://schemas.microsoft.com/office/drawing/2014/main" id="{66316DF7-107A-4C0E-B96A-28CE117A96C3}"/>
              </a:ext>
            </a:extLst>
          </p:cNvPr>
          <p:cNvPicPr>
            <a:picLocks noChangeAspect="1"/>
          </p:cNvPicPr>
          <p:nvPr/>
        </p:nvPicPr>
        <p:blipFill>
          <a:blip r:embed="rId3"/>
          <a:stretch>
            <a:fillRect/>
          </a:stretch>
        </p:blipFill>
        <p:spPr>
          <a:xfrm>
            <a:off x="224131" y="1481918"/>
            <a:ext cx="798645" cy="804742"/>
          </a:xfrm>
          <a:prstGeom prst="rect">
            <a:avLst/>
          </a:prstGeom>
        </p:spPr>
      </p:pic>
    </p:spTree>
    <p:extLst>
      <p:ext uri="{BB962C8B-B14F-4D97-AF65-F5344CB8AC3E}">
        <p14:creationId xmlns:p14="http://schemas.microsoft.com/office/powerpoint/2010/main" val="2502580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094ADA-F455-4E84-A18D-0C2194C4561D}"/>
              </a:ext>
            </a:extLst>
          </p:cNvPr>
          <p:cNvSpPr>
            <a:spLocks noGrp="1"/>
          </p:cNvSpPr>
          <p:nvPr>
            <p:ph type="title"/>
          </p:nvPr>
        </p:nvSpPr>
        <p:spPr>
          <a:xfrm>
            <a:off x="374073" y="219652"/>
            <a:ext cx="12192000" cy="1325563"/>
          </a:xfrm>
        </p:spPr>
        <p:txBody>
          <a:bodyPr>
            <a:normAutofit fontScale="90000"/>
          </a:bodyPr>
          <a:lstStyle/>
          <a:p>
            <a:r>
              <a:rPr lang="ru-RU" b="1" dirty="0">
                <a:solidFill>
                  <a:schemeClr val="tx1">
                    <a:lumMod val="75000"/>
                    <a:lumOff val="25000"/>
                  </a:schemeClr>
                </a:solidFill>
                <a:latin typeface="Montserrat Black" panose="00000A00000000000000" pitchFamily="50" charset="-52"/>
              </a:rPr>
              <a:t>Как изменится российская экономика?</a:t>
            </a:r>
            <a:br>
              <a:rPr lang="ru-RU" dirty="0"/>
            </a:br>
            <a:endParaRPr lang="ru-RU" dirty="0"/>
          </a:p>
        </p:txBody>
      </p:sp>
      <p:sp>
        <p:nvSpPr>
          <p:cNvPr id="3" name="Объект 2">
            <a:extLst>
              <a:ext uri="{FF2B5EF4-FFF2-40B4-BE49-F238E27FC236}">
                <a16:creationId xmlns:a16="http://schemas.microsoft.com/office/drawing/2014/main" id="{5A3F0CF0-8B5B-4A12-A3B8-29424BCB1B02}"/>
              </a:ext>
            </a:extLst>
          </p:cNvPr>
          <p:cNvSpPr>
            <a:spLocks noGrp="1"/>
          </p:cNvSpPr>
          <p:nvPr>
            <p:ph idx="1"/>
          </p:nvPr>
        </p:nvSpPr>
        <p:spPr>
          <a:xfrm>
            <a:off x="838200" y="2691328"/>
            <a:ext cx="10515600" cy="2125313"/>
          </a:xfrm>
        </p:spPr>
        <p:txBody>
          <a:bodyPr/>
          <a:lstStyle/>
          <a:p>
            <a:pPr marL="0" indent="0" algn="ctr">
              <a:buNone/>
            </a:pPr>
            <a:r>
              <a:rPr lang="ru-RU" dirty="0">
                <a:latin typeface="Montserrat Light" panose="00000400000000000000" pitchFamily="2" charset="-52"/>
              </a:rPr>
              <a:t>Средняя скорость роста среднегодовой температуры воздуха на территории России в</a:t>
            </a:r>
            <a:r>
              <a:rPr lang="ru-RU" dirty="0">
                <a:solidFill>
                  <a:schemeClr val="bg1">
                    <a:lumMod val="95000"/>
                  </a:schemeClr>
                </a:solidFill>
                <a:latin typeface="Montserrat Black" panose="00000A00000000000000" pitchFamily="50" charset="-52"/>
              </a:rPr>
              <a:t> 1976—2018 </a:t>
            </a:r>
            <a:r>
              <a:rPr lang="ru-RU" dirty="0">
                <a:latin typeface="Montserrat Light" panose="00000400000000000000" pitchFamily="2" charset="-52"/>
              </a:rPr>
              <a:t>годах составила </a:t>
            </a:r>
            <a:r>
              <a:rPr lang="ru-RU" dirty="0">
                <a:solidFill>
                  <a:schemeClr val="bg1">
                    <a:lumMod val="95000"/>
                  </a:schemeClr>
                </a:solidFill>
                <a:latin typeface="Montserrat Black" panose="00000A00000000000000" pitchFamily="50" charset="-52"/>
              </a:rPr>
              <a:t>0,47 ℃</a:t>
            </a:r>
            <a:r>
              <a:rPr lang="ru-RU" dirty="0">
                <a:latin typeface="Montserrat Light" panose="00000400000000000000" pitchFamily="2" charset="-52"/>
              </a:rPr>
              <a:t> за </a:t>
            </a:r>
            <a:r>
              <a:rPr lang="ru-RU" dirty="0">
                <a:solidFill>
                  <a:schemeClr val="bg1">
                    <a:lumMod val="95000"/>
                  </a:schemeClr>
                </a:solidFill>
                <a:latin typeface="Montserrat Black" panose="00000A00000000000000" pitchFamily="50" charset="-52"/>
              </a:rPr>
              <a:t>10 лет</a:t>
            </a:r>
            <a:r>
              <a:rPr lang="ru-RU" dirty="0">
                <a:latin typeface="Montserrat Light" panose="00000400000000000000" pitchFamily="2" charset="-52"/>
              </a:rPr>
              <a:t>, что в </a:t>
            </a:r>
            <a:r>
              <a:rPr lang="ru-RU" dirty="0">
                <a:solidFill>
                  <a:schemeClr val="bg1">
                    <a:lumMod val="95000"/>
                  </a:schemeClr>
                </a:solidFill>
                <a:latin typeface="Montserrat Black" panose="00000A00000000000000" pitchFamily="50" charset="-52"/>
              </a:rPr>
              <a:t>2,5 раза больше </a:t>
            </a:r>
            <a:r>
              <a:rPr lang="ru-RU" dirty="0">
                <a:latin typeface="Montserrat Light" panose="00000400000000000000" pitchFamily="2" charset="-52"/>
              </a:rPr>
              <a:t>средней скорости глобальных показателей. </a:t>
            </a:r>
            <a:endParaRPr lang="ru-RU" dirty="0"/>
          </a:p>
        </p:txBody>
      </p:sp>
      <p:sp>
        <p:nvSpPr>
          <p:cNvPr id="4" name="TextBox 3">
            <a:extLst>
              <a:ext uri="{FF2B5EF4-FFF2-40B4-BE49-F238E27FC236}">
                <a16:creationId xmlns:a16="http://schemas.microsoft.com/office/drawing/2014/main" id="{7B358545-9573-4D2B-9FA5-FB96AAEC5D41}"/>
              </a:ext>
            </a:extLst>
          </p:cNvPr>
          <p:cNvSpPr txBox="1"/>
          <p:nvPr/>
        </p:nvSpPr>
        <p:spPr>
          <a:xfrm>
            <a:off x="6927" y="6488668"/>
            <a:ext cx="6089073" cy="369332"/>
          </a:xfrm>
          <a:prstGeom prst="rect">
            <a:avLst/>
          </a:prstGeom>
          <a:noFill/>
        </p:spPr>
        <p:txBody>
          <a:bodyPr wrap="square" rtlCol="0">
            <a:spAutoFit/>
          </a:bodyPr>
          <a:lstStyle/>
          <a:p>
            <a:r>
              <a:rPr lang="ru-RU" dirty="0">
                <a:latin typeface="Montserrat Light" panose="00000400000000000000" pitchFamily="2" charset="-52"/>
              </a:rPr>
              <a:t>*По данным Росгидромета</a:t>
            </a:r>
            <a:endParaRPr lang="ru-RU" dirty="0"/>
          </a:p>
        </p:txBody>
      </p:sp>
      <p:sp>
        <p:nvSpPr>
          <p:cNvPr id="5" name="TextBox 4">
            <a:extLst>
              <a:ext uri="{FF2B5EF4-FFF2-40B4-BE49-F238E27FC236}">
                <a16:creationId xmlns:a16="http://schemas.microsoft.com/office/drawing/2014/main" id="{E97EEE1D-7425-433D-9DA3-91AD74BD96D2}"/>
              </a:ext>
            </a:extLst>
          </p:cNvPr>
          <p:cNvSpPr txBox="1"/>
          <p:nvPr/>
        </p:nvSpPr>
        <p:spPr>
          <a:xfrm>
            <a:off x="114300" y="1957155"/>
            <a:ext cx="1143000" cy="1569660"/>
          </a:xfrm>
          <a:prstGeom prst="rect">
            <a:avLst/>
          </a:prstGeom>
          <a:noFill/>
        </p:spPr>
        <p:txBody>
          <a:bodyPr wrap="square" rtlCol="0">
            <a:spAutoFit/>
          </a:bodyPr>
          <a:lstStyle/>
          <a:p>
            <a:r>
              <a:rPr lang="en-US" sz="9600" dirty="0">
                <a:solidFill>
                  <a:schemeClr val="bg1">
                    <a:lumMod val="95000"/>
                  </a:schemeClr>
                </a:solidFill>
                <a:latin typeface="Montserrat Black" panose="00000A00000000000000" pitchFamily="50" charset="-52"/>
              </a:rPr>
              <a:t>“</a:t>
            </a:r>
            <a:endParaRPr lang="ru-RU" sz="9600" dirty="0">
              <a:solidFill>
                <a:schemeClr val="bg1">
                  <a:lumMod val="95000"/>
                </a:schemeClr>
              </a:solidFill>
              <a:latin typeface="Montserrat Black" panose="00000A00000000000000" pitchFamily="50" charset="-52"/>
            </a:endParaRPr>
          </a:p>
        </p:txBody>
      </p:sp>
      <p:sp>
        <p:nvSpPr>
          <p:cNvPr id="6" name="TextBox 5">
            <a:extLst>
              <a:ext uri="{FF2B5EF4-FFF2-40B4-BE49-F238E27FC236}">
                <a16:creationId xmlns:a16="http://schemas.microsoft.com/office/drawing/2014/main" id="{5E9FF026-94B1-466A-B229-68E5D13ACFCE}"/>
              </a:ext>
            </a:extLst>
          </p:cNvPr>
          <p:cNvSpPr txBox="1"/>
          <p:nvPr/>
        </p:nvSpPr>
        <p:spPr>
          <a:xfrm rot="10800000">
            <a:off x="10553700" y="3298164"/>
            <a:ext cx="1143000" cy="1569660"/>
          </a:xfrm>
          <a:prstGeom prst="rect">
            <a:avLst/>
          </a:prstGeom>
          <a:noFill/>
        </p:spPr>
        <p:txBody>
          <a:bodyPr wrap="square" rtlCol="0">
            <a:spAutoFit/>
          </a:bodyPr>
          <a:lstStyle/>
          <a:p>
            <a:r>
              <a:rPr lang="en-US" sz="9600" dirty="0">
                <a:solidFill>
                  <a:schemeClr val="bg1">
                    <a:lumMod val="95000"/>
                  </a:schemeClr>
                </a:solidFill>
                <a:latin typeface="Montserrat Black" panose="00000A00000000000000" pitchFamily="50" charset="-52"/>
              </a:rPr>
              <a:t>“</a:t>
            </a:r>
            <a:endParaRPr lang="ru-RU" sz="9600" dirty="0">
              <a:solidFill>
                <a:schemeClr val="bg1">
                  <a:lumMod val="95000"/>
                </a:schemeClr>
              </a:solidFill>
              <a:latin typeface="Montserrat Black" panose="00000A00000000000000" pitchFamily="50" charset="-52"/>
            </a:endParaRPr>
          </a:p>
        </p:txBody>
      </p:sp>
    </p:spTree>
    <p:extLst>
      <p:ext uri="{BB962C8B-B14F-4D97-AF65-F5344CB8AC3E}">
        <p14:creationId xmlns:p14="http://schemas.microsoft.com/office/powerpoint/2010/main" val="360779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2DF642-FE8E-47CE-8609-A73DEC635F2C}"/>
              </a:ext>
            </a:extLst>
          </p:cNvPr>
          <p:cNvSpPr>
            <a:spLocks noGrp="1"/>
          </p:cNvSpPr>
          <p:nvPr>
            <p:ph type="title"/>
          </p:nvPr>
        </p:nvSpPr>
        <p:spPr>
          <a:xfrm>
            <a:off x="207818" y="365125"/>
            <a:ext cx="11984182" cy="1196371"/>
          </a:xfrm>
        </p:spPr>
        <p:txBody>
          <a:bodyPr>
            <a:normAutofit fontScale="90000"/>
          </a:bodyPr>
          <a:lstStyle/>
          <a:p>
            <a:r>
              <a:rPr lang="ru-RU" dirty="0">
                <a:solidFill>
                  <a:schemeClr val="tx1">
                    <a:lumMod val="75000"/>
                    <a:lumOff val="25000"/>
                  </a:schemeClr>
                </a:solidFill>
                <a:latin typeface="Montserrat Black" panose="00000A00000000000000" pitchFamily="50" charset="-52"/>
              </a:rPr>
              <a:t>Как изменится российская экономика?</a:t>
            </a:r>
          </a:p>
        </p:txBody>
      </p:sp>
      <p:grpSp>
        <p:nvGrpSpPr>
          <p:cNvPr id="10" name="Группа 9">
            <a:extLst>
              <a:ext uri="{FF2B5EF4-FFF2-40B4-BE49-F238E27FC236}">
                <a16:creationId xmlns:a16="http://schemas.microsoft.com/office/drawing/2014/main" id="{C5E7DF78-19A1-4781-A5B2-C011DD582AFD}"/>
              </a:ext>
            </a:extLst>
          </p:cNvPr>
          <p:cNvGrpSpPr/>
          <p:nvPr/>
        </p:nvGrpSpPr>
        <p:grpSpPr>
          <a:xfrm>
            <a:off x="1106918" y="2337611"/>
            <a:ext cx="3803319" cy="1678761"/>
            <a:chOff x="2147776" y="1963711"/>
            <a:chExt cx="3803319" cy="1678761"/>
          </a:xfrm>
        </p:grpSpPr>
        <p:sp>
          <p:nvSpPr>
            <p:cNvPr id="7" name="TextBox 6">
              <a:extLst>
                <a:ext uri="{FF2B5EF4-FFF2-40B4-BE49-F238E27FC236}">
                  <a16:creationId xmlns:a16="http://schemas.microsoft.com/office/drawing/2014/main" id="{90BF58DA-2C6A-414C-90ED-B07C1A33609A}"/>
                </a:ext>
              </a:extLst>
            </p:cNvPr>
            <p:cNvSpPr txBox="1"/>
            <p:nvPr/>
          </p:nvSpPr>
          <p:spPr>
            <a:xfrm>
              <a:off x="2147776" y="2934586"/>
              <a:ext cx="3803319" cy="707886"/>
            </a:xfrm>
            <a:prstGeom prst="rect">
              <a:avLst/>
            </a:prstGeom>
            <a:noFill/>
          </p:spPr>
          <p:txBody>
            <a:bodyPr wrap="square" rtlCol="0">
              <a:spAutoFit/>
            </a:bodyPr>
            <a:lstStyle/>
            <a:p>
              <a:r>
                <a:rPr lang="ru-RU" sz="2000" dirty="0">
                  <a:solidFill>
                    <a:schemeClr val="tx1">
                      <a:lumMod val="75000"/>
                      <a:lumOff val="25000"/>
                    </a:schemeClr>
                  </a:solidFill>
                  <a:latin typeface="Montserrat Black" panose="00000A00000000000000" pitchFamily="50" charset="-52"/>
                </a:rPr>
                <a:t>УРОЖАЙНОСТЬ В КРАСНОДАРСКОМ КРАЕ</a:t>
              </a:r>
            </a:p>
          </p:txBody>
        </p:sp>
        <p:sp>
          <p:nvSpPr>
            <p:cNvPr id="8" name="Равнобедренный треугольник 7">
              <a:extLst>
                <a:ext uri="{FF2B5EF4-FFF2-40B4-BE49-F238E27FC236}">
                  <a16:creationId xmlns:a16="http://schemas.microsoft.com/office/drawing/2014/main" id="{8541C9A8-2CD6-40E3-9495-6AFEC78336B0}"/>
                </a:ext>
              </a:extLst>
            </p:cNvPr>
            <p:cNvSpPr/>
            <p:nvPr/>
          </p:nvSpPr>
          <p:spPr>
            <a:xfrm rot="10800000">
              <a:off x="2428407" y="2293816"/>
              <a:ext cx="509665" cy="397819"/>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id="{B335A203-30DE-45F6-A6A0-BD6E2D98DEC7}"/>
                </a:ext>
              </a:extLst>
            </p:cNvPr>
            <p:cNvSpPr txBox="1"/>
            <p:nvPr/>
          </p:nvSpPr>
          <p:spPr>
            <a:xfrm>
              <a:off x="3369592" y="1963711"/>
              <a:ext cx="1622134" cy="1015663"/>
            </a:xfrm>
            <a:prstGeom prst="rect">
              <a:avLst/>
            </a:prstGeom>
            <a:noFill/>
          </p:spPr>
          <p:txBody>
            <a:bodyPr wrap="square" rtlCol="0">
              <a:spAutoFit/>
            </a:bodyPr>
            <a:lstStyle/>
            <a:p>
              <a:r>
                <a:rPr lang="ru-RU" sz="6000" dirty="0">
                  <a:solidFill>
                    <a:schemeClr val="tx1">
                      <a:lumMod val="75000"/>
                      <a:lumOff val="25000"/>
                    </a:schemeClr>
                  </a:solidFill>
                  <a:latin typeface="Montserrat Black" panose="00000A00000000000000" pitchFamily="50" charset="-52"/>
                </a:rPr>
                <a:t>25</a:t>
              </a:r>
              <a:r>
                <a:rPr lang="ru-RU" sz="4000" dirty="0">
                  <a:solidFill>
                    <a:schemeClr val="tx1">
                      <a:lumMod val="75000"/>
                      <a:lumOff val="25000"/>
                    </a:schemeClr>
                  </a:solidFill>
                  <a:latin typeface="Montserrat Black" panose="00000A00000000000000" pitchFamily="50" charset="-52"/>
                </a:rPr>
                <a:t>%</a:t>
              </a:r>
            </a:p>
          </p:txBody>
        </p:sp>
      </p:grpSp>
      <p:pic>
        <p:nvPicPr>
          <p:cNvPr id="14" name="Рисунок 13">
            <a:extLst>
              <a:ext uri="{FF2B5EF4-FFF2-40B4-BE49-F238E27FC236}">
                <a16:creationId xmlns:a16="http://schemas.microsoft.com/office/drawing/2014/main" id="{8B8FC6F1-74D0-4779-A07C-452A96E542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575" y="2709928"/>
            <a:ext cx="952501" cy="952501"/>
          </a:xfrm>
          <a:prstGeom prst="rect">
            <a:avLst/>
          </a:prstGeom>
        </p:spPr>
      </p:pic>
      <p:sp>
        <p:nvSpPr>
          <p:cNvPr id="19" name="TextBox 18">
            <a:extLst>
              <a:ext uri="{FF2B5EF4-FFF2-40B4-BE49-F238E27FC236}">
                <a16:creationId xmlns:a16="http://schemas.microsoft.com/office/drawing/2014/main" id="{0A136101-8BE3-4CAB-89D6-4F7254DFADB7}"/>
              </a:ext>
            </a:extLst>
          </p:cNvPr>
          <p:cNvSpPr txBox="1"/>
          <p:nvPr/>
        </p:nvSpPr>
        <p:spPr>
          <a:xfrm>
            <a:off x="4403167" y="5685987"/>
            <a:ext cx="4194078" cy="646331"/>
          </a:xfrm>
          <a:prstGeom prst="rect">
            <a:avLst/>
          </a:prstGeom>
          <a:noFill/>
        </p:spPr>
        <p:txBody>
          <a:bodyPr wrap="square" rtlCol="0">
            <a:spAutoFit/>
          </a:bodyPr>
          <a:lstStyle/>
          <a:p>
            <a:r>
              <a:rPr lang="ru-RU" dirty="0">
                <a:solidFill>
                  <a:schemeClr val="tx1">
                    <a:lumMod val="75000"/>
                    <a:lumOff val="25000"/>
                  </a:schemeClr>
                </a:solidFill>
                <a:latin typeface="Montserrat Black" panose="00000A00000000000000" pitchFamily="50" charset="-52"/>
              </a:rPr>
              <a:t>МИРОВЫХ ЛЕСНЫХ РЕСУРСОВ РАСПОЛОЖЕНО В РОССИИ</a:t>
            </a:r>
          </a:p>
        </p:txBody>
      </p:sp>
      <p:sp>
        <p:nvSpPr>
          <p:cNvPr id="20" name="Прямоугольник 19">
            <a:extLst>
              <a:ext uri="{FF2B5EF4-FFF2-40B4-BE49-F238E27FC236}">
                <a16:creationId xmlns:a16="http://schemas.microsoft.com/office/drawing/2014/main" id="{FE03049B-46A6-4A22-89E6-36020960D09D}"/>
              </a:ext>
            </a:extLst>
          </p:cNvPr>
          <p:cNvSpPr/>
          <p:nvPr/>
        </p:nvSpPr>
        <p:spPr>
          <a:xfrm>
            <a:off x="5261476" y="4623727"/>
            <a:ext cx="1669047" cy="923330"/>
          </a:xfrm>
          <a:prstGeom prst="rect">
            <a:avLst/>
          </a:prstGeom>
        </p:spPr>
        <p:txBody>
          <a:bodyPr wrap="none">
            <a:spAutoFit/>
          </a:bodyPr>
          <a:lstStyle/>
          <a:p>
            <a:r>
              <a:rPr lang="ru-RU" sz="5400" dirty="0">
                <a:solidFill>
                  <a:schemeClr val="tx1">
                    <a:lumMod val="75000"/>
                    <a:lumOff val="25000"/>
                  </a:schemeClr>
                </a:solidFill>
                <a:latin typeface="Montserrat Black" panose="00000A00000000000000" pitchFamily="50" charset="-52"/>
              </a:rPr>
              <a:t>25%</a:t>
            </a:r>
          </a:p>
        </p:txBody>
      </p:sp>
      <p:grpSp>
        <p:nvGrpSpPr>
          <p:cNvPr id="25" name="Группа 24">
            <a:extLst>
              <a:ext uri="{FF2B5EF4-FFF2-40B4-BE49-F238E27FC236}">
                <a16:creationId xmlns:a16="http://schemas.microsoft.com/office/drawing/2014/main" id="{8EE8998D-9CDA-4D09-A6AF-93C75FB18E85}"/>
              </a:ext>
            </a:extLst>
          </p:cNvPr>
          <p:cNvGrpSpPr/>
          <p:nvPr/>
        </p:nvGrpSpPr>
        <p:grpSpPr>
          <a:xfrm>
            <a:off x="6536531" y="2247178"/>
            <a:ext cx="5132906" cy="2014985"/>
            <a:chOff x="5607140" y="2376825"/>
            <a:chExt cx="5132906" cy="2014985"/>
          </a:xfrm>
        </p:grpSpPr>
        <p:sp>
          <p:nvSpPr>
            <p:cNvPr id="11" name="TextBox 10">
              <a:extLst>
                <a:ext uri="{FF2B5EF4-FFF2-40B4-BE49-F238E27FC236}">
                  <a16:creationId xmlns:a16="http://schemas.microsoft.com/office/drawing/2014/main" id="{78CEA1E4-B454-46E9-94AF-C70EF08C60F2}"/>
                </a:ext>
              </a:extLst>
            </p:cNvPr>
            <p:cNvSpPr txBox="1"/>
            <p:nvPr/>
          </p:nvSpPr>
          <p:spPr>
            <a:xfrm>
              <a:off x="6936726" y="3376147"/>
              <a:ext cx="3803320" cy="1015663"/>
            </a:xfrm>
            <a:prstGeom prst="rect">
              <a:avLst/>
            </a:prstGeom>
            <a:noFill/>
          </p:spPr>
          <p:txBody>
            <a:bodyPr wrap="square" rtlCol="0">
              <a:spAutoFit/>
            </a:bodyPr>
            <a:lstStyle/>
            <a:p>
              <a:r>
                <a:rPr lang="ru-RU" sz="2000" dirty="0">
                  <a:solidFill>
                    <a:schemeClr val="tx1">
                      <a:lumMod val="75000"/>
                      <a:lumOff val="25000"/>
                    </a:schemeClr>
                  </a:solidFill>
                  <a:latin typeface="Montserrat Black" panose="00000A00000000000000" pitchFamily="50" charset="-52"/>
                </a:rPr>
                <a:t>РОСТ ТЕМПЕРАТУРЫ В НЕКОТОРЫХ РЕГИОНАХ ЗА 10 ЛЕТ</a:t>
              </a:r>
            </a:p>
          </p:txBody>
        </p:sp>
        <p:sp>
          <p:nvSpPr>
            <p:cNvPr id="12" name="TextBox 11">
              <a:extLst>
                <a:ext uri="{FF2B5EF4-FFF2-40B4-BE49-F238E27FC236}">
                  <a16:creationId xmlns:a16="http://schemas.microsoft.com/office/drawing/2014/main" id="{C3D8F23F-43CB-4347-9187-9B54373B9C2F}"/>
                </a:ext>
              </a:extLst>
            </p:cNvPr>
            <p:cNvSpPr txBox="1"/>
            <p:nvPr/>
          </p:nvSpPr>
          <p:spPr>
            <a:xfrm>
              <a:off x="6919645" y="2376825"/>
              <a:ext cx="1918741" cy="1015663"/>
            </a:xfrm>
            <a:prstGeom prst="rect">
              <a:avLst/>
            </a:prstGeom>
            <a:noFill/>
          </p:spPr>
          <p:txBody>
            <a:bodyPr wrap="square" rtlCol="0">
              <a:spAutoFit/>
            </a:bodyPr>
            <a:lstStyle/>
            <a:p>
              <a:r>
                <a:rPr lang="ru-RU" sz="6000" dirty="0">
                  <a:solidFill>
                    <a:schemeClr val="tx1">
                      <a:lumMod val="75000"/>
                      <a:lumOff val="25000"/>
                    </a:schemeClr>
                  </a:solidFill>
                  <a:latin typeface="Montserrat Black" panose="00000A00000000000000" pitchFamily="50" charset="-52"/>
                </a:rPr>
                <a:t>+1 С </a:t>
              </a:r>
            </a:p>
          </p:txBody>
        </p:sp>
        <p:pic>
          <p:nvPicPr>
            <p:cNvPr id="22" name="Рисунок 21">
              <a:extLst>
                <a:ext uri="{FF2B5EF4-FFF2-40B4-BE49-F238E27FC236}">
                  <a16:creationId xmlns:a16="http://schemas.microsoft.com/office/drawing/2014/main" id="{4A4DCE4A-BC09-4D72-BEE7-2C68B8F6AF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7140" y="2714427"/>
              <a:ext cx="1015663" cy="1015663"/>
            </a:xfrm>
            <a:prstGeom prst="rect">
              <a:avLst/>
            </a:prstGeom>
          </p:spPr>
        </p:pic>
      </p:grpSp>
      <p:pic>
        <p:nvPicPr>
          <p:cNvPr id="24" name="Рисунок 23">
            <a:extLst>
              <a:ext uri="{FF2B5EF4-FFF2-40B4-BE49-F238E27FC236}">
                <a16:creationId xmlns:a16="http://schemas.microsoft.com/office/drawing/2014/main" id="{D5B9E187-0C97-47D9-ACC7-375869FFBC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0365" y="5213949"/>
            <a:ext cx="944075" cy="944075"/>
          </a:xfrm>
          <a:prstGeom prst="rect">
            <a:avLst/>
          </a:prstGeom>
        </p:spPr>
      </p:pic>
    </p:spTree>
    <p:extLst>
      <p:ext uri="{BB962C8B-B14F-4D97-AF65-F5344CB8AC3E}">
        <p14:creationId xmlns:p14="http://schemas.microsoft.com/office/powerpoint/2010/main" val="1711836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4F5B35-39A0-419D-BC0C-E40A60943C97}"/>
              </a:ext>
            </a:extLst>
          </p:cNvPr>
          <p:cNvSpPr>
            <a:spLocks noGrp="1"/>
          </p:cNvSpPr>
          <p:nvPr>
            <p:ph type="title"/>
          </p:nvPr>
        </p:nvSpPr>
        <p:spPr>
          <a:xfrm>
            <a:off x="299865" y="368013"/>
            <a:ext cx="10515600" cy="1325563"/>
          </a:xfrm>
        </p:spPr>
        <p:txBody>
          <a:bodyPr>
            <a:normAutofit/>
          </a:bodyPr>
          <a:lstStyle/>
          <a:p>
            <a:r>
              <a:rPr lang="ru-RU" sz="3600" dirty="0">
                <a:solidFill>
                  <a:schemeClr val="tx1">
                    <a:lumMod val="75000"/>
                    <a:lumOff val="25000"/>
                  </a:schemeClr>
                </a:solidFill>
                <a:latin typeface="Montserrat Black" panose="00000A00000000000000" pitchFamily="50" charset="-52"/>
              </a:rPr>
              <a:t>Как изменится российская экономика?</a:t>
            </a:r>
          </a:p>
        </p:txBody>
      </p:sp>
      <p:grpSp>
        <p:nvGrpSpPr>
          <p:cNvPr id="5" name="Группа 4">
            <a:extLst>
              <a:ext uri="{FF2B5EF4-FFF2-40B4-BE49-F238E27FC236}">
                <a16:creationId xmlns:a16="http://schemas.microsoft.com/office/drawing/2014/main" id="{6611A6CC-9C35-4354-B08C-661CDB971F6D}"/>
              </a:ext>
            </a:extLst>
          </p:cNvPr>
          <p:cNvGrpSpPr/>
          <p:nvPr/>
        </p:nvGrpSpPr>
        <p:grpSpPr>
          <a:xfrm>
            <a:off x="1470432" y="2405272"/>
            <a:ext cx="3557114" cy="1678761"/>
            <a:chOff x="2147777" y="1963711"/>
            <a:chExt cx="3557114" cy="1678761"/>
          </a:xfrm>
        </p:grpSpPr>
        <p:sp>
          <p:nvSpPr>
            <p:cNvPr id="6" name="TextBox 5">
              <a:extLst>
                <a:ext uri="{FF2B5EF4-FFF2-40B4-BE49-F238E27FC236}">
                  <a16:creationId xmlns:a16="http://schemas.microsoft.com/office/drawing/2014/main" id="{0A4C0B81-2027-4263-A1A0-EEBA148BBC51}"/>
                </a:ext>
              </a:extLst>
            </p:cNvPr>
            <p:cNvSpPr txBox="1"/>
            <p:nvPr/>
          </p:nvSpPr>
          <p:spPr>
            <a:xfrm>
              <a:off x="2147777" y="2934586"/>
              <a:ext cx="3557114" cy="707886"/>
            </a:xfrm>
            <a:prstGeom prst="rect">
              <a:avLst/>
            </a:prstGeom>
            <a:noFill/>
          </p:spPr>
          <p:txBody>
            <a:bodyPr wrap="square" rtlCol="0">
              <a:spAutoFit/>
            </a:bodyPr>
            <a:lstStyle/>
            <a:p>
              <a:r>
                <a:rPr lang="ru-RU" sz="2000" dirty="0">
                  <a:solidFill>
                    <a:schemeClr val="tx1">
                      <a:lumMod val="75000"/>
                      <a:lumOff val="25000"/>
                    </a:schemeClr>
                  </a:solidFill>
                  <a:latin typeface="Montserrat Black" panose="00000A00000000000000" pitchFamily="50" charset="-52"/>
                </a:rPr>
                <a:t>ПОТРЕБЛЕНИЕ НЕФТИ К 2040 ГОДУ</a:t>
              </a:r>
            </a:p>
          </p:txBody>
        </p:sp>
        <p:sp>
          <p:nvSpPr>
            <p:cNvPr id="7" name="Равнобедренный треугольник 6">
              <a:extLst>
                <a:ext uri="{FF2B5EF4-FFF2-40B4-BE49-F238E27FC236}">
                  <a16:creationId xmlns:a16="http://schemas.microsoft.com/office/drawing/2014/main" id="{D680AB2F-A206-4BD4-A469-EDAA0870E7BA}"/>
                </a:ext>
              </a:extLst>
            </p:cNvPr>
            <p:cNvSpPr/>
            <p:nvPr/>
          </p:nvSpPr>
          <p:spPr>
            <a:xfrm rot="10800000">
              <a:off x="2428407" y="2293816"/>
              <a:ext cx="509665" cy="397819"/>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a:extLst>
                <a:ext uri="{FF2B5EF4-FFF2-40B4-BE49-F238E27FC236}">
                  <a16:creationId xmlns:a16="http://schemas.microsoft.com/office/drawing/2014/main" id="{167CE532-AE2A-405D-A0DF-CBBCBD46E8E4}"/>
                </a:ext>
              </a:extLst>
            </p:cNvPr>
            <p:cNvSpPr txBox="1"/>
            <p:nvPr/>
          </p:nvSpPr>
          <p:spPr>
            <a:xfrm>
              <a:off x="3369592" y="1963711"/>
              <a:ext cx="1622134" cy="1015663"/>
            </a:xfrm>
            <a:prstGeom prst="rect">
              <a:avLst/>
            </a:prstGeom>
            <a:noFill/>
          </p:spPr>
          <p:txBody>
            <a:bodyPr wrap="square" rtlCol="0">
              <a:spAutoFit/>
            </a:bodyPr>
            <a:lstStyle/>
            <a:p>
              <a:r>
                <a:rPr lang="ru-RU" sz="6000" dirty="0">
                  <a:solidFill>
                    <a:schemeClr val="tx1">
                      <a:lumMod val="75000"/>
                      <a:lumOff val="25000"/>
                    </a:schemeClr>
                  </a:solidFill>
                  <a:latin typeface="Montserrat Black" panose="00000A00000000000000" pitchFamily="50" charset="-52"/>
                </a:rPr>
                <a:t>15</a:t>
              </a:r>
              <a:r>
                <a:rPr lang="ru-RU" sz="4000" dirty="0">
                  <a:solidFill>
                    <a:schemeClr val="tx1">
                      <a:lumMod val="75000"/>
                      <a:lumOff val="25000"/>
                    </a:schemeClr>
                  </a:solidFill>
                  <a:latin typeface="Montserrat Black" panose="00000A00000000000000" pitchFamily="50" charset="-52"/>
                </a:rPr>
                <a:t>%</a:t>
              </a:r>
            </a:p>
          </p:txBody>
        </p:sp>
      </p:grpSp>
      <p:grpSp>
        <p:nvGrpSpPr>
          <p:cNvPr id="9" name="Группа 8">
            <a:extLst>
              <a:ext uri="{FF2B5EF4-FFF2-40B4-BE49-F238E27FC236}">
                <a16:creationId xmlns:a16="http://schemas.microsoft.com/office/drawing/2014/main" id="{8C5E2BE8-EBC4-4BFF-92CF-965A9588BA52}"/>
              </a:ext>
            </a:extLst>
          </p:cNvPr>
          <p:cNvGrpSpPr/>
          <p:nvPr/>
        </p:nvGrpSpPr>
        <p:grpSpPr>
          <a:xfrm>
            <a:off x="7565821" y="2405272"/>
            <a:ext cx="3557114" cy="1678761"/>
            <a:chOff x="2147777" y="1963711"/>
            <a:chExt cx="3557114" cy="1678761"/>
          </a:xfrm>
        </p:grpSpPr>
        <p:sp>
          <p:nvSpPr>
            <p:cNvPr id="10" name="TextBox 9">
              <a:extLst>
                <a:ext uri="{FF2B5EF4-FFF2-40B4-BE49-F238E27FC236}">
                  <a16:creationId xmlns:a16="http://schemas.microsoft.com/office/drawing/2014/main" id="{4E5A0F71-1AF3-42B7-BC55-BBF38500A7C5}"/>
                </a:ext>
              </a:extLst>
            </p:cNvPr>
            <p:cNvSpPr txBox="1"/>
            <p:nvPr/>
          </p:nvSpPr>
          <p:spPr>
            <a:xfrm>
              <a:off x="2147777" y="2934586"/>
              <a:ext cx="3557114" cy="707886"/>
            </a:xfrm>
            <a:prstGeom prst="rect">
              <a:avLst/>
            </a:prstGeom>
            <a:noFill/>
          </p:spPr>
          <p:txBody>
            <a:bodyPr wrap="square" rtlCol="0">
              <a:spAutoFit/>
            </a:bodyPr>
            <a:lstStyle/>
            <a:p>
              <a:r>
                <a:rPr lang="ru-RU" sz="2000" dirty="0">
                  <a:solidFill>
                    <a:schemeClr val="tx1">
                      <a:lumMod val="75000"/>
                      <a:lumOff val="25000"/>
                    </a:schemeClr>
                  </a:solidFill>
                  <a:latin typeface="Montserrat Black" panose="00000A00000000000000" pitchFamily="50" charset="-52"/>
                </a:rPr>
                <a:t>ПОТРЕБЛЕНИЕ УГЛЯ К 2040 ГОДУ</a:t>
              </a:r>
            </a:p>
          </p:txBody>
        </p:sp>
        <p:sp>
          <p:nvSpPr>
            <p:cNvPr id="11" name="Равнобедренный треугольник 10">
              <a:extLst>
                <a:ext uri="{FF2B5EF4-FFF2-40B4-BE49-F238E27FC236}">
                  <a16:creationId xmlns:a16="http://schemas.microsoft.com/office/drawing/2014/main" id="{A3C23AE5-DDC6-4D68-9EDC-20ECBD37507D}"/>
                </a:ext>
              </a:extLst>
            </p:cNvPr>
            <p:cNvSpPr/>
            <p:nvPr/>
          </p:nvSpPr>
          <p:spPr>
            <a:xfrm rot="10800000">
              <a:off x="2428407" y="2293816"/>
              <a:ext cx="509665" cy="397819"/>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a:extLst>
                <a:ext uri="{FF2B5EF4-FFF2-40B4-BE49-F238E27FC236}">
                  <a16:creationId xmlns:a16="http://schemas.microsoft.com/office/drawing/2014/main" id="{5EAC2613-F30B-47F4-9789-F6F310BE4A62}"/>
                </a:ext>
              </a:extLst>
            </p:cNvPr>
            <p:cNvSpPr txBox="1"/>
            <p:nvPr/>
          </p:nvSpPr>
          <p:spPr>
            <a:xfrm>
              <a:off x="3369591" y="1963711"/>
              <a:ext cx="1869933" cy="1015663"/>
            </a:xfrm>
            <a:prstGeom prst="rect">
              <a:avLst/>
            </a:prstGeom>
            <a:noFill/>
          </p:spPr>
          <p:txBody>
            <a:bodyPr wrap="square" rtlCol="0">
              <a:spAutoFit/>
            </a:bodyPr>
            <a:lstStyle/>
            <a:p>
              <a:r>
                <a:rPr lang="en-US" sz="6000" dirty="0">
                  <a:solidFill>
                    <a:schemeClr val="tx1">
                      <a:lumMod val="75000"/>
                      <a:lumOff val="25000"/>
                    </a:schemeClr>
                  </a:solidFill>
                  <a:latin typeface="Montserrat Black" panose="00000A00000000000000" pitchFamily="50" charset="-52"/>
                </a:rPr>
                <a:t>70</a:t>
              </a:r>
              <a:r>
                <a:rPr lang="ru-RU" sz="4000" dirty="0">
                  <a:solidFill>
                    <a:schemeClr val="tx1">
                      <a:lumMod val="75000"/>
                      <a:lumOff val="25000"/>
                    </a:schemeClr>
                  </a:solidFill>
                  <a:latin typeface="Montserrat Black" panose="00000A00000000000000" pitchFamily="50" charset="-52"/>
                </a:rPr>
                <a:t>%</a:t>
              </a:r>
            </a:p>
          </p:txBody>
        </p:sp>
      </p:grpSp>
      <p:grpSp>
        <p:nvGrpSpPr>
          <p:cNvPr id="13" name="Группа 12">
            <a:extLst>
              <a:ext uri="{FF2B5EF4-FFF2-40B4-BE49-F238E27FC236}">
                <a16:creationId xmlns:a16="http://schemas.microsoft.com/office/drawing/2014/main" id="{91F96AFC-E7EE-4F75-9B48-5917DB9A3564}"/>
              </a:ext>
            </a:extLst>
          </p:cNvPr>
          <p:cNvGrpSpPr/>
          <p:nvPr/>
        </p:nvGrpSpPr>
        <p:grpSpPr>
          <a:xfrm>
            <a:off x="4575692" y="4750267"/>
            <a:ext cx="4004347" cy="1678761"/>
            <a:chOff x="2147776" y="1963711"/>
            <a:chExt cx="4004347" cy="1678761"/>
          </a:xfrm>
        </p:grpSpPr>
        <p:sp>
          <p:nvSpPr>
            <p:cNvPr id="14" name="TextBox 13">
              <a:extLst>
                <a:ext uri="{FF2B5EF4-FFF2-40B4-BE49-F238E27FC236}">
                  <a16:creationId xmlns:a16="http://schemas.microsoft.com/office/drawing/2014/main" id="{ECEF1C62-1538-43D8-BA11-042593403138}"/>
                </a:ext>
              </a:extLst>
            </p:cNvPr>
            <p:cNvSpPr txBox="1"/>
            <p:nvPr/>
          </p:nvSpPr>
          <p:spPr>
            <a:xfrm>
              <a:off x="2147776" y="2934586"/>
              <a:ext cx="4004347" cy="707886"/>
            </a:xfrm>
            <a:prstGeom prst="rect">
              <a:avLst/>
            </a:prstGeom>
            <a:noFill/>
          </p:spPr>
          <p:txBody>
            <a:bodyPr wrap="square" rtlCol="0">
              <a:spAutoFit/>
            </a:bodyPr>
            <a:lstStyle/>
            <a:p>
              <a:r>
                <a:rPr lang="ru-RU" sz="2000" dirty="0">
                  <a:solidFill>
                    <a:schemeClr val="tx1">
                      <a:lumMod val="75000"/>
                      <a:lumOff val="25000"/>
                    </a:schemeClr>
                  </a:solidFill>
                  <a:latin typeface="Montserrat Black" panose="00000A00000000000000" pitchFamily="50" charset="-52"/>
                </a:rPr>
                <a:t>ДОЛЯ ИНВЕСТОРОВ В «ЗЕЛЁНУЮ» ЭКОНОМИКУ</a:t>
              </a:r>
            </a:p>
          </p:txBody>
        </p:sp>
        <p:sp>
          <p:nvSpPr>
            <p:cNvPr id="15" name="Равнобедренный треугольник 14">
              <a:extLst>
                <a:ext uri="{FF2B5EF4-FFF2-40B4-BE49-F238E27FC236}">
                  <a16:creationId xmlns:a16="http://schemas.microsoft.com/office/drawing/2014/main" id="{60C6519E-249C-47C5-B4A4-38E1FB5B4A7F}"/>
                </a:ext>
              </a:extLst>
            </p:cNvPr>
            <p:cNvSpPr/>
            <p:nvPr/>
          </p:nvSpPr>
          <p:spPr>
            <a:xfrm>
              <a:off x="2428407" y="2293816"/>
              <a:ext cx="509665" cy="397819"/>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a:extLst>
                <a:ext uri="{FF2B5EF4-FFF2-40B4-BE49-F238E27FC236}">
                  <a16:creationId xmlns:a16="http://schemas.microsoft.com/office/drawing/2014/main" id="{932825BE-BD26-406B-9EC8-F40D268435BE}"/>
                </a:ext>
              </a:extLst>
            </p:cNvPr>
            <p:cNvSpPr txBox="1"/>
            <p:nvPr/>
          </p:nvSpPr>
          <p:spPr>
            <a:xfrm>
              <a:off x="3369591" y="1963711"/>
              <a:ext cx="1832023" cy="1015663"/>
            </a:xfrm>
            <a:prstGeom prst="rect">
              <a:avLst/>
            </a:prstGeom>
            <a:noFill/>
          </p:spPr>
          <p:txBody>
            <a:bodyPr wrap="square" rtlCol="0">
              <a:spAutoFit/>
            </a:bodyPr>
            <a:lstStyle/>
            <a:p>
              <a:r>
                <a:rPr lang="ru-RU" sz="6000" dirty="0">
                  <a:solidFill>
                    <a:schemeClr val="tx1">
                      <a:lumMod val="75000"/>
                      <a:lumOff val="25000"/>
                    </a:schemeClr>
                  </a:solidFill>
                  <a:latin typeface="Montserrat Black" panose="00000A00000000000000" pitchFamily="50" charset="-52"/>
                </a:rPr>
                <a:t>34</a:t>
              </a:r>
              <a:r>
                <a:rPr lang="ru-RU" sz="4000" dirty="0">
                  <a:solidFill>
                    <a:schemeClr val="tx1">
                      <a:lumMod val="75000"/>
                      <a:lumOff val="25000"/>
                    </a:schemeClr>
                  </a:solidFill>
                  <a:latin typeface="Montserrat Black" panose="00000A00000000000000" pitchFamily="50" charset="-52"/>
                </a:rPr>
                <a:t>%</a:t>
              </a:r>
            </a:p>
          </p:txBody>
        </p:sp>
      </p:grpSp>
      <p:pic>
        <p:nvPicPr>
          <p:cNvPr id="18" name="Рисунок 17">
            <a:extLst>
              <a:ext uri="{FF2B5EF4-FFF2-40B4-BE49-F238E27FC236}">
                <a16:creationId xmlns:a16="http://schemas.microsoft.com/office/drawing/2014/main" id="{192C1FD3-17CC-4BAA-B7E3-812EEFEB09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11273" y="4834890"/>
            <a:ext cx="1313531" cy="1313531"/>
          </a:xfrm>
          <a:prstGeom prst="rect">
            <a:avLst/>
          </a:prstGeom>
        </p:spPr>
      </p:pic>
      <p:pic>
        <p:nvPicPr>
          <p:cNvPr id="20" name="Рисунок 19">
            <a:extLst>
              <a:ext uri="{FF2B5EF4-FFF2-40B4-BE49-F238E27FC236}">
                <a16:creationId xmlns:a16="http://schemas.microsoft.com/office/drawing/2014/main" id="{3E9F16BA-7EA8-4CFB-86D4-91664D65FE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508" y="2685393"/>
            <a:ext cx="1147765" cy="1147765"/>
          </a:xfrm>
          <a:prstGeom prst="rect">
            <a:avLst/>
          </a:prstGeom>
        </p:spPr>
      </p:pic>
      <p:pic>
        <p:nvPicPr>
          <p:cNvPr id="22" name="Рисунок 21">
            <a:extLst>
              <a:ext uri="{FF2B5EF4-FFF2-40B4-BE49-F238E27FC236}">
                <a16:creationId xmlns:a16="http://schemas.microsoft.com/office/drawing/2014/main" id="{BA65F07E-8032-4279-AB4C-191A15B1B50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6266" y="2685393"/>
            <a:ext cx="1093999" cy="1093999"/>
          </a:xfrm>
          <a:prstGeom prst="rect">
            <a:avLst/>
          </a:prstGeom>
        </p:spPr>
      </p:pic>
    </p:spTree>
    <p:extLst>
      <p:ext uri="{BB962C8B-B14F-4D97-AF65-F5344CB8AC3E}">
        <p14:creationId xmlns:p14="http://schemas.microsoft.com/office/powerpoint/2010/main" val="3361506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0896CA-FF30-40EF-A4A9-D36A98D9EC34}"/>
              </a:ext>
            </a:extLst>
          </p:cNvPr>
          <p:cNvSpPr txBox="1"/>
          <p:nvPr/>
        </p:nvSpPr>
        <p:spPr>
          <a:xfrm>
            <a:off x="134910" y="644578"/>
            <a:ext cx="12366887" cy="646331"/>
          </a:xfrm>
          <a:prstGeom prst="rect">
            <a:avLst/>
          </a:prstGeom>
          <a:noFill/>
        </p:spPr>
        <p:txBody>
          <a:bodyPr wrap="square" rtlCol="0">
            <a:spAutoFit/>
          </a:bodyPr>
          <a:lstStyle/>
          <a:p>
            <a:r>
              <a:rPr lang="ru-RU" sz="3600" dirty="0">
                <a:solidFill>
                  <a:schemeClr val="bg1"/>
                </a:solidFill>
                <a:latin typeface="Montserrat Black" panose="00000A00000000000000" pitchFamily="50" charset="-52"/>
                <a:cs typeface="Aharoni" panose="02010803020104030203" pitchFamily="2" charset="-79"/>
              </a:rPr>
              <a:t>Какие государственные меры необходимы?</a:t>
            </a:r>
          </a:p>
        </p:txBody>
      </p:sp>
      <p:sp>
        <p:nvSpPr>
          <p:cNvPr id="5" name="TextBox 4">
            <a:extLst>
              <a:ext uri="{FF2B5EF4-FFF2-40B4-BE49-F238E27FC236}">
                <a16:creationId xmlns:a16="http://schemas.microsoft.com/office/drawing/2014/main" id="{2B8A7739-CF2E-4C14-9C8C-97762D35C4A9}"/>
              </a:ext>
            </a:extLst>
          </p:cNvPr>
          <p:cNvSpPr txBox="1"/>
          <p:nvPr/>
        </p:nvSpPr>
        <p:spPr>
          <a:xfrm>
            <a:off x="4402111" y="5323819"/>
            <a:ext cx="2698230" cy="400110"/>
          </a:xfrm>
          <a:prstGeom prst="rect">
            <a:avLst/>
          </a:prstGeom>
          <a:noFill/>
        </p:spPr>
        <p:txBody>
          <a:bodyPr wrap="square" rtlCol="0">
            <a:spAutoFit/>
          </a:bodyPr>
          <a:lstStyle/>
          <a:p>
            <a:r>
              <a:rPr lang="ru-RU" sz="2000" dirty="0">
                <a:solidFill>
                  <a:schemeClr val="bg2">
                    <a:lumMod val="25000"/>
                  </a:schemeClr>
                </a:solidFill>
                <a:latin typeface="Montserrat Medium" panose="00000600000000000000" pitchFamily="50" charset="-52"/>
              </a:rPr>
              <a:t>Введение налогов</a:t>
            </a:r>
          </a:p>
        </p:txBody>
      </p:sp>
      <p:sp>
        <p:nvSpPr>
          <p:cNvPr id="6" name="TextBox 5">
            <a:extLst>
              <a:ext uri="{FF2B5EF4-FFF2-40B4-BE49-F238E27FC236}">
                <a16:creationId xmlns:a16="http://schemas.microsoft.com/office/drawing/2014/main" id="{E15EF906-F37B-4C3E-BEBB-CAB23A8701F1}"/>
              </a:ext>
            </a:extLst>
          </p:cNvPr>
          <p:cNvSpPr txBox="1"/>
          <p:nvPr/>
        </p:nvSpPr>
        <p:spPr>
          <a:xfrm>
            <a:off x="659567" y="3932207"/>
            <a:ext cx="2698230" cy="707886"/>
          </a:xfrm>
          <a:prstGeom prst="rect">
            <a:avLst/>
          </a:prstGeom>
          <a:noFill/>
        </p:spPr>
        <p:txBody>
          <a:bodyPr wrap="square" rtlCol="0">
            <a:spAutoFit/>
          </a:bodyPr>
          <a:lstStyle/>
          <a:p>
            <a:pPr algn="ctr"/>
            <a:r>
              <a:rPr lang="ru-RU" sz="2000" dirty="0">
                <a:solidFill>
                  <a:schemeClr val="bg2">
                    <a:lumMod val="25000"/>
                  </a:schemeClr>
                </a:solidFill>
                <a:latin typeface="Montserrat Medium" panose="00000600000000000000" pitchFamily="50" charset="-52"/>
              </a:rPr>
              <a:t>Специальное регулирование</a:t>
            </a:r>
          </a:p>
        </p:txBody>
      </p:sp>
      <p:sp>
        <p:nvSpPr>
          <p:cNvPr id="7" name="TextBox 6">
            <a:extLst>
              <a:ext uri="{FF2B5EF4-FFF2-40B4-BE49-F238E27FC236}">
                <a16:creationId xmlns:a16="http://schemas.microsoft.com/office/drawing/2014/main" id="{88616A4E-0CC2-47B5-9E6B-DD08FDECF01B}"/>
              </a:ext>
            </a:extLst>
          </p:cNvPr>
          <p:cNvSpPr txBox="1"/>
          <p:nvPr/>
        </p:nvSpPr>
        <p:spPr>
          <a:xfrm>
            <a:off x="8124669" y="3932207"/>
            <a:ext cx="3407764" cy="707886"/>
          </a:xfrm>
          <a:prstGeom prst="rect">
            <a:avLst/>
          </a:prstGeom>
          <a:noFill/>
        </p:spPr>
        <p:txBody>
          <a:bodyPr wrap="square" rtlCol="0">
            <a:spAutoFit/>
          </a:bodyPr>
          <a:lstStyle/>
          <a:p>
            <a:pPr algn="ctr"/>
            <a:r>
              <a:rPr lang="ru-RU" sz="2000" dirty="0">
                <a:solidFill>
                  <a:schemeClr val="bg2">
                    <a:lumMod val="25000"/>
                  </a:schemeClr>
                </a:solidFill>
                <a:latin typeface="Montserrat Medium" panose="00000600000000000000" pitchFamily="50" charset="-52"/>
              </a:rPr>
              <a:t>Дополнительные инвестиции</a:t>
            </a:r>
          </a:p>
        </p:txBody>
      </p:sp>
      <p:grpSp>
        <p:nvGrpSpPr>
          <p:cNvPr id="24" name="Рисунок 8">
            <a:extLst>
              <a:ext uri="{FF2B5EF4-FFF2-40B4-BE49-F238E27FC236}">
                <a16:creationId xmlns:a16="http://schemas.microsoft.com/office/drawing/2014/main" id="{0206CD14-619B-4989-9A56-725C31902DCB}"/>
              </a:ext>
            </a:extLst>
          </p:cNvPr>
          <p:cNvGrpSpPr/>
          <p:nvPr/>
        </p:nvGrpSpPr>
        <p:grpSpPr>
          <a:xfrm>
            <a:off x="9168991" y="2321611"/>
            <a:ext cx="1319120" cy="1332629"/>
            <a:chOff x="9323896" y="2448527"/>
            <a:chExt cx="1199150" cy="1199150"/>
          </a:xfrm>
          <a:solidFill>
            <a:srgbClr val="000000">
              <a:alpha val="55000"/>
            </a:srgbClr>
          </a:solidFill>
        </p:grpSpPr>
        <p:sp>
          <p:nvSpPr>
            <p:cNvPr id="25" name="Полилиния: фигура 24">
              <a:extLst>
                <a:ext uri="{FF2B5EF4-FFF2-40B4-BE49-F238E27FC236}">
                  <a16:creationId xmlns:a16="http://schemas.microsoft.com/office/drawing/2014/main" id="{03F1FFB5-73DC-4CD1-BA88-AD7DE47FE7E1}"/>
                </a:ext>
              </a:extLst>
            </p:cNvPr>
            <p:cNvSpPr/>
            <p:nvPr/>
          </p:nvSpPr>
          <p:spPr>
            <a:xfrm>
              <a:off x="9752164" y="3048102"/>
              <a:ext cx="42826" cy="278374"/>
            </a:xfrm>
            <a:custGeom>
              <a:avLst/>
              <a:gdLst>
                <a:gd name="connsiteX0" fmla="*/ 0 w 42826"/>
                <a:gd name="connsiteY0" fmla="*/ 0 h 278374"/>
                <a:gd name="connsiteX1" fmla="*/ 42827 w 42826"/>
                <a:gd name="connsiteY1" fmla="*/ 0 h 278374"/>
                <a:gd name="connsiteX2" fmla="*/ 42827 w 42826"/>
                <a:gd name="connsiteY2" fmla="*/ 278374 h 278374"/>
                <a:gd name="connsiteX3" fmla="*/ 0 w 42826"/>
                <a:gd name="connsiteY3" fmla="*/ 278374 h 278374"/>
              </a:gdLst>
              <a:ahLst/>
              <a:cxnLst>
                <a:cxn ang="0">
                  <a:pos x="connsiteX0" y="connsiteY0"/>
                </a:cxn>
                <a:cxn ang="0">
                  <a:pos x="connsiteX1" y="connsiteY1"/>
                </a:cxn>
                <a:cxn ang="0">
                  <a:pos x="connsiteX2" y="connsiteY2"/>
                </a:cxn>
                <a:cxn ang="0">
                  <a:pos x="connsiteX3" y="connsiteY3"/>
                </a:cxn>
              </a:cxnLst>
              <a:rect l="l" t="t" r="r" b="b"/>
              <a:pathLst>
                <a:path w="42826" h="278374">
                  <a:moveTo>
                    <a:pt x="0" y="0"/>
                  </a:moveTo>
                  <a:lnTo>
                    <a:pt x="42827" y="0"/>
                  </a:lnTo>
                  <a:lnTo>
                    <a:pt x="42827" y="278374"/>
                  </a:lnTo>
                  <a:lnTo>
                    <a:pt x="0" y="278374"/>
                  </a:lnTo>
                  <a:close/>
                </a:path>
              </a:pathLst>
            </a:custGeom>
            <a:grpFill/>
            <a:ln w="2660" cap="flat">
              <a:noFill/>
              <a:prstDash val="solid"/>
              <a:miter/>
            </a:ln>
          </p:spPr>
          <p:txBody>
            <a:bodyPr rtlCol="0" anchor="ctr"/>
            <a:lstStyle/>
            <a:p>
              <a:endParaRPr lang="ru-RU"/>
            </a:p>
          </p:txBody>
        </p:sp>
        <p:sp>
          <p:nvSpPr>
            <p:cNvPr id="26" name="Полилиния: фигура 25">
              <a:extLst>
                <a:ext uri="{FF2B5EF4-FFF2-40B4-BE49-F238E27FC236}">
                  <a16:creationId xmlns:a16="http://schemas.microsoft.com/office/drawing/2014/main" id="{BD044294-2317-4BF4-A65E-DBC2D9E68950}"/>
                </a:ext>
              </a:extLst>
            </p:cNvPr>
            <p:cNvSpPr/>
            <p:nvPr/>
          </p:nvSpPr>
          <p:spPr>
            <a:xfrm>
              <a:off x="9937909" y="2555594"/>
              <a:ext cx="542310" cy="612000"/>
            </a:xfrm>
            <a:custGeom>
              <a:avLst/>
              <a:gdLst>
                <a:gd name="connsiteX0" fmla="*/ 126832 w 542310"/>
                <a:gd name="connsiteY0" fmla="*/ 0 h 599574"/>
                <a:gd name="connsiteX1" fmla="*/ 0 w 542310"/>
                <a:gd name="connsiteY1" fmla="*/ 235547 h 599574"/>
                <a:gd name="connsiteX2" fmla="*/ 71216 w 542310"/>
                <a:gd name="connsiteY2" fmla="*/ 235547 h 599574"/>
                <a:gd name="connsiteX3" fmla="*/ 92629 w 542310"/>
                <a:gd name="connsiteY3" fmla="*/ 256961 h 599574"/>
                <a:gd name="connsiteX4" fmla="*/ 92629 w 542310"/>
                <a:gd name="connsiteY4" fmla="*/ 513921 h 599574"/>
                <a:gd name="connsiteX5" fmla="*/ 276479 w 542310"/>
                <a:gd name="connsiteY5" fmla="*/ 513921 h 599574"/>
                <a:gd name="connsiteX6" fmla="*/ 398688 w 542310"/>
                <a:gd name="connsiteY6" fmla="*/ 391712 h 599574"/>
                <a:gd name="connsiteX7" fmla="*/ 428972 w 542310"/>
                <a:gd name="connsiteY7" fmla="*/ 421996 h 599574"/>
                <a:gd name="connsiteX8" fmla="*/ 306763 w 542310"/>
                <a:gd name="connsiteY8" fmla="*/ 544205 h 599574"/>
                <a:gd name="connsiteX9" fmla="*/ 306763 w 542310"/>
                <a:gd name="connsiteY9" fmla="*/ 599575 h 599574"/>
                <a:gd name="connsiteX10" fmla="*/ 478394 w 542310"/>
                <a:gd name="connsiteY10" fmla="*/ 599575 h 599574"/>
                <a:gd name="connsiteX11" fmla="*/ 542310 w 542310"/>
                <a:gd name="connsiteY11" fmla="*/ 506860 h 599574"/>
                <a:gd name="connsiteX12" fmla="*/ 542310 w 542310"/>
                <a:gd name="connsiteY12" fmla="*/ 393193 h 599574"/>
                <a:gd name="connsiteX13" fmla="*/ 440206 w 542310"/>
                <a:gd name="connsiteY13" fmla="*/ 270668 h 599574"/>
                <a:gd name="connsiteX14" fmla="*/ 437505 w 542310"/>
                <a:gd name="connsiteY14" fmla="*/ 247384 h 599574"/>
                <a:gd name="connsiteX15" fmla="*/ 469925 w 542310"/>
                <a:gd name="connsiteY15" fmla="*/ 182546 h 599574"/>
                <a:gd name="connsiteX16" fmla="*/ 398907 w 542310"/>
                <a:gd name="connsiteY16" fmla="*/ 154139 h 599574"/>
                <a:gd name="connsiteX17" fmla="*/ 301800 w 542310"/>
                <a:gd name="connsiteY17" fmla="*/ 270668 h 599574"/>
                <a:gd name="connsiteX18" fmla="*/ 271642 w 542310"/>
                <a:gd name="connsiteY18" fmla="*/ 273414 h 599574"/>
                <a:gd name="connsiteX19" fmla="*/ 263936 w 542310"/>
                <a:gd name="connsiteY19" fmla="*/ 256961 h 599574"/>
                <a:gd name="connsiteX20" fmla="*/ 263936 w 542310"/>
                <a:gd name="connsiteY20" fmla="*/ 0 h 599574"/>
                <a:gd name="connsiteX21" fmla="*/ 178283 w 542310"/>
                <a:gd name="connsiteY21" fmla="*/ 149894 h 599574"/>
                <a:gd name="connsiteX22" fmla="*/ 135456 w 542310"/>
                <a:gd name="connsiteY22" fmla="*/ 149894 h 599574"/>
                <a:gd name="connsiteX23" fmla="*/ 114042 w 542310"/>
                <a:gd name="connsiteY23" fmla="*/ 128480 h 599574"/>
                <a:gd name="connsiteX24" fmla="*/ 135456 w 542310"/>
                <a:gd name="connsiteY24" fmla="*/ 107067 h 599574"/>
                <a:gd name="connsiteX25" fmla="*/ 178283 w 542310"/>
                <a:gd name="connsiteY25" fmla="*/ 107067 h 599574"/>
                <a:gd name="connsiteX26" fmla="*/ 199696 w 542310"/>
                <a:gd name="connsiteY26" fmla="*/ 128480 h 599574"/>
                <a:gd name="connsiteX27" fmla="*/ 178283 w 542310"/>
                <a:gd name="connsiteY27" fmla="*/ 149894 h 59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2310" h="599574">
                  <a:moveTo>
                    <a:pt x="126832" y="0"/>
                  </a:moveTo>
                  <a:lnTo>
                    <a:pt x="0" y="235547"/>
                  </a:lnTo>
                  <a:lnTo>
                    <a:pt x="71216" y="235547"/>
                  </a:lnTo>
                  <a:cubicBezTo>
                    <a:pt x="83041" y="235547"/>
                    <a:pt x="92629" y="245135"/>
                    <a:pt x="92629" y="256961"/>
                  </a:cubicBezTo>
                  <a:lnTo>
                    <a:pt x="92629" y="513921"/>
                  </a:lnTo>
                  <a:lnTo>
                    <a:pt x="276479" y="513921"/>
                  </a:lnTo>
                  <a:lnTo>
                    <a:pt x="398688" y="391712"/>
                  </a:lnTo>
                  <a:lnTo>
                    <a:pt x="428972" y="421996"/>
                  </a:lnTo>
                  <a:lnTo>
                    <a:pt x="306763" y="544205"/>
                  </a:lnTo>
                  <a:lnTo>
                    <a:pt x="306763" y="599575"/>
                  </a:lnTo>
                  <a:lnTo>
                    <a:pt x="478394" y="599575"/>
                  </a:lnTo>
                  <a:cubicBezTo>
                    <a:pt x="498501" y="568033"/>
                    <a:pt x="519805" y="537128"/>
                    <a:pt x="542310" y="506860"/>
                  </a:cubicBezTo>
                  <a:lnTo>
                    <a:pt x="542310" y="393193"/>
                  </a:lnTo>
                  <a:lnTo>
                    <a:pt x="440206" y="270668"/>
                  </a:lnTo>
                  <a:cubicBezTo>
                    <a:pt x="434761" y="264131"/>
                    <a:pt x="433699" y="254993"/>
                    <a:pt x="437505" y="247384"/>
                  </a:cubicBezTo>
                  <a:lnTo>
                    <a:pt x="469925" y="182546"/>
                  </a:lnTo>
                  <a:lnTo>
                    <a:pt x="398907" y="154139"/>
                  </a:lnTo>
                  <a:lnTo>
                    <a:pt x="301800" y="270668"/>
                  </a:lnTo>
                  <a:cubicBezTo>
                    <a:pt x="294231" y="279753"/>
                    <a:pt x="280727" y="280984"/>
                    <a:pt x="271642" y="273414"/>
                  </a:cubicBezTo>
                  <a:cubicBezTo>
                    <a:pt x="266760" y="269346"/>
                    <a:pt x="263936" y="263318"/>
                    <a:pt x="263936" y="256961"/>
                  </a:cubicBezTo>
                  <a:lnTo>
                    <a:pt x="263936" y="0"/>
                  </a:lnTo>
                  <a:close/>
                  <a:moveTo>
                    <a:pt x="178283" y="149894"/>
                  </a:moveTo>
                  <a:lnTo>
                    <a:pt x="135456" y="149894"/>
                  </a:lnTo>
                  <a:cubicBezTo>
                    <a:pt x="123630" y="149894"/>
                    <a:pt x="114042" y="140306"/>
                    <a:pt x="114042" y="128480"/>
                  </a:cubicBezTo>
                  <a:cubicBezTo>
                    <a:pt x="114042" y="116655"/>
                    <a:pt x="123630" y="107067"/>
                    <a:pt x="135456" y="107067"/>
                  </a:cubicBezTo>
                  <a:lnTo>
                    <a:pt x="178283" y="107067"/>
                  </a:lnTo>
                  <a:cubicBezTo>
                    <a:pt x="190108" y="107067"/>
                    <a:pt x="199696" y="116655"/>
                    <a:pt x="199696" y="128480"/>
                  </a:cubicBezTo>
                  <a:cubicBezTo>
                    <a:pt x="199696" y="140306"/>
                    <a:pt x="190108" y="149894"/>
                    <a:pt x="178283" y="149894"/>
                  </a:cubicBezTo>
                  <a:close/>
                </a:path>
              </a:pathLst>
            </a:custGeom>
            <a:grpFill/>
            <a:ln w="2660" cap="flat">
              <a:noFill/>
              <a:prstDash val="solid"/>
              <a:miter/>
            </a:ln>
          </p:spPr>
          <p:txBody>
            <a:bodyPr rtlCol="0" anchor="ctr"/>
            <a:lstStyle/>
            <a:p>
              <a:endParaRPr lang="ru-RU" dirty="0"/>
            </a:p>
          </p:txBody>
        </p:sp>
        <p:sp>
          <p:nvSpPr>
            <p:cNvPr id="27" name="Полилиния: фигура 26">
              <a:extLst>
                <a:ext uri="{FF2B5EF4-FFF2-40B4-BE49-F238E27FC236}">
                  <a16:creationId xmlns:a16="http://schemas.microsoft.com/office/drawing/2014/main" id="{E7DA5913-3538-4095-A13F-EA8B3553423C}"/>
                </a:ext>
              </a:extLst>
            </p:cNvPr>
            <p:cNvSpPr/>
            <p:nvPr/>
          </p:nvSpPr>
          <p:spPr>
            <a:xfrm>
              <a:off x="9495203" y="3176582"/>
              <a:ext cx="42826" cy="149893"/>
            </a:xfrm>
            <a:custGeom>
              <a:avLst/>
              <a:gdLst>
                <a:gd name="connsiteX0" fmla="*/ 0 w 42826"/>
                <a:gd name="connsiteY0" fmla="*/ 0 h 149893"/>
                <a:gd name="connsiteX1" fmla="*/ 42827 w 42826"/>
                <a:gd name="connsiteY1" fmla="*/ 0 h 149893"/>
                <a:gd name="connsiteX2" fmla="*/ 42827 w 42826"/>
                <a:gd name="connsiteY2" fmla="*/ 149894 h 149893"/>
                <a:gd name="connsiteX3" fmla="*/ 0 w 42826"/>
                <a:gd name="connsiteY3" fmla="*/ 149894 h 149893"/>
              </a:gdLst>
              <a:ahLst/>
              <a:cxnLst>
                <a:cxn ang="0">
                  <a:pos x="connsiteX0" y="connsiteY0"/>
                </a:cxn>
                <a:cxn ang="0">
                  <a:pos x="connsiteX1" y="connsiteY1"/>
                </a:cxn>
                <a:cxn ang="0">
                  <a:pos x="connsiteX2" y="connsiteY2"/>
                </a:cxn>
                <a:cxn ang="0">
                  <a:pos x="connsiteX3" y="connsiteY3"/>
                </a:cxn>
              </a:cxnLst>
              <a:rect l="l" t="t" r="r" b="b"/>
              <a:pathLst>
                <a:path w="42826" h="149893">
                  <a:moveTo>
                    <a:pt x="0" y="0"/>
                  </a:moveTo>
                  <a:lnTo>
                    <a:pt x="42827" y="0"/>
                  </a:lnTo>
                  <a:lnTo>
                    <a:pt x="42827" y="149894"/>
                  </a:lnTo>
                  <a:lnTo>
                    <a:pt x="0" y="149894"/>
                  </a:lnTo>
                  <a:close/>
                </a:path>
              </a:pathLst>
            </a:custGeom>
            <a:grpFill/>
            <a:ln w="2660" cap="flat">
              <a:noFill/>
              <a:prstDash val="solid"/>
              <a:miter/>
            </a:ln>
          </p:spPr>
          <p:txBody>
            <a:bodyPr rtlCol="0" anchor="ctr"/>
            <a:lstStyle/>
            <a:p>
              <a:endParaRPr lang="ru-RU"/>
            </a:p>
          </p:txBody>
        </p:sp>
        <p:sp>
          <p:nvSpPr>
            <p:cNvPr id="28" name="Полилиния: фигура 27">
              <a:extLst>
                <a:ext uri="{FF2B5EF4-FFF2-40B4-BE49-F238E27FC236}">
                  <a16:creationId xmlns:a16="http://schemas.microsoft.com/office/drawing/2014/main" id="{1CB5AE29-4B19-43F4-BF56-B2AAE5B8F205}"/>
                </a:ext>
              </a:extLst>
            </p:cNvPr>
            <p:cNvSpPr/>
            <p:nvPr/>
          </p:nvSpPr>
          <p:spPr>
            <a:xfrm>
              <a:off x="9409550" y="3240822"/>
              <a:ext cx="42826" cy="85653"/>
            </a:xfrm>
            <a:custGeom>
              <a:avLst/>
              <a:gdLst>
                <a:gd name="connsiteX0" fmla="*/ 0 w 42826"/>
                <a:gd name="connsiteY0" fmla="*/ 0 h 85653"/>
                <a:gd name="connsiteX1" fmla="*/ 42827 w 42826"/>
                <a:gd name="connsiteY1" fmla="*/ 0 h 85653"/>
                <a:gd name="connsiteX2" fmla="*/ 42827 w 42826"/>
                <a:gd name="connsiteY2" fmla="*/ 85654 h 85653"/>
                <a:gd name="connsiteX3" fmla="*/ 0 w 42826"/>
                <a:gd name="connsiteY3" fmla="*/ 85654 h 85653"/>
              </a:gdLst>
              <a:ahLst/>
              <a:cxnLst>
                <a:cxn ang="0">
                  <a:pos x="connsiteX0" y="connsiteY0"/>
                </a:cxn>
                <a:cxn ang="0">
                  <a:pos x="connsiteX1" y="connsiteY1"/>
                </a:cxn>
                <a:cxn ang="0">
                  <a:pos x="connsiteX2" y="connsiteY2"/>
                </a:cxn>
                <a:cxn ang="0">
                  <a:pos x="connsiteX3" y="connsiteY3"/>
                </a:cxn>
              </a:cxnLst>
              <a:rect l="l" t="t" r="r" b="b"/>
              <a:pathLst>
                <a:path w="42826" h="85653">
                  <a:moveTo>
                    <a:pt x="0" y="0"/>
                  </a:moveTo>
                  <a:lnTo>
                    <a:pt x="42827" y="0"/>
                  </a:lnTo>
                  <a:lnTo>
                    <a:pt x="42827" y="85654"/>
                  </a:lnTo>
                  <a:lnTo>
                    <a:pt x="0" y="85654"/>
                  </a:lnTo>
                  <a:close/>
                </a:path>
              </a:pathLst>
            </a:custGeom>
            <a:grpFill/>
            <a:ln w="2660" cap="flat">
              <a:noFill/>
              <a:prstDash val="solid"/>
              <a:miter/>
            </a:ln>
          </p:spPr>
          <p:txBody>
            <a:bodyPr rtlCol="0" anchor="ctr"/>
            <a:lstStyle/>
            <a:p>
              <a:endParaRPr lang="ru-RU"/>
            </a:p>
          </p:txBody>
        </p:sp>
        <p:sp>
          <p:nvSpPr>
            <p:cNvPr id="29" name="Полилиния: фигура 28">
              <a:extLst>
                <a:ext uri="{FF2B5EF4-FFF2-40B4-BE49-F238E27FC236}">
                  <a16:creationId xmlns:a16="http://schemas.microsoft.com/office/drawing/2014/main" id="{A607F58E-8EF0-449D-A5E4-854F6B811B41}"/>
                </a:ext>
              </a:extLst>
            </p:cNvPr>
            <p:cNvSpPr/>
            <p:nvPr/>
          </p:nvSpPr>
          <p:spPr>
            <a:xfrm>
              <a:off x="10269817" y="3197996"/>
              <a:ext cx="120179" cy="85340"/>
            </a:xfrm>
            <a:custGeom>
              <a:avLst/>
              <a:gdLst>
                <a:gd name="connsiteX0" fmla="*/ 120180 w 120179"/>
                <a:gd name="connsiteY0" fmla="*/ 0 h 85340"/>
                <a:gd name="connsiteX1" fmla="*/ 0 w 120179"/>
                <a:gd name="connsiteY1" fmla="*/ 0 h 85340"/>
                <a:gd name="connsiteX2" fmla="*/ 73148 w 120179"/>
                <a:gd name="connsiteY2" fmla="*/ 85340 h 85340"/>
                <a:gd name="connsiteX3" fmla="*/ 120180 w 120179"/>
                <a:gd name="connsiteY3" fmla="*/ 0 h 85340"/>
              </a:gdLst>
              <a:ahLst/>
              <a:cxnLst>
                <a:cxn ang="0">
                  <a:pos x="connsiteX0" y="connsiteY0"/>
                </a:cxn>
                <a:cxn ang="0">
                  <a:pos x="connsiteX1" y="connsiteY1"/>
                </a:cxn>
                <a:cxn ang="0">
                  <a:pos x="connsiteX2" y="connsiteY2"/>
                </a:cxn>
                <a:cxn ang="0">
                  <a:pos x="connsiteX3" y="connsiteY3"/>
                </a:cxn>
              </a:cxnLst>
              <a:rect l="l" t="t" r="r" b="b"/>
              <a:pathLst>
                <a:path w="120179" h="85340">
                  <a:moveTo>
                    <a:pt x="120180" y="0"/>
                  </a:moveTo>
                  <a:lnTo>
                    <a:pt x="0" y="0"/>
                  </a:lnTo>
                  <a:lnTo>
                    <a:pt x="73148" y="85340"/>
                  </a:lnTo>
                  <a:cubicBezTo>
                    <a:pt x="87902" y="56440"/>
                    <a:pt x="103579" y="27995"/>
                    <a:pt x="120180" y="0"/>
                  </a:cubicBezTo>
                  <a:close/>
                </a:path>
              </a:pathLst>
            </a:custGeom>
            <a:grpFill/>
            <a:ln w="2660" cap="flat">
              <a:noFill/>
              <a:prstDash val="solid"/>
              <a:miter/>
            </a:ln>
          </p:spPr>
          <p:txBody>
            <a:bodyPr rtlCol="0" anchor="ctr"/>
            <a:lstStyle/>
            <a:p>
              <a:endParaRPr lang="ru-RU"/>
            </a:p>
          </p:txBody>
        </p:sp>
        <p:sp>
          <p:nvSpPr>
            <p:cNvPr id="30" name="Полилиния: фигура 29">
              <a:extLst>
                <a:ext uri="{FF2B5EF4-FFF2-40B4-BE49-F238E27FC236}">
                  <a16:creationId xmlns:a16="http://schemas.microsoft.com/office/drawing/2014/main" id="{4B18A230-8091-4706-9B59-AB6AF2975838}"/>
                </a:ext>
              </a:extLst>
            </p:cNvPr>
            <p:cNvSpPr/>
            <p:nvPr/>
          </p:nvSpPr>
          <p:spPr>
            <a:xfrm>
              <a:off x="9666510" y="3133755"/>
              <a:ext cx="42826" cy="192720"/>
            </a:xfrm>
            <a:custGeom>
              <a:avLst/>
              <a:gdLst>
                <a:gd name="connsiteX0" fmla="*/ 0 w 42826"/>
                <a:gd name="connsiteY0" fmla="*/ 0 h 192720"/>
                <a:gd name="connsiteX1" fmla="*/ 42827 w 42826"/>
                <a:gd name="connsiteY1" fmla="*/ 0 h 192720"/>
                <a:gd name="connsiteX2" fmla="*/ 42827 w 42826"/>
                <a:gd name="connsiteY2" fmla="*/ 192720 h 192720"/>
                <a:gd name="connsiteX3" fmla="*/ 0 w 42826"/>
                <a:gd name="connsiteY3" fmla="*/ 192720 h 192720"/>
              </a:gdLst>
              <a:ahLst/>
              <a:cxnLst>
                <a:cxn ang="0">
                  <a:pos x="connsiteX0" y="connsiteY0"/>
                </a:cxn>
                <a:cxn ang="0">
                  <a:pos x="connsiteX1" y="connsiteY1"/>
                </a:cxn>
                <a:cxn ang="0">
                  <a:pos x="connsiteX2" y="connsiteY2"/>
                </a:cxn>
                <a:cxn ang="0">
                  <a:pos x="connsiteX3" y="connsiteY3"/>
                </a:cxn>
              </a:cxnLst>
              <a:rect l="l" t="t" r="r" b="b"/>
              <a:pathLst>
                <a:path w="42826" h="192720">
                  <a:moveTo>
                    <a:pt x="0" y="0"/>
                  </a:moveTo>
                  <a:lnTo>
                    <a:pt x="42827" y="0"/>
                  </a:lnTo>
                  <a:lnTo>
                    <a:pt x="42827" y="192720"/>
                  </a:lnTo>
                  <a:lnTo>
                    <a:pt x="0" y="192720"/>
                  </a:lnTo>
                  <a:close/>
                </a:path>
              </a:pathLst>
            </a:custGeom>
            <a:grpFill/>
            <a:ln w="2660" cap="flat">
              <a:noFill/>
              <a:prstDash val="solid"/>
              <a:miter/>
            </a:ln>
          </p:spPr>
          <p:txBody>
            <a:bodyPr rtlCol="0" anchor="ctr"/>
            <a:lstStyle/>
            <a:p>
              <a:endParaRPr lang="ru-RU"/>
            </a:p>
          </p:txBody>
        </p:sp>
        <p:sp>
          <p:nvSpPr>
            <p:cNvPr id="31" name="Полилиния: фигура 30">
              <a:extLst>
                <a:ext uri="{FF2B5EF4-FFF2-40B4-BE49-F238E27FC236}">
                  <a16:creationId xmlns:a16="http://schemas.microsoft.com/office/drawing/2014/main" id="{1A854A17-ECD4-4755-AF20-B778FDE6DFD9}"/>
                </a:ext>
              </a:extLst>
            </p:cNvPr>
            <p:cNvSpPr/>
            <p:nvPr/>
          </p:nvSpPr>
          <p:spPr>
            <a:xfrm>
              <a:off x="9580857" y="3240822"/>
              <a:ext cx="42826" cy="85653"/>
            </a:xfrm>
            <a:custGeom>
              <a:avLst/>
              <a:gdLst>
                <a:gd name="connsiteX0" fmla="*/ 0 w 42826"/>
                <a:gd name="connsiteY0" fmla="*/ 0 h 85653"/>
                <a:gd name="connsiteX1" fmla="*/ 42827 w 42826"/>
                <a:gd name="connsiteY1" fmla="*/ 0 h 85653"/>
                <a:gd name="connsiteX2" fmla="*/ 42827 w 42826"/>
                <a:gd name="connsiteY2" fmla="*/ 85654 h 85653"/>
                <a:gd name="connsiteX3" fmla="*/ 0 w 42826"/>
                <a:gd name="connsiteY3" fmla="*/ 85654 h 85653"/>
              </a:gdLst>
              <a:ahLst/>
              <a:cxnLst>
                <a:cxn ang="0">
                  <a:pos x="connsiteX0" y="connsiteY0"/>
                </a:cxn>
                <a:cxn ang="0">
                  <a:pos x="connsiteX1" y="connsiteY1"/>
                </a:cxn>
                <a:cxn ang="0">
                  <a:pos x="connsiteX2" y="connsiteY2"/>
                </a:cxn>
                <a:cxn ang="0">
                  <a:pos x="connsiteX3" y="connsiteY3"/>
                </a:cxn>
              </a:cxnLst>
              <a:rect l="l" t="t" r="r" b="b"/>
              <a:pathLst>
                <a:path w="42826" h="85653">
                  <a:moveTo>
                    <a:pt x="0" y="0"/>
                  </a:moveTo>
                  <a:lnTo>
                    <a:pt x="42827" y="0"/>
                  </a:lnTo>
                  <a:lnTo>
                    <a:pt x="42827" y="85654"/>
                  </a:lnTo>
                  <a:lnTo>
                    <a:pt x="0" y="85654"/>
                  </a:lnTo>
                  <a:close/>
                </a:path>
              </a:pathLst>
            </a:custGeom>
            <a:grpFill/>
            <a:ln w="2660" cap="flat">
              <a:noFill/>
              <a:prstDash val="solid"/>
              <a:miter/>
            </a:ln>
          </p:spPr>
          <p:txBody>
            <a:bodyPr rtlCol="0" anchor="ctr"/>
            <a:lstStyle/>
            <a:p>
              <a:endParaRPr lang="ru-RU"/>
            </a:p>
          </p:txBody>
        </p:sp>
        <p:sp>
          <p:nvSpPr>
            <p:cNvPr id="32" name="Полилиния: фигура 31">
              <a:extLst>
                <a:ext uri="{FF2B5EF4-FFF2-40B4-BE49-F238E27FC236}">
                  <a16:creationId xmlns:a16="http://schemas.microsoft.com/office/drawing/2014/main" id="{BCE152CC-CD45-400A-8872-B38C4D6ED55B}"/>
                </a:ext>
              </a:extLst>
            </p:cNvPr>
            <p:cNvSpPr/>
            <p:nvPr/>
          </p:nvSpPr>
          <p:spPr>
            <a:xfrm>
              <a:off x="10119211" y="3204923"/>
              <a:ext cx="144066" cy="139880"/>
            </a:xfrm>
            <a:custGeom>
              <a:avLst/>
              <a:gdLst>
                <a:gd name="connsiteX0" fmla="*/ 100137 w 144066"/>
                <a:gd name="connsiteY0" fmla="*/ 0 h 139880"/>
                <a:gd name="connsiteX1" fmla="*/ 0 w 144066"/>
                <a:gd name="connsiteY1" fmla="*/ 66759 h 139880"/>
                <a:gd name="connsiteX2" fmla="*/ 14904 w 144066"/>
                <a:gd name="connsiteY2" fmla="*/ 126368 h 139880"/>
                <a:gd name="connsiteX3" fmla="*/ 55437 w 144066"/>
                <a:gd name="connsiteY3" fmla="*/ 139880 h 139880"/>
                <a:gd name="connsiteX4" fmla="*/ 144067 w 144066"/>
                <a:gd name="connsiteY4" fmla="*/ 51250 h 139880"/>
                <a:gd name="connsiteX5" fmla="*/ 100137 w 144066"/>
                <a:gd name="connsiteY5" fmla="*/ 0 h 13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066" h="139880">
                  <a:moveTo>
                    <a:pt x="100137" y="0"/>
                  </a:moveTo>
                  <a:lnTo>
                    <a:pt x="0" y="66759"/>
                  </a:lnTo>
                  <a:lnTo>
                    <a:pt x="14904" y="126368"/>
                  </a:lnTo>
                  <a:lnTo>
                    <a:pt x="55437" y="139880"/>
                  </a:lnTo>
                  <a:lnTo>
                    <a:pt x="144067" y="51250"/>
                  </a:lnTo>
                  <a:lnTo>
                    <a:pt x="100137" y="0"/>
                  </a:lnTo>
                  <a:close/>
                </a:path>
              </a:pathLst>
            </a:custGeom>
            <a:grpFill/>
            <a:ln w="2660" cap="flat">
              <a:noFill/>
              <a:prstDash val="solid"/>
              <a:miter/>
            </a:ln>
          </p:spPr>
          <p:txBody>
            <a:bodyPr rtlCol="0" anchor="ctr"/>
            <a:lstStyle/>
            <a:p>
              <a:endParaRPr lang="ru-RU"/>
            </a:p>
          </p:txBody>
        </p:sp>
        <p:sp>
          <p:nvSpPr>
            <p:cNvPr id="33" name="Полилиния: фигура 32">
              <a:extLst>
                <a:ext uri="{FF2B5EF4-FFF2-40B4-BE49-F238E27FC236}">
                  <a16:creationId xmlns:a16="http://schemas.microsoft.com/office/drawing/2014/main" id="{52D44E6E-72D2-4672-BE3F-87FA596C4DC7}"/>
                </a:ext>
              </a:extLst>
            </p:cNvPr>
            <p:cNvSpPr/>
            <p:nvPr/>
          </p:nvSpPr>
          <p:spPr>
            <a:xfrm>
              <a:off x="9780365" y="3340322"/>
              <a:ext cx="235881" cy="307354"/>
            </a:xfrm>
            <a:custGeom>
              <a:avLst/>
              <a:gdLst>
                <a:gd name="connsiteX0" fmla="*/ 184147 w 235881"/>
                <a:gd name="connsiteY0" fmla="*/ 34492 h 307354"/>
                <a:gd name="connsiteX1" fmla="*/ 0 w 235881"/>
                <a:gd name="connsiteY1" fmla="*/ 307354 h 307354"/>
                <a:gd name="connsiteX2" fmla="*/ 91366 w 235881"/>
                <a:gd name="connsiteY2" fmla="*/ 307354 h 307354"/>
                <a:gd name="connsiteX3" fmla="*/ 235882 w 235881"/>
                <a:gd name="connsiteY3" fmla="*/ 0 h 307354"/>
              </a:gdLst>
              <a:ahLst/>
              <a:cxnLst>
                <a:cxn ang="0">
                  <a:pos x="connsiteX0" y="connsiteY0"/>
                </a:cxn>
                <a:cxn ang="0">
                  <a:pos x="connsiteX1" y="connsiteY1"/>
                </a:cxn>
                <a:cxn ang="0">
                  <a:pos x="connsiteX2" y="connsiteY2"/>
                </a:cxn>
                <a:cxn ang="0">
                  <a:pos x="connsiteX3" y="connsiteY3"/>
                </a:cxn>
              </a:cxnLst>
              <a:rect l="l" t="t" r="r" b="b"/>
              <a:pathLst>
                <a:path w="235881" h="307354">
                  <a:moveTo>
                    <a:pt x="184147" y="34492"/>
                  </a:moveTo>
                  <a:cubicBezTo>
                    <a:pt x="89168" y="97586"/>
                    <a:pt x="22977" y="195665"/>
                    <a:pt x="0" y="307354"/>
                  </a:cubicBezTo>
                  <a:lnTo>
                    <a:pt x="91366" y="307354"/>
                  </a:lnTo>
                  <a:cubicBezTo>
                    <a:pt x="126952" y="199444"/>
                    <a:pt x="175477" y="96240"/>
                    <a:pt x="235882" y="0"/>
                  </a:cubicBezTo>
                  <a:close/>
                </a:path>
              </a:pathLst>
            </a:custGeom>
            <a:grpFill/>
            <a:ln w="2660" cap="flat">
              <a:noFill/>
              <a:prstDash val="solid"/>
              <a:miter/>
            </a:ln>
          </p:spPr>
          <p:txBody>
            <a:bodyPr rtlCol="0" anchor="ctr"/>
            <a:lstStyle/>
            <a:p>
              <a:endParaRPr lang="ru-RU"/>
            </a:p>
          </p:txBody>
        </p:sp>
        <p:sp>
          <p:nvSpPr>
            <p:cNvPr id="34" name="Полилиния: фигура 33">
              <a:extLst>
                <a:ext uri="{FF2B5EF4-FFF2-40B4-BE49-F238E27FC236}">
                  <a16:creationId xmlns:a16="http://schemas.microsoft.com/office/drawing/2014/main" id="{CDAE6F7D-7ABA-4248-AD71-0563C39E1F7B}"/>
                </a:ext>
              </a:extLst>
            </p:cNvPr>
            <p:cNvSpPr/>
            <p:nvPr/>
          </p:nvSpPr>
          <p:spPr>
            <a:xfrm>
              <a:off x="10404424" y="3575257"/>
              <a:ext cx="118622" cy="72420"/>
            </a:xfrm>
            <a:custGeom>
              <a:avLst/>
              <a:gdLst>
                <a:gd name="connsiteX0" fmla="*/ 8739 w 118622"/>
                <a:gd name="connsiteY0" fmla="*/ 72420 h 72420"/>
                <a:gd name="connsiteX1" fmla="*/ 118622 w 118622"/>
                <a:gd name="connsiteY1" fmla="*/ 72420 h 72420"/>
                <a:gd name="connsiteX2" fmla="*/ 118622 w 118622"/>
                <a:gd name="connsiteY2" fmla="*/ 0 h 72420"/>
                <a:gd name="connsiteX3" fmla="*/ 0 w 118622"/>
                <a:gd name="connsiteY3" fmla="*/ 59312 h 72420"/>
                <a:gd name="connsiteX4" fmla="*/ 8739 w 118622"/>
                <a:gd name="connsiteY4" fmla="*/ 72420 h 72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22" h="72420">
                  <a:moveTo>
                    <a:pt x="8739" y="72420"/>
                  </a:moveTo>
                  <a:lnTo>
                    <a:pt x="118622" y="72420"/>
                  </a:lnTo>
                  <a:lnTo>
                    <a:pt x="118622" y="0"/>
                  </a:lnTo>
                  <a:lnTo>
                    <a:pt x="0" y="59312"/>
                  </a:lnTo>
                  <a:lnTo>
                    <a:pt x="8739" y="72420"/>
                  </a:lnTo>
                  <a:close/>
                </a:path>
              </a:pathLst>
            </a:custGeom>
            <a:grpFill/>
            <a:ln w="2660" cap="flat">
              <a:noFill/>
              <a:prstDash val="solid"/>
              <a:miter/>
            </a:ln>
          </p:spPr>
          <p:txBody>
            <a:bodyPr rtlCol="0" anchor="ctr"/>
            <a:lstStyle/>
            <a:p>
              <a:endParaRPr lang="ru-RU"/>
            </a:p>
          </p:txBody>
        </p:sp>
        <p:sp>
          <p:nvSpPr>
            <p:cNvPr id="35" name="Полилиния: фигура 34">
              <a:extLst>
                <a:ext uri="{FF2B5EF4-FFF2-40B4-BE49-F238E27FC236}">
                  <a16:creationId xmlns:a16="http://schemas.microsoft.com/office/drawing/2014/main" id="{A0FE8E90-FE2B-46E2-884E-D76F42374001}"/>
                </a:ext>
              </a:extLst>
            </p:cNvPr>
            <p:cNvSpPr/>
            <p:nvPr/>
          </p:nvSpPr>
          <p:spPr>
            <a:xfrm>
              <a:off x="10009125" y="2448527"/>
              <a:ext cx="513921" cy="440904"/>
            </a:xfrm>
            <a:custGeom>
              <a:avLst/>
              <a:gdLst>
                <a:gd name="connsiteX0" fmla="*/ 491472 w 513921"/>
                <a:gd name="connsiteY0" fmla="*/ 36211 h 440904"/>
                <a:gd name="connsiteX1" fmla="*/ 411207 w 513921"/>
                <a:gd name="connsiteY1" fmla="*/ 0 h 440904"/>
                <a:gd name="connsiteX2" fmla="*/ 32120 w 513921"/>
                <a:gd name="connsiteY2" fmla="*/ 0 h 440904"/>
                <a:gd name="connsiteX3" fmla="*/ 0 w 513921"/>
                <a:gd name="connsiteY3" fmla="*/ 32120 h 440904"/>
                <a:gd name="connsiteX4" fmla="*/ 32120 w 513921"/>
                <a:gd name="connsiteY4" fmla="*/ 64240 h 440904"/>
                <a:gd name="connsiteX5" fmla="*/ 214134 w 513921"/>
                <a:gd name="connsiteY5" fmla="*/ 64240 h 440904"/>
                <a:gd name="connsiteX6" fmla="*/ 235547 w 513921"/>
                <a:gd name="connsiteY6" fmla="*/ 85654 h 440904"/>
                <a:gd name="connsiteX7" fmla="*/ 235547 w 513921"/>
                <a:gd name="connsiteY7" fmla="*/ 304881 h 440904"/>
                <a:gd name="connsiteX8" fmla="*/ 304750 w 513921"/>
                <a:gd name="connsiteY8" fmla="*/ 221840 h 440904"/>
                <a:gd name="connsiteX9" fmla="*/ 329153 w 513921"/>
                <a:gd name="connsiteY9" fmla="*/ 215665 h 440904"/>
                <a:gd name="connsiteX10" fmla="*/ 436220 w 513921"/>
                <a:gd name="connsiteY10" fmla="*/ 258492 h 440904"/>
                <a:gd name="connsiteX11" fmla="*/ 448147 w 513921"/>
                <a:gd name="connsiteY11" fmla="*/ 286329 h 440904"/>
                <a:gd name="connsiteX12" fmla="*/ 447419 w 513921"/>
                <a:gd name="connsiteY12" fmla="*/ 287951 h 440904"/>
                <a:gd name="connsiteX13" fmla="*/ 410856 w 513921"/>
                <a:gd name="connsiteY13" fmla="*/ 361075 h 440904"/>
                <a:gd name="connsiteX14" fmla="*/ 477379 w 513921"/>
                <a:gd name="connsiteY14" fmla="*/ 440904 h 440904"/>
                <a:gd name="connsiteX15" fmla="*/ 513921 w 513921"/>
                <a:gd name="connsiteY15" fmla="*/ 148568 h 440904"/>
                <a:gd name="connsiteX16" fmla="*/ 513921 w 513921"/>
                <a:gd name="connsiteY16" fmla="*/ 76965 h 440904"/>
                <a:gd name="connsiteX17" fmla="*/ 491472 w 513921"/>
                <a:gd name="connsiteY17" fmla="*/ 36211 h 4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3921" h="440904">
                  <a:moveTo>
                    <a:pt x="491472" y="36211"/>
                  </a:moveTo>
                  <a:cubicBezTo>
                    <a:pt x="471145" y="13192"/>
                    <a:pt x="441916" y="6"/>
                    <a:pt x="411207" y="0"/>
                  </a:cubicBezTo>
                  <a:lnTo>
                    <a:pt x="32120" y="0"/>
                  </a:lnTo>
                  <a:cubicBezTo>
                    <a:pt x="14382" y="0"/>
                    <a:pt x="0" y="14381"/>
                    <a:pt x="0" y="32120"/>
                  </a:cubicBezTo>
                  <a:cubicBezTo>
                    <a:pt x="0" y="49859"/>
                    <a:pt x="14382" y="64240"/>
                    <a:pt x="32120" y="64240"/>
                  </a:cubicBezTo>
                  <a:lnTo>
                    <a:pt x="214134" y="64240"/>
                  </a:lnTo>
                  <a:cubicBezTo>
                    <a:pt x="225959" y="64240"/>
                    <a:pt x="235547" y="73827"/>
                    <a:pt x="235547" y="85654"/>
                  </a:cubicBezTo>
                  <a:lnTo>
                    <a:pt x="235547" y="304881"/>
                  </a:lnTo>
                  <a:lnTo>
                    <a:pt x="304750" y="221840"/>
                  </a:lnTo>
                  <a:cubicBezTo>
                    <a:pt x="310687" y="214709"/>
                    <a:pt x="320542" y="212215"/>
                    <a:pt x="329153" y="215665"/>
                  </a:cubicBezTo>
                  <a:lnTo>
                    <a:pt x="436220" y="258492"/>
                  </a:lnTo>
                  <a:cubicBezTo>
                    <a:pt x="447203" y="262887"/>
                    <a:pt x="452543" y="275349"/>
                    <a:pt x="448147" y="286329"/>
                  </a:cubicBezTo>
                  <a:cubicBezTo>
                    <a:pt x="447928" y="286881"/>
                    <a:pt x="447684" y="287421"/>
                    <a:pt x="447419" y="287951"/>
                  </a:cubicBezTo>
                  <a:lnTo>
                    <a:pt x="410856" y="361075"/>
                  </a:lnTo>
                  <a:lnTo>
                    <a:pt x="477379" y="440904"/>
                  </a:lnTo>
                  <a:lnTo>
                    <a:pt x="513921" y="148568"/>
                  </a:lnTo>
                  <a:lnTo>
                    <a:pt x="513921" y="76965"/>
                  </a:lnTo>
                  <a:cubicBezTo>
                    <a:pt x="509518" y="61898"/>
                    <a:pt x="501855" y="47985"/>
                    <a:pt x="491472" y="36211"/>
                  </a:cubicBezTo>
                  <a:close/>
                </a:path>
              </a:pathLst>
            </a:custGeom>
            <a:grpFill/>
            <a:ln w="2660" cap="flat">
              <a:noFill/>
              <a:prstDash val="solid"/>
              <a:miter/>
            </a:ln>
          </p:spPr>
          <p:txBody>
            <a:bodyPr rtlCol="0" anchor="ctr"/>
            <a:lstStyle/>
            <a:p>
              <a:endParaRPr lang="ru-RU"/>
            </a:p>
          </p:txBody>
        </p:sp>
        <p:sp>
          <p:nvSpPr>
            <p:cNvPr id="36" name="Полилиния: фигура 35">
              <a:extLst>
                <a:ext uri="{FF2B5EF4-FFF2-40B4-BE49-F238E27FC236}">
                  <a16:creationId xmlns:a16="http://schemas.microsoft.com/office/drawing/2014/main" id="{4D032675-9F2B-4586-821A-B216B7585204}"/>
                </a:ext>
              </a:extLst>
            </p:cNvPr>
            <p:cNvSpPr/>
            <p:nvPr/>
          </p:nvSpPr>
          <p:spPr>
            <a:xfrm>
              <a:off x="10255333" y="3094082"/>
              <a:ext cx="267712" cy="553594"/>
            </a:xfrm>
            <a:custGeom>
              <a:avLst/>
              <a:gdLst>
                <a:gd name="connsiteX0" fmla="*/ 854 w 267712"/>
                <a:gd name="connsiteY0" fmla="*/ 549960 h 553594"/>
                <a:gd name="connsiteX1" fmla="*/ 0 w 267712"/>
                <a:gd name="connsiteY1" fmla="*/ 553595 h 553594"/>
                <a:gd name="connsiteX2" fmla="*/ 106360 w 267712"/>
                <a:gd name="connsiteY2" fmla="*/ 553595 h 553594"/>
                <a:gd name="connsiteX3" fmla="*/ 100003 w 267712"/>
                <a:gd name="connsiteY3" fmla="*/ 544061 h 553594"/>
                <a:gd name="connsiteX4" fmla="*/ 105940 w 267712"/>
                <a:gd name="connsiteY4" fmla="*/ 514366 h 553594"/>
                <a:gd name="connsiteX5" fmla="*/ 108242 w 267712"/>
                <a:gd name="connsiteY5" fmla="*/ 513030 h 553594"/>
                <a:gd name="connsiteX6" fmla="*/ 267713 w 267712"/>
                <a:gd name="connsiteY6" fmla="*/ 433295 h 553594"/>
                <a:gd name="connsiteX7" fmla="*/ 267713 w 267712"/>
                <a:gd name="connsiteY7" fmla="*/ 3605 h 553594"/>
                <a:gd name="connsiteX8" fmla="*/ 254728 w 267712"/>
                <a:gd name="connsiteY8" fmla="*/ 0 h 553594"/>
                <a:gd name="connsiteX9" fmla="*/ 854 w 267712"/>
                <a:gd name="connsiteY9" fmla="*/ 549960 h 5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712" h="553594">
                  <a:moveTo>
                    <a:pt x="854" y="549960"/>
                  </a:moveTo>
                  <a:lnTo>
                    <a:pt x="0" y="553595"/>
                  </a:lnTo>
                  <a:lnTo>
                    <a:pt x="106360" y="553595"/>
                  </a:lnTo>
                  <a:lnTo>
                    <a:pt x="100003" y="544061"/>
                  </a:lnTo>
                  <a:cubicBezTo>
                    <a:pt x="93443" y="534221"/>
                    <a:pt x="96101" y="520926"/>
                    <a:pt x="105940" y="514366"/>
                  </a:cubicBezTo>
                  <a:cubicBezTo>
                    <a:pt x="106679" y="513873"/>
                    <a:pt x="107447" y="513426"/>
                    <a:pt x="108242" y="513030"/>
                  </a:cubicBezTo>
                  <a:lnTo>
                    <a:pt x="267713" y="433295"/>
                  </a:lnTo>
                  <a:lnTo>
                    <a:pt x="267713" y="3605"/>
                  </a:lnTo>
                  <a:lnTo>
                    <a:pt x="254728" y="0"/>
                  </a:lnTo>
                  <a:cubicBezTo>
                    <a:pt x="133703" y="164217"/>
                    <a:pt x="47329" y="351327"/>
                    <a:pt x="854" y="549960"/>
                  </a:cubicBezTo>
                  <a:close/>
                </a:path>
              </a:pathLst>
            </a:custGeom>
            <a:grpFill/>
            <a:ln w="2660" cap="flat">
              <a:noFill/>
              <a:prstDash val="solid"/>
              <a:miter/>
            </a:ln>
          </p:spPr>
          <p:txBody>
            <a:bodyPr rtlCol="0" anchor="ctr"/>
            <a:lstStyle/>
            <a:p>
              <a:endParaRPr lang="ru-RU"/>
            </a:p>
          </p:txBody>
        </p:sp>
        <p:sp>
          <p:nvSpPr>
            <p:cNvPr id="37" name="Полилиния: фигура 36">
              <a:extLst>
                <a:ext uri="{FF2B5EF4-FFF2-40B4-BE49-F238E27FC236}">
                  <a16:creationId xmlns:a16="http://schemas.microsoft.com/office/drawing/2014/main" id="{5737A53D-76AB-400F-9C08-6163FE6A5119}"/>
                </a:ext>
              </a:extLst>
            </p:cNvPr>
            <p:cNvSpPr/>
            <p:nvPr/>
          </p:nvSpPr>
          <p:spPr>
            <a:xfrm>
              <a:off x="10183336" y="3288788"/>
              <a:ext cx="139069" cy="358888"/>
            </a:xfrm>
            <a:custGeom>
              <a:avLst/>
              <a:gdLst>
                <a:gd name="connsiteX0" fmla="*/ 107897 w 139069"/>
                <a:gd name="connsiteY0" fmla="*/ 0 h 358888"/>
                <a:gd name="connsiteX1" fmla="*/ 17926 w 139069"/>
                <a:gd name="connsiteY1" fmla="*/ 89966 h 358888"/>
                <a:gd name="connsiteX2" fmla="*/ 0 w 139069"/>
                <a:gd name="connsiteY2" fmla="*/ 358888 h 358888"/>
                <a:gd name="connsiteX3" fmla="*/ 28001 w 139069"/>
                <a:gd name="connsiteY3" fmla="*/ 358888 h 358888"/>
                <a:gd name="connsiteX4" fmla="*/ 31165 w 139069"/>
                <a:gd name="connsiteY4" fmla="*/ 345446 h 358888"/>
                <a:gd name="connsiteX5" fmla="*/ 139069 w 139069"/>
                <a:gd name="connsiteY5" fmla="*/ 36368 h 35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069" h="358888">
                  <a:moveTo>
                    <a:pt x="107897" y="0"/>
                  </a:moveTo>
                  <a:lnTo>
                    <a:pt x="17926" y="89966"/>
                  </a:lnTo>
                  <a:lnTo>
                    <a:pt x="0" y="358888"/>
                  </a:lnTo>
                  <a:lnTo>
                    <a:pt x="28001" y="358888"/>
                  </a:lnTo>
                  <a:lnTo>
                    <a:pt x="31165" y="345446"/>
                  </a:lnTo>
                  <a:cubicBezTo>
                    <a:pt x="56151" y="238906"/>
                    <a:pt x="92321" y="135309"/>
                    <a:pt x="139069" y="36368"/>
                  </a:cubicBezTo>
                  <a:close/>
                </a:path>
              </a:pathLst>
            </a:custGeom>
            <a:grpFill/>
            <a:ln w="2660" cap="flat">
              <a:noFill/>
              <a:prstDash val="solid"/>
              <a:miter/>
            </a:ln>
          </p:spPr>
          <p:txBody>
            <a:bodyPr rtlCol="0" anchor="ctr"/>
            <a:lstStyle/>
            <a:p>
              <a:endParaRPr lang="ru-RU"/>
            </a:p>
          </p:txBody>
        </p:sp>
        <p:sp>
          <p:nvSpPr>
            <p:cNvPr id="38" name="Полилиния: фигура 37">
              <a:extLst>
                <a:ext uri="{FF2B5EF4-FFF2-40B4-BE49-F238E27FC236}">
                  <a16:creationId xmlns:a16="http://schemas.microsoft.com/office/drawing/2014/main" id="{BDA817A8-0DF9-46D3-ABDD-DE61CF2B9E31}"/>
                </a:ext>
              </a:extLst>
            </p:cNvPr>
            <p:cNvSpPr/>
            <p:nvPr/>
          </p:nvSpPr>
          <p:spPr>
            <a:xfrm>
              <a:off x="10063317" y="3375518"/>
              <a:ext cx="94647" cy="272158"/>
            </a:xfrm>
            <a:custGeom>
              <a:avLst/>
              <a:gdLst>
                <a:gd name="connsiteX0" fmla="*/ 0 w 94647"/>
                <a:gd name="connsiteY0" fmla="*/ 272159 h 272158"/>
                <a:gd name="connsiteX1" fmla="*/ 77096 w 94647"/>
                <a:gd name="connsiteY1" fmla="*/ 272159 h 272158"/>
                <a:gd name="connsiteX2" fmla="*/ 94647 w 94647"/>
                <a:gd name="connsiteY2" fmla="*/ 8868 h 272158"/>
                <a:gd name="connsiteX3" fmla="*/ 68041 w 94647"/>
                <a:gd name="connsiteY3" fmla="*/ 0 h 272158"/>
                <a:gd name="connsiteX4" fmla="*/ 0 w 94647"/>
                <a:gd name="connsiteY4" fmla="*/ 272159 h 272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47" h="272158">
                  <a:moveTo>
                    <a:pt x="0" y="272159"/>
                  </a:moveTo>
                  <a:lnTo>
                    <a:pt x="77096" y="272159"/>
                  </a:lnTo>
                  <a:lnTo>
                    <a:pt x="94647" y="8868"/>
                  </a:lnTo>
                  <a:lnTo>
                    <a:pt x="68041" y="0"/>
                  </a:lnTo>
                  <a:lnTo>
                    <a:pt x="0" y="272159"/>
                  </a:lnTo>
                  <a:close/>
                </a:path>
              </a:pathLst>
            </a:custGeom>
            <a:grpFill/>
            <a:ln w="2660" cap="flat">
              <a:noFill/>
              <a:prstDash val="solid"/>
              <a:miter/>
            </a:ln>
          </p:spPr>
          <p:txBody>
            <a:bodyPr rtlCol="0" anchor="ctr"/>
            <a:lstStyle/>
            <a:p>
              <a:endParaRPr lang="ru-RU"/>
            </a:p>
          </p:txBody>
        </p:sp>
        <p:sp>
          <p:nvSpPr>
            <p:cNvPr id="39" name="Полилиния: фигура 38">
              <a:extLst>
                <a:ext uri="{FF2B5EF4-FFF2-40B4-BE49-F238E27FC236}">
                  <a16:creationId xmlns:a16="http://schemas.microsoft.com/office/drawing/2014/main" id="{65EA7008-5CCC-4E6B-8A94-EEE4E9C28E0A}"/>
                </a:ext>
              </a:extLst>
            </p:cNvPr>
            <p:cNvSpPr/>
            <p:nvPr/>
          </p:nvSpPr>
          <p:spPr>
            <a:xfrm>
              <a:off x="9916876" y="3313103"/>
              <a:ext cx="177243" cy="334573"/>
            </a:xfrm>
            <a:custGeom>
              <a:avLst/>
              <a:gdLst>
                <a:gd name="connsiteX0" fmla="*/ 168548 w 177243"/>
                <a:gd name="connsiteY0" fmla="*/ 0 h 334573"/>
                <a:gd name="connsiteX1" fmla="*/ 0 w 177243"/>
                <a:gd name="connsiteY1" fmla="*/ 334573 h 334573"/>
                <a:gd name="connsiteX2" fmla="*/ 102297 w 177243"/>
                <a:gd name="connsiteY2" fmla="*/ 334573 h 334573"/>
                <a:gd name="connsiteX3" fmla="*/ 177244 w 177243"/>
                <a:gd name="connsiteY3" fmla="*/ 34786 h 334573"/>
              </a:gdLst>
              <a:ahLst/>
              <a:cxnLst>
                <a:cxn ang="0">
                  <a:pos x="connsiteX0" y="connsiteY0"/>
                </a:cxn>
                <a:cxn ang="0">
                  <a:pos x="connsiteX1" y="connsiteY1"/>
                </a:cxn>
                <a:cxn ang="0">
                  <a:pos x="connsiteX2" y="connsiteY2"/>
                </a:cxn>
                <a:cxn ang="0">
                  <a:pos x="connsiteX3" y="connsiteY3"/>
                </a:cxn>
              </a:cxnLst>
              <a:rect l="l" t="t" r="r" b="b"/>
              <a:pathLst>
                <a:path w="177243" h="334573">
                  <a:moveTo>
                    <a:pt x="168548" y="0"/>
                  </a:moveTo>
                  <a:cubicBezTo>
                    <a:pt x="97252" y="103247"/>
                    <a:pt x="40536" y="215831"/>
                    <a:pt x="0" y="334573"/>
                  </a:cubicBezTo>
                  <a:lnTo>
                    <a:pt x="102297" y="334573"/>
                  </a:lnTo>
                  <a:lnTo>
                    <a:pt x="177244" y="34786"/>
                  </a:lnTo>
                  <a:close/>
                </a:path>
              </a:pathLst>
            </a:custGeom>
            <a:grpFill/>
            <a:ln w="2660" cap="flat">
              <a:noFill/>
              <a:prstDash val="solid"/>
              <a:miter/>
            </a:ln>
          </p:spPr>
          <p:txBody>
            <a:bodyPr rtlCol="0" anchor="ctr"/>
            <a:lstStyle/>
            <a:p>
              <a:endParaRPr lang="ru-RU"/>
            </a:p>
          </p:txBody>
        </p:sp>
        <p:sp>
          <p:nvSpPr>
            <p:cNvPr id="40" name="Полилиния: фигура 39">
              <a:extLst>
                <a:ext uri="{FF2B5EF4-FFF2-40B4-BE49-F238E27FC236}">
                  <a16:creationId xmlns:a16="http://schemas.microsoft.com/office/drawing/2014/main" id="{9D8F967F-A9C2-4DEA-BA10-69C41B609E5B}"/>
                </a:ext>
              </a:extLst>
            </p:cNvPr>
            <p:cNvSpPr/>
            <p:nvPr/>
          </p:nvSpPr>
          <p:spPr>
            <a:xfrm>
              <a:off x="9409550" y="3369303"/>
              <a:ext cx="385441" cy="42826"/>
            </a:xfrm>
            <a:custGeom>
              <a:avLst/>
              <a:gdLst>
                <a:gd name="connsiteX0" fmla="*/ 0 w 385441"/>
                <a:gd name="connsiteY0" fmla="*/ 0 h 42826"/>
                <a:gd name="connsiteX1" fmla="*/ 385441 w 385441"/>
                <a:gd name="connsiteY1" fmla="*/ 0 h 42826"/>
                <a:gd name="connsiteX2" fmla="*/ 385441 w 385441"/>
                <a:gd name="connsiteY2" fmla="*/ 42827 h 42826"/>
                <a:gd name="connsiteX3" fmla="*/ 0 w 385441"/>
                <a:gd name="connsiteY3" fmla="*/ 42827 h 42826"/>
              </a:gdLst>
              <a:ahLst/>
              <a:cxnLst>
                <a:cxn ang="0">
                  <a:pos x="connsiteX0" y="connsiteY0"/>
                </a:cxn>
                <a:cxn ang="0">
                  <a:pos x="connsiteX1" y="connsiteY1"/>
                </a:cxn>
                <a:cxn ang="0">
                  <a:pos x="connsiteX2" y="connsiteY2"/>
                </a:cxn>
                <a:cxn ang="0">
                  <a:pos x="connsiteX3" y="connsiteY3"/>
                </a:cxn>
              </a:cxnLst>
              <a:rect l="l" t="t" r="r" b="b"/>
              <a:pathLst>
                <a:path w="385441" h="42826">
                  <a:moveTo>
                    <a:pt x="0" y="0"/>
                  </a:moveTo>
                  <a:lnTo>
                    <a:pt x="385441" y="0"/>
                  </a:lnTo>
                  <a:lnTo>
                    <a:pt x="385441" y="42827"/>
                  </a:lnTo>
                  <a:lnTo>
                    <a:pt x="0" y="42827"/>
                  </a:lnTo>
                  <a:close/>
                </a:path>
              </a:pathLst>
            </a:custGeom>
            <a:grpFill/>
            <a:ln w="2660" cap="flat">
              <a:noFill/>
              <a:prstDash val="solid"/>
              <a:miter/>
            </a:ln>
          </p:spPr>
          <p:txBody>
            <a:bodyPr rtlCol="0" anchor="ctr"/>
            <a:lstStyle/>
            <a:p>
              <a:endParaRPr lang="ru-RU"/>
            </a:p>
          </p:txBody>
        </p:sp>
        <p:sp>
          <p:nvSpPr>
            <p:cNvPr id="41" name="Полилиния: фигура 40">
              <a:extLst>
                <a:ext uri="{FF2B5EF4-FFF2-40B4-BE49-F238E27FC236}">
                  <a16:creationId xmlns:a16="http://schemas.microsoft.com/office/drawing/2014/main" id="{98406C6D-E6B4-4ADF-9E15-778D12902470}"/>
                </a:ext>
              </a:extLst>
            </p:cNvPr>
            <p:cNvSpPr/>
            <p:nvPr/>
          </p:nvSpPr>
          <p:spPr>
            <a:xfrm>
              <a:off x="9323896" y="2448527"/>
              <a:ext cx="877949" cy="1199149"/>
            </a:xfrm>
            <a:custGeom>
              <a:avLst/>
              <a:gdLst>
                <a:gd name="connsiteX0" fmla="*/ 685229 w 877949"/>
                <a:gd name="connsiteY0" fmla="*/ 663815 h 1199149"/>
                <a:gd name="connsiteX1" fmla="*/ 663815 w 877949"/>
                <a:gd name="connsiteY1" fmla="*/ 642402 h 1199149"/>
                <a:gd name="connsiteX2" fmla="*/ 663815 w 877949"/>
                <a:gd name="connsiteY2" fmla="*/ 385441 h 1199149"/>
                <a:gd name="connsiteX3" fmla="*/ 578162 w 877949"/>
                <a:gd name="connsiteY3" fmla="*/ 385441 h 1199149"/>
                <a:gd name="connsiteX4" fmla="*/ 556748 w 877949"/>
                <a:gd name="connsiteY4" fmla="*/ 364028 h 1199149"/>
                <a:gd name="connsiteX5" fmla="*/ 559307 w 877949"/>
                <a:gd name="connsiteY5" fmla="*/ 353875 h 1199149"/>
                <a:gd name="connsiteX6" fmla="*/ 694185 w 877949"/>
                <a:gd name="connsiteY6" fmla="*/ 103387 h 1199149"/>
                <a:gd name="connsiteX7" fmla="*/ 646058 w 877949"/>
                <a:gd name="connsiteY7" fmla="*/ 9021 h 1199149"/>
                <a:gd name="connsiteX8" fmla="*/ 649648 w 877949"/>
                <a:gd name="connsiteY8" fmla="*/ 0 h 1199149"/>
                <a:gd name="connsiteX9" fmla="*/ 0 w 877949"/>
                <a:gd name="connsiteY9" fmla="*/ 0 h 1199149"/>
                <a:gd name="connsiteX10" fmla="*/ 0 w 877949"/>
                <a:gd name="connsiteY10" fmla="*/ 1199150 h 1199149"/>
                <a:gd name="connsiteX11" fmla="*/ 412802 w 877949"/>
                <a:gd name="connsiteY11" fmla="*/ 1199150 h 1199149"/>
                <a:gd name="connsiteX12" fmla="*/ 496180 w 877949"/>
                <a:gd name="connsiteY12" fmla="*/ 1006092 h 1199149"/>
                <a:gd name="connsiteX13" fmla="*/ 492508 w 877949"/>
                <a:gd name="connsiteY13" fmla="*/ 1006429 h 1199149"/>
                <a:gd name="connsiteX14" fmla="*/ 64240 w 877949"/>
                <a:gd name="connsiteY14" fmla="*/ 1006429 h 1199149"/>
                <a:gd name="connsiteX15" fmla="*/ 42827 w 877949"/>
                <a:gd name="connsiteY15" fmla="*/ 985016 h 1199149"/>
                <a:gd name="connsiteX16" fmla="*/ 42827 w 877949"/>
                <a:gd name="connsiteY16" fmla="*/ 770882 h 1199149"/>
                <a:gd name="connsiteX17" fmla="*/ 64240 w 877949"/>
                <a:gd name="connsiteY17" fmla="*/ 749469 h 1199149"/>
                <a:gd name="connsiteX18" fmla="*/ 128480 w 877949"/>
                <a:gd name="connsiteY18" fmla="*/ 749469 h 1199149"/>
                <a:gd name="connsiteX19" fmla="*/ 128480 w 877949"/>
                <a:gd name="connsiteY19" fmla="*/ 706642 h 1199149"/>
                <a:gd name="connsiteX20" fmla="*/ 149894 w 877949"/>
                <a:gd name="connsiteY20" fmla="*/ 685228 h 1199149"/>
                <a:gd name="connsiteX21" fmla="*/ 235547 w 877949"/>
                <a:gd name="connsiteY21" fmla="*/ 685228 h 1199149"/>
                <a:gd name="connsiteX22" fmla="*/ 256961 w 877949"/>
                <a:gd name="connsiteY22" fmla="*/ 706642 h 1199149"/>
                <a:gd name="connsiteX23" fmla="*/ 256961 w 877949"/>
                <a:gd name="connsiteY23" fmla="*/ 749469 h 1199149"/>
                <a:gd name="connsiteX24" fmla="*/ 299787 w 877949"/>
                <a:gd name="connsiteY24" fmla="*/ 749469 h 1199149"/>
                <a:gd name="connsiteX25" fmla="*/ 299787 w 877949"/>
                <a:gd name="connsiteY25" fmla="*/ 663815 h 1199149"/>
                <a:gd name="connsiteX26" fmla="*/ 321201 w 877949"/>
                <a:gd name="connsiteY26" fmla="*/ 642402 h 1199149"/>
                <a:gd name="connsiteX27" fmla="*/ 385441 w 877949"/>
                <a:gd name="connsiteY27" fmla="*/ 642402 h 1199149"/>
                <a:gd name="connsiteX28" fmla="*/ 385441 w 877949"/>
                <a:gd name="connsiteY28" fmla="*/ 578161 h 1199149"/>
                <a:gd name="connsiteX29" fmla="*/ 406854 w 877949"/>
                <a:gd name="connsiteY29" fmla="*/ 556748 h 1199149"/>
                <a:gd name="connsiteX30" fmla="*/ 492508 w 877949"/>
                <a:gd name="connsiteY30" fmla="*/ 556748 h 1199149"/>
                <a:gd name="connsiteX31" fmla="*/ 513921 w 877949"/>
                <a:gd name="connsiteY31" fmla="*/ 578161 h 1199149"/>
                <a:gd name="connsiteX32" fmla="*/ 513921 w 877949"/>
                <a:gd name="connsiteY32" fmla="*/ 983348 h 1199149"/>
                <a:gd name="connsiteX33" fmla="*/ 616861 w 877949"/>
                <a:gd name="connsiteY33" fmla="*/ 890652 h 1199149"/>
                <a:gd name="connsiteX34" fmla="*/ 877949 w 877949"/>
                <a:gd name="connsiteY34" fmla="*/ 716596 h 1199149"/>
                <a:gd name="connsiteX35" fmla="*/ 877949 w 877949"/>
                <a:gd name="connsiteY35" fmla="*/ 663815 h 1199149"/>
                <a:gd name="connsiteX36" fmla="*/ 128480 w 877949"/>
                <a:gd name="connsiteY36" fmla="*/ 256961 h 1199149"/>
                <a:gd name="connsiteX37" fmla="*/ 171307 w 877949"/>
                <a:gd name="connsiteY37" fmla="*/ 256961 h 1199149"/>
                <a:gd name="connsiteX38" fmla="*/ 256961 w 877949"/>
                <a:gd name="connsiteY38" fmla="*/ 342614 h 1199149"/>
                <a:gd name="connsiteX39" fmla="*/ 171307 w 877949"/>
                <a:gd name="connsiteY39" fmla="*/ 428268 h 1199149"/>
                <a:gd name="connsiteX40" fmla="*/ 171307 w 877949"/>
                <a:gd name="connsiteY40" fmla="*/ 471095 h 1199149"/>
                <a:gd name="connsiteX41" fmla="*/ 128480 w 877949"/>
                <a:gd name="connsiteY41" fmla="*/ 471095 h 1199149"/>
                <a:gd name="connsiteX42" fmla="*/ 128480 w 877949"/>
                <a:gd name="connsiteY42" fmla="*/ 428268 h 1199149"/>
                <a:gd name="connsiteX43" fmla="*/ 42827 w 877949"/>
                <a:gd name="connsiteY43" fmla="*/ 342614 h 1199149"/>
                <a:gd name="connsiteX44" fmla="*/ 85654 w 877949"/>
                <a:gd name="connsiteY44" fmla="*/ 342614 h 1199149"/>
                <a:gd name="connsiteX45" fmla="*/ 128480 w 877949"/>
                <a:gd name="connsiteY45" fmla="*/ 385441 h 1199149"/>
                <a:gd name="connsiteX46" fmla="*/ 171307 w 877949"/>
                <a:gd name="connsiteY46" fmla="*/ 385441 h 1199149"/>
                <a:gd name="connsiteX47" fmla="*/ 214134 w 877949"/>
                <a:gd name="connsiteY47" fmla="*/ 342614 h 1199149"/>
                <a:gd name="connsiteX48" fmla="*/ 171307 w 877949"/>
                <a:gd name="connsiteY48" fmla="*/ 299787 h 1199149"/>
                <a:gd name="connsiteX49" fmla="*/ 128480 w 877949"/>
                <a:gd name="connsiteY49" fmla="*/ 299787 h 1199149"/>
                <a:gd name="connsiteX50" fmla="*/ 42827 w 877949"/>
                <a:gd name="connsiteY50" fmla="*/ 214134 h 1199149"/>
                <a:gd name="connsiteX51" fmla="*/ 128480 w 877949"/>
                <a:gd name="connsiteY51" fmla="*/ 128480 h 1199149"/>
                <a:gd name="connsiteX52" fmla="*/ 128480 w 877949"/>
                <a:gd name="connsiteY52" fmla="*/ 85654 h 1199149"/>
                <a:gd name="connsiteX53" fmla="*/ 171307 w 877949"/>
                <a:gd name="connsiteY53" fmla="*/ 85654 h 1199149"/>
                <a:gd name="connsiteX54" fmla="*/ 171307 w 877949"/>
                <a:gd name="connsiteY54" fmla="*/ 128480 h 1199149"/>
                <a:gd name="connsiteX55" fmla="*/ 256961 w 877949"/>
                <a:gd name="connsiteY55" fmla="*/ 214134 h 1199149"/>
                <a:gd name="connsiteX56" fmla="*/ 214134 w 877949"/>
                <a:gd name="connsiteY56" fmla="*/ 214134 h 1199149"/>
                <a:gd name="connsiteX57" fmla="*/ 171307 w 877949"/>
                <a:gd name="connsiteY57" fmla="*/ 171307 h 1199149"/>
                <a:gd name="connsiteX58" fmla="*/ 128480 w 877949"/>
                <a:gd name="connsiteY58" fmla="*/ 171307 h 1199149"/>
                <a:gd name="connsiteX59" fmla="*/ 85654 w 877949"/>
                <a:gd name="connsiteY59" fmla="*/ 214134 h 1199149"/>
                <a:gd name="connsiteX60" fmla="*/ 128480 w 877949"/>
                <a:gd name="connsiteY60" fmla="*/ 256961 h 1199149"/>
                <a:gd name="connsiteX61" fmla="*/ 513921 w 877949"/>
                <a:gd name="connsiteY61" fmla="*/ 107067 h 1199149"/>
                <a:gd name="connsiteX62" fmla="*/ 599575 w 877949"/>
                <a:gd name="connsiteY62" fmla="*/ 107067 h 1199149"/>
                <a:gd name="connsiteX63" fmla="*/ 599575 w 877949"/>
                <a:gd name="connsiteY63" fmla="*/ 149894 h 1199149"/>
                <a:gd name="connsiteX64" fmla="*/ 513921 w 877949"/>
                <a:gd name="connsiteY64" fmla="*/ 149894 h 1199149"/>
                <a:gd name="connsiteX65" fmla="*/ 342614 w 877949"/>
                <a:gd name="connsiteY65" fmla="*/ 107067 h 1199149"/>
                <a:gd name="connsiteX66" fmla="*/ 471095 w 877949"/>
                <a:gd name="connsiteY66" fmla="*/ 107067 h 1199149"/>
                <a:gd name="connsiteX67" fmla="*/ 471095 w 877949"/>
                <a:gd name="connsiteY67" fmla="*/ 149894 h 1199149"/>
                <a:gd name="connsiteX68" fmla="*/ 342614 w 877949"/>
                <a:gd name="connsiteY68" fmla="*/ 149894 h 1199149"/>
                <a:gd name="connsiteX69" fmla="*/ 471095 w 877949"/>
                <a:gd name="connsiteY69" fmla="*/ 471095 h 1199149"/>
                <a:gd name="connsiteX70" fmla="*/ 299787 w 877949"/>
                <a:gd name="connsiteY70" fmla="*/ 471095 h 1199149"/>
                <a:gd name="connsiteX71" fmla="*/ 299787 w 877949"/>
                <a:gd name="connsiteY71" fmla="*/ 428268 h 1199149"/>
                <a:gd name="connsiteX72" fmla="*/ 471095 w 877949"/>
                <a:gd name="connsiteY72" fmla="*/ 428268 h 1199149"/>
                <a:gd name="connsiteX73" fmla="*/ 513921 w 877949"/>
                <a:gd name="connsiteY73" fmla="*/ 364028 h 1199149"/>
                <a:gd name="connsiteX74" fmla="*/ 299787 w 877949"/>
                <a:gd name="connsiteY74" fmla="*/ 364028 h 1199149"/>
                <a:gd name="connsiteX75" fmla="*/ 299787 w 877949"/>
                <a:gd name="connsiteY75" fmla="*/ 321201 h 1199149"/>
                <a:gd name="connsiteX76" fmla="*/ 513921 w 877949"/>
                <a:gd name="connsiteY76" fmla="*/ 321201 h 1199149"/>
                <a:gd name="connsiteX77" fmla="*/ 556748 w 877949"/>
                <a:gd name="connsiteY77" fmla="*/ 256961 h 1199149"/>
                <a:gd name="connsiteX78" fmla="*/ 299787 w 877949"/>
                <a:gd name="connsiteY78" fmla="*/ 256961 h 1199149"/>
                <a:gd name="connsiteX79" fmla="*/ 299787 w 877949"/>
                <a:gd name="connsiteY79" fmla="*/ 214134 h 1199149"/>
                <a:gd name="connsiteX80" fmla="*/ 556748 w 877949"/>
                <a:gd name="connsiteY80" fmla="*/ 214134 h 1199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77949" h="1199149">
                  <a:moveTo>
                    <a:pt x="685229" y="663815"/>
                  </a:moveTo>
                  <a:cubicBezTo>
                    <a:pt x="673403" y="663815"/>
                    <a:pt x="663815" y="654227"/>
                    <a:pt x="663815" y="642402"/>
                  </a:cubicBezTo>
                  <a:lnTo>
                    <a:pt x="663815" y="385441"/>
                  </a:lnTo>
                  <a:lnTo>
                    <a:pt x="578162" y="385441"/>
                  </a:lnTo>
                  <a:cubicBezTo>
                    <a:pt x="566336" y="385441"/>
                    <a:pt x="556748" y="375853"/>
                    <a:pt x="556748" y="364028"/>
                  </a:cubicBezTo>
                  <a:cubicBezTo>
                    <a:pt x="556748" y="360484"/>
                    <a:pt x="557626" y="356996"/>
                    <a:pt x="559307" y="353875"/>
                  </a:cubicBezTo>
                  <a:lnTo>
                    <a:pt x="694185" y="103387"/>
                  </a:lnTo>
                  <a:cubicBezTo>
                    <a:pt x="654838" y="90618"/>
                    <a:pt x="633290" y="48369"/>
                    <a:pt x="646058" y="9021"/>
                  </a:cubicBezTo>
                  <a:cubicBezTo>
                    <a:pt x="647059" y="5939"/>
                    <a:pt x="648258" y="2926"/>
                    <a:pt x="649648" y="0"/>
                  </a:cubicBezTo>
                  <a:lnTo>
                    <a:pt x="0" y="0"/>
                  </a:lnTo>
                  <a:lnTo>
                    <a:pt x="0" y="1199150"/>
                  </a:lnTo>
                  <a:lnTo>
                    <a:pt x="412802" y="1199150"/>
                  </a:lnTo>
                  <a:cubicBezTo>
                    <a:pt x="425811" y="1129372"/>
                    <a:pt x="454304" y="1063402"/>
                    <a:pt x="496180" y="1006092"/>
                  </a:cubicBezTo>
                  <a:cubicBezTo>
                    <a:pt x="494968" y="1006309"/>
                    <a:pt x="493739" y="1006421"/>
                    <a:pt x="492508" y="1006429"/>
                  </a:cubicBezTo>
                  <a:lnTo>
                    <a:pt x="64240" y="1006429"/>
                  </a:lnTo>
                  <a:cubicBezTo>
                    <a:pt x="52414" y="1006429"/>
                    <a:pt x="42827" y="996841"/>
                    <a:pt x="42827" y="985016"/>
                  </a:cubicBezTo>
                  <a:lnTo>
                    <a:pt x="42827" y="770882"/>
                  </a:lnTo>
                  <a:cubicBezTo>
                    <a:pt x="42827" y="759056"/>
                    <a:pt x="52414" y="749469"/>
                    <a:pt x="64240" y="749469"/>
                  </a:cubicBezTo>
                  <a:lnTo>
                    <a:pt x="128480" y="749469"/>
                  </a:lnTo>
                  <a:lnTo>
                    <a:pt x="128480" y="706642"/>
                  </a:lnTo>
                  <a:cubicBezTo>
                    <a:pt x="128480" y="694816"/>
                    <a:pt x="138067" y="685228"/>
                    <a:pt x="149894" y="685228"/>
                  </a:cubicBezTo>
                  <a:lnTo>
                    <a:pt x="235547" y="685228"/>
                  </a:lnTo>
                  <a:cubicBezTo>
                    <a:pt x="247373" y="685228"/>
                    <a:pt x="256961" y="694816"/>
                    <a:pt x="256961" y="706642"/>
                  </a:cubicBezTo>
                  <a:lnTo>
                    <a:pt x="256961" y="749469"/>
                  </a:lnTo>
                  <a:lnTo>
                    <a:pt x="299787" y="749469"/>
                  </a:lnTo>
                  <a:lnTo>
                    <a:pt x="299787" y="663815"/>
                  </a:lnTo>
                  <a:cubicBezTo>
                    <a:pt x="299787" y="651990"/>
                    <a:pt x="309375" y="642402"/>
                    <a:pt x="321201" y="642402"/>
                  </a:cubicBezTo>
                  <a:lnTo>
                    <a:pt x="385441" y="642402"/>
                  </a:lnTo>
                  <a:lnTo>
                    <a:pt x="385441" y="578161"/>
                  </a:lnTo>
                  <a:cubicBezTo>
                    <a:pt x="385441" y="566336"/>
                    <a:pt x="395029" y="556748"/>
                    <a:pt x="406854" y="556748"/>
                  </a:cubicBezTo>
                  <a:lnTo>
                    <a:pt x="492508" y="556748"/>
                  </a:lnTo>
                  <a:cubicBezTo>
                    <a:pt x="504334" y="556748"/>
                    <a:pt x="513921" y="566336"/>
                    <a:pt x="513921" y="578161"/>
                  </a:cubicBezTo>
                  <a:lnTo>
                    <a:pt x="513921" y="983348"/>
                  </a:lnTo>
                  <a:cubicBezTo>
                    <a:pt x="543552" y="947615"/>
                    <a:pt x="578228" y="916389"/>
                    <a:pt x="616861" y="890652"/>
                  </a:cubicBezTo>
                  <a:lnTo>
                    <a:pt x="877949" y="716596"/>
                  </a:lnTo>
                  <a:lnTo>
                    <a:pt x="877949" y="663815"/>
                  </a:lnTo>
                  <a:close/>
                  <a:moveTo>
                    <a:pt x="128480" y="256961"/>
                  </a:moveTo>
                  <a:lnTo>
                    <a:pt x="171307" y="256961"/>
                  </a:lnTo>
                  <a:cubicBezTo>
                    <a:pt x="218612" y="256961"/>
                    <a:pt x="256961" y="295309"/>
                    <a:pt x="256961" y="342614"/>
                  </a:cubicBezTo>
                  <a:cubicBezTo>
                    <a:pt x="256961" y="389919"/>
                    <a:pt x="218612" y="428268"/>
                    <a:pt x="171307" y="428268"/>
                  </a:cubicBezTo>
                  <a:lnTo>
                    <a:pt x="171307" y="471095"/>
                  </a:lnTo>
                  <a:lnTo>
                    <a:pt x="128480" y="471095"/>
                  </a:lnTo>
                  <a:lnTo>
                    <a:pt x="128480" y="428268"/>
                  </a:lnTo>
                  <a:cubicBezTo>
                    <a:pt x="81197" y="428214"/>
                    <a:pt x="42880" y="389898"/>
                    <a:pt x="42827" y="342614"/>
                  </a:cubicBezTo>
                  <a:lnTo>
                    <a:pt x="85654" y="342614"/>
                  </a:lnTo>
                  <a:cubicBezTo>
                    <a:pt x="85681" y="366255"/>
                    <a:pt x="104839" y="385414"/>
                    <a:pt x="128480" y="385441"/>
                  </a:cubicBezTo>
                  <a:lnTo>
                    <a:pt x="171307" y="385441"/>
                  </a:lnTo>
                  <a:cubicBezTo>
                    <a:pt x="194961" y="385441"/>
                    <a:pt x="214134" y="366268"/>
                    <a:pt x="214134" y="342614"/>
                  </a:cubicBezTo>
                  <a:cubicBezTo>
                    <a:pt x="214134" y="318960"/>
                    <a:pt x="194961" y="299787"/>
                    <a:pt x="171307" y="299787"/>
                  </a:cubicBezTo>
                  <a:lnTo>
                    <a:pt x="128480" y="299787"/>
                  </a:lnTo>
                  <a:cubicBezTo>
                    <a:pt x="81175" y="299787"/>
                    <a:pt x="42827" y="261439"/>
                    <a:pt x="42827" y="214134"/>
                  </a:cubicBezTo>
                  <a:cubicBezTo>
                    <a:pt x="42827" y="166829"/>
                    <a:pt x="81175" y="128480"/>
                    <a:pt x="128480" y="128480"/>
                  </a:cubicBezTo>
                  <a:lnTo>
                    <a:pt x="128480" y="85654"/>
                  </a:lnTo>
                  <a:lnTo>
                    <a:pt x="171307" y="85654"/>
                  </a:lnTo>
                  <a:lnTo>
                    <a:pt x="171307" y="128480"/>
                  </a:lnTo>
                  <a:cubicBezTo>
                    <a:pt x="218591" y="128534"/>
                    <a:pt x="256907" y="166851"/>
                    <a:pt x="256961" y="214134"/>
                  </a:cubicBezTo>
                  <a:lnTo>
                    <a:pt x="214134" y="214134"/>
                  </a:lnTo>
                  <a:cubicBezTo>
                    <a:pt x="214107" y="190494"/>
                    <a:pt x="194948" y="171334"/>
                    <a:pt x="171307" y="171307"/>
                  </a:cubicBezTo>
                  <a:lnTo>
                    <a:pt x="128480" y="171307"/>
                  </a:lnTo>
                  <a:cubicBezTo>
                    <a:pt x="104828" y="171307"/>
                    <a:pt x="85654" y="190480"/>
                    <a:pt x="85654" y="214134"/>
                  </a:cubicBezTo>
                  <a:cubicBezTo>
                    <a:pt x="85654" y="237788"/>
                    <a:pt x="104828" y="256961"/>
                    <a:pt x="128480" y="256961"/>
                  </a:cubicBezTo>
                  <a:close/>
                  <a:moveTo>
                    <a:pt x="513921" y="107067"/>
                  </a:moveTo>
                  <a:lnTo>
                    <a:pt x="599575" y="107067"/>
                  </a:lnTo>
                  <a:lnTo>
                    <a:pt x="599575" y="149894"/>
                  </a:lnTo>
                  <a:lnTo>
                    <a:pt x="513921" y="149894"/>
                  </a:lnTo>
                  <a:close/>
                  <a:moveTo>
                    <a:pt x="342614" y="107067"/>
                  </a:moveTo>
                  <a:lnTo>
                    <a:pt x="471095" y="107067"/>
                  </a:lnTo>
                  <a:lnTo>
                    <a:pt x="471095" y="149894"/>
                  </a:lnTo>
                  <a:lnTo>
                    <a:pt x="342614" y="149894"/>
                  </a:lnTo>
                  <a:close/>
                  <a:moveTo>
                    <a:pt x="471095" y="471095"/>
                  </a:moveTo>
                  <a:lnTo>
                    <a:pt x="299787" y="471095"/>
                  </a:lnTo>
                  <a:lnTo>
                    <a:pt x="299787" y="428268"/>
                  </a:lnTo>
                  <a:lnTo>
                    <a:pt x="471095" y="428268"/>
                  </a:lnTo>
                  <a:close/>
                  <a:moveTo>
                    <a:pt x="513921" y="364028"/>
                  </a:moveTo>
                  <a:lnTo>
                    <a:pt x="299787" y="364028"/>
                  </a:lnTo>
                  <a:lnTo>
                    <a:pt x="299787" y="321201"/>
                  </a:lnTo>
                  <a:lnTo>
                    <a:pt x="513921" y="321201"/>
                  </a:lnTo>
                  <a:close/>
                  <a:moveTo>
                    <a:pt x="556748" y="256961"/>
                  </a:moveTo>
                  <a:lnTo>
                    <a:pt x="299787" y="256961"/>
                  </a:lnTo>
                  <a:lnTo>
                    <a:pt x="299787" y="214134"/>
                  </a:lnTo>
                  <a:lnTo>
                    <a:pt x="556748" y="214134"/>
                  </a:lnTo>
                  <a:close/>
                </a:path>
              </a:pathLst>
            </a:custGeom>
            <a:grpFill/>
            <a:ln w="2660" cap="flat">
              <a:noFill/>
              <a:prstDash val="solid"/>
              <a:miter/>
            </a:ln>
          </p:spPr>
          <p:txBody>
            <a:bodyPr rtlCol="0" anchor="ctr"/>
            <a:lstStyle/>
            <a:p>
              <a:endParaRPr lang="ru-RU" dirty="0"/>
            </a:p>
          </p:txBody>
        </p:sp>
      </p:grpSp>
      <p:pic>
        <p:nvPicPr>
          <p:cNvPr id="43" name="Рисунок 42">
            <a:extLst>
              <a:ext uri="{FF2B5EF4-FFF2-40B4-BE49-F238E27FC236}">
                <a16:creationId xmlns:a16="http://schemas.microsoft.com/office/drawing/2014/main" id="{D5A9CDE1-07A8-4AA6-AFE4-26343E96101C}"/>
              </a:ext>
            </a:extLst>
          </p:cNvPr>
          <p:cNvPicPr>
            <a:picLocks noChangeAspect="1"/>
          </p:cNvPicPr>
          <p:nvPr/>
        </p:nvPicPr>
        <p:blipFill>
          <a:blip r:embed="rId2">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58636" y="2315048"/>
            <a:ext cx="1480988" cy="1851235"/>
          </a:xfrm>
          <a:prstGeom prst="rect">
            <a:avLst/>
          </a:prstGeom>
        </p:spPr>
      </p:pic>
      <p:grpSp>
        <p:nvGrpSpPr>
          <p:cNvPr id="55" name="Группа 54">
            <a:extLst>
              <a:ext uri="{FF2B5EF4-FFF2-40B4-BE49-F238E27FC236}">
                <a16:creationId xmlns:a16="http://schemas.microsoft.com/office/drawing/2014/main" id="{9ED163A9-EBED-4B9D-A388-4A112728751B}"/>
              </a:ext>
            </a:extLst>
          </p:cNvPr>
          <p:cNvGrpSpPr/>
          <p:nvPr/>
        </p:nvGrpSpPr>
        <p:grpSpPr>
          <a:xfrm>
            <a:off x="5185861" y="3818827"/>
            <a:ext cx="1110741" cy="1439403"/>
            <a:chOff x="5185861" y="3818827"/>
            <a:chExt cx="1110741" cy="1439403"/>
          </a:xfrm>
        </p:grpSpPr>
        <p:sp>
          <p:nvSpPr>
            <p:cNvPr id="47" name="Полилиния: фигура 46">
              <a:extLst>
                <a:ext uri="{FF2B5EF4-FFF2-40B4-BE49-F238E27FC236}">
                  <a16:creationId xmlns:a16="http://schemas.microsoft.com/office/drawing/2014/main" id="{9EE45C2F-ECDA-4910-B114-7648CB0A3ACA}"/>
                </a:ext>
              </a:extLst>
            </p:cNvPr>
            <p:cNvSpPr/>
            <p:nvPr/>
          </p:nvSpPr>
          <p:spPr>
            <a:xfrm>
              <a:off x="5579248" y="4513040"/>
              <a:ext cx="69421" cy="138842"/>
            </a:xfrm>
            <a:custGeom>
              <a:avLst/>
              <a:gdLst>
                <a:gd name="connsiteX0" fmla="*/ 0 w 45271"/>
                <a:gd name="connsiteY0" fmla="*/ 45271 h 90542"/>
                <a:gd name="connsiteX1" fmla="*/ 45271 w 45271"/>
                <a:gd name="connsiteY1" fmla="*/ 90542 h 90542"/>
                <a:gd name="connsiteX2" fmla="*/ 45271 w 45271"/>
                <a:gd name="connsiteY2" fmla="*/ 0 h 90542"/>
                <a:gd name="connsiteX3" fmla="*/ 0 w 45271"/>
                <a:gd name="connsiteY3" fmla="*/ 45271 h 90542"/>
              </a:gdLst>
              <a:ahLst/>
              <a:cxnLst>
                <a:cxn ang="0">
                  <a:pos x="connsiteX0" y="connsiteY0"/>
                </a:cxn>
                <a:cxn ang="0">
                  <a:pos x="connsiteX1" y="connsiteY1"/>
                </a:cxn>
                <a:cxn ang="0">
                  <a:pos x="connsiteX2" y="connsiteY2"/>
                </a:cxn>
                <a:cxn ang="0">
                  <a:pos x="connsiteX3" y="connsiteY3"/>
                </a:cxn>
              </a:cxnLst>
              <a:rect l="l" t="t" r="r" b="b"/>
              <a:pathLst>
                <a:path w="45271" h="90542">
                  <a:moveTo>
                    <a:pt x="0" y="45271"/>
                  </a:moveTo>
                  <a:cubicBezTo>
                    <a:pt x="0" y="70925"/>
                    <a:pt x="19617" y="90542"/>
                    <a:pt x="45271" y="90542"/>
                  </a:cubicBezTo>
                  <a:lnTo>
                    <a:pt x="45271" y="0"/>
                  </a:lnTo>
                  <a:cubicBezTo>
                    <a:pt x="19617" y="0"/>
                    <a:pt x="0" y="19617"/>
                    <a:pt x="0" y="45271"/>
                  </a:cubicBezTo>
                  <a:close/>
                </a:path>
              </a:pathLst>
            </a:custGeom>
            <a:solidFill>
              <a:srgbClr val="000000">
                <a:alpha val="55000"/>
              </a:srgbClr>
            </a:solidFill>
            <a:ln w="15032" cap="flat">
              <a:noFill/>
              <a:prstDash val="solid"/>
              <a:miter/>
            </a:ln>
          </p:spPr>
          <p:txBody>
            <a:bodyPr rtlCol="0" anchor="ctr"/>
            <a:lstStyle/>
            <a:p>
              <a:endParaRPr lang="ru-RU"/>
            </a:p>
          </p:txBody>
        </p:sp>
        <p:sp>
          <p:nvSpPr>
            <p:cNvPr id="48" name="Полилиния: фигура 47">
              <a:extLst>
                <a:ext uri="{FF2B5EF4-FFF2-40B4-BE49-F238E27FC236}">
                  <a16:creationId xmlns:a16="http://schemas.microsoft.com/office/drawing/2014/main" id="{56E90155-E43A-413A-A4E4-1245308D97DF}"/>
                </a:ext>
              </a:extLst>
            </p:cNvPr>
            <p:cNvSpPr/>
            <p:nvPr/>
          </p:nvSpPr>
          <p:spPr>
            <a:xfrm>
              <a:off x="5694951" y="4698164"/>
              <a:ext cx="69421" cy="138842"/>
            </a:xfrm>
            <a:custGeom>
              <a:avLst/>
              <a:gdLst>
                <a:gd name="connsiteX0" fmla="*/ 0 w 45271"/>
                <a:gd name="connsiteY0" fmla="*/ 90542 h 90542"/>
                <a:gd name="connsiteX1" fmla="*/ 45271 w 45271"/>
                <a:gd name="connsiteY1" fmla="*/ 45271 h 90542"/>
                <a:gd name="connsiteX2" fmla="*/ 0 w 45271"/>
                <a:gd name="connsiteY2" fmla="*/ 0 h 90542"/>
                <a:gd name="connsiteX3" fmla="*/ 0 w 45271"/>
                <a:gd name="connsiteY3" fmla="*/ 90542 h 90542"/>
              </a:gdLst>
              <a:ahLst/>
              <a:cxnLst>
                <a:cxn ang="0">
                  <a:pos x="connsiteX0" y="connsiteY0"/>
                </a:cxn>
                <a:cxn ang="0">
                  <a:pos x="connsiteX1" y="connsiteY1"/>
                </a:cxn>
                <a:cxn ang="0">
                  <a:pos x="connsiteX2" y="connsiteY2"/>
                </a:cxn>
                <a:cxn ang="0">
                  <a:pos x="connsiteX3" y="connsiteY3"/>
                </a:cxn>
              </a:cxnLst>
              <a:rect l="l" t="t" r="r" b="b"/>
              <a:pathLst>
                <a:path w="45271" h="90542">
                  <a:moveTo>
                    <a:pt x="0" y="90542"/>
                  </a:moveTo>
                  <a:cubicBezTo>
                    <a:pt x="25654" y="90542"/>
                    <a:pt x="45271" y="70925"/>
                    <a:pt x="45271" y="45271"/>
                  </a:cubicBezTo>
                  <a:cubicBezTo>
                    <a:pt x="45271" y="19617"/>
                    <a:pt x="25654" y="0"/>
                    <a:pt x="0" y="0"/>
                  </a:cubicBezTo>
                  <a:lnTo>
                    <a:pt x="0" y="90542"/>
                  </a:lnTo>
                  <a:close/>
                </a:path>
              </a:pathLst>
            </a:custGeom>
            <a:solidFill>
              <a:srgbClr val="000000">
                <a:alpha val="55000"/>
              </a:srgbClr>
            </a:solidFill>
            <a:ln w="15032" cap="flat">
              <a:noFill/>
              <a:prstDash val="solid"/>
              <a:miter/>
            </a:ln>
          </p:spPr>
          <p:txBody>
            <a:bodyPr rtlCol="0" anchor="ctr"/>
            <a:lstStyle/>
            <a:p>
              <a:endParaRPr lang="ru-RU"/>
            </a:p>
          </p:txBody>
        </p:sp>
        <p:sp>
          <p:nvSpPr>
            <p:cNvPr id="49" name="Полилиния: фигура 48">
              <a:extLst>
                <a:ext uri="{FF2B5EF4-FFF2-40B4-BE49-F238E27FC236}">
                  <a16:creationId xmlns:a16="http://schemas.microsoft.com/office/drawing/2014/main" id="{0E1DD463-AFAC-4B45-9B33-BF16208303EB}"/>
                </a:ext>
              </a:extLst>
            </p:cNvPr>
            <p:cNvSpPr/>
            <p:nvPr/>
          </p:nvSpPr>
          <p:spPr>
            <a:xfrm>
              <a:off x="5856935" y="4767585"/>
              <a:ext cx="185122" cy="185122"/>
            </a:xfrm>
            <a:custGeom>
              <a:avLst/>
              <a:gdLst>
                <a:gd name="connsiteX0" fmla="*/ 60361 w 120722"/>
                <a:gd name="connsiteY0" fmla="*/ 120723 h 120722"/>
                <a:gd name="connsiteX1" fmla="*/ 0 w 120722"/>
                <a:gd name="connsiteY1" fmla="*/ 60361 h 120722"/>
                <a:gd name="connsiteX2" fmla="*/ 60361 w 120722"/>
                <a:gd name="connsiteY2" fmla="*/ 0 h 120722"/>
                <a:gd name="connsiteX3" fmla="*/ 120723 w 120722"/>
                <a:gd name="connsiteY3" fmla="*/ 60361 h 120722"/>
                <a:gd name="connsiteX4" fmla="*/ 60361 w 120722"/>
                <a:gd name="connsiteY4" fmla="*/ 120723 h 120722"/>
                <a:gd name="connsiteX5" fmla="*/ 60361 w 120722"/>
                <a:gd name="connsiteY5" fmla="*/ 30181 h 120722"/>
                <a:gd name="connsiteX6" fmla="*/ 30181 w 120722"/>
                <a:gd name="connsiteY6" fmla="*/ 60361 h 120722"/>
                <a:gd name="connsiteX7" fmla="*/ 60361 w 120722"/>
                <a:gd name="connsiteY7" fmla="*/ 90542 h 120722"/>
                <a:gd name="connsiteX8" fmla="*/ 90542 w 120722"/>
                <a:gd name="connsiteY8" fmla="*/ 60361 h 120722"/>
                <a:gd name="connsiteX9" fmla="*/ 60361 w 120722"/>
                <a:gd name="connsiteY9" fmla="*/ 30181 h 12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722" h="120722">
                  <a:moveTo>
                    <a:pt x="60361" y="120723"/>
                  </a:moveTo>
                  <a:cubicBezTo>
                    <a:pt x="27163" y="120723"/>
                    <a:pt x="0" y="93560"/>
                    <a:pt x="0" y="60361"/>
                  </a:cubicBezTo>
                  <a:cubicBezTo>
                    <a:pt x="0" y="27163"/>
                    <a:pt x="27163" y="0"/>
                    <a:pt x="60361" y="0"/>
                  </a:cubicBezTo>
                  <a:cubicBezTo>
                    <a:pt x="93560" y="0"/>
                    <a:pt x="120723" y="27163"/>
                    <a:pt x="120723" y="60361"/>
                  </a:cubicBezTo>
                  <a:cubicBezTo>
                    <a:pt x="120723" y="93560"/>
                    <a:pt x="93560" y="120723"/>
                    <a:pt x="60361" y="120723"/>
                  </a:cubicBezTo>
                  <a:close/>
                  <a:moveTo>
                    <a:pt x="60361" y="30181"/>
                  </a:moveTo>
                  <a:cubicBezTo>
                    <a:pt x="43762" y="30181"/>
                    <a:pt x="30181" y="43762"/>
                    <a:pt x="30181" y="60361"/>
                  </a:cubicBezTo>
                  <a:cubicBezTo>
                    <a:pt x="30181" y="76961"/>
                    <a:pt x="43762" y="90542"/>
                    <a:pt x="60361" y="90542"/>
                  </a:cubicBezTo>
                  <a:cubicBezTo>
                    <a:pt x="76961" y="90542"/>
                    <a:pt x="90542" y="76961"/>
                    <a:pt x="90542" y="60361"/>
                  </a:cubicBezTo>
                  <a:cubicBezTo>
                    <a:pt x="90542" y="43762"/>
                    <a:pt x="76961" y="30181"/>
                    <a:pt x="60361" y="30181"/>
                  </a:cubicBezTo>
                  <a:close/>
                </a:path>
              </a:pathLst>
            </a:custGeom>
            <a:solidFill>
              <a:srgbClr val="000000">
                <a:alpha val="55000"/>
              </a:srgbClr>
            </a:solidFill>
            <a:ln w="15032" cap="flat">
              <a:noFill/>
              <a:prstDash val="solid"/>
              <a:miter/>
            </a:ln>
          </p:spPr>
          <p:txBody>
            <a:bodyPr rtlCol="0" anchor="ctr"/>
            <a:lstStyle/>
            <a:p>
              <a:endParaRPr lang="ru-RU"/>
            </a:p>
          </p:txBody>
        </p:sp>
        <p:sp>
          <p:nvSpPr>
            <p:cNvPr id="50" name="Полилиния: фигура 49">
              <a:extLst>
                <a:ext uri="{FF2B5EF4-FFF2-40B4-BE49-F238E27FC236}">
                  <a16:creationId xmlns:a16="http://schemas.microsoft.com/office/drawing/2014/main" id="{6382337F-5AD9-4453-B3F5-B3D6DE81E2C8}"/>
                </a:ext>
              </a:extLst>
            </p:cNvPr>
            <p:cNvSpPr/>
            <p:nvPr/>
          </p:nvSpPr>
          <p:spPr>
            <a:xfrm>
              <a:off x="6111480" y="4975848"/>
              <a:ext cx="185122" cy="185122"/>
            </a:xfrm>
            <a:custGeom>
              <a:avLst/>
              <a:gdLst>
                <a:gd name="connsiteX0" fmla="*/ 60361 w 120722"/>
                <a:gd name="connsiteY0" fmla="*/ 120723 h 120722"/>
                <a:gd name="connsiteX1" fmla="*/ 0 w 120722"/>
                <a:gd name="connsiteY1" fmla="*/ 60361 h 120722"/>
                <a:gd name="connsiteX2" fmla="*/ 60361 w 120722"/>
                <a:gd name="connsiteY2" fmla="*/ 0 h 120722"/>
                <a:gd name="connsiteX3" fmla="*/ 120723 w 120722"/>
                <a:gd name="connsiteY3" fmla="*/ 60361 h 120722"/>
                <a:gd name="connsiteX4" fmla="*/ 60361 w 120722"/>
                <a:gd name="connsiteY4" fmla="*/ 120723 h 120722"/>
                <a:gd name="connsiteX5" fmla="*/ 60361 w 120722"/>
                <a:gd name="connsiteY5" fmla="*/ 30181 h 120722"/>
                <a:gd name="connsiteX6" fmla="*/ 30181 w 120722"/>
                <a:gd name="connsiteY6" fmla="*/ 60361 h 120722"/>
                <a:gd name="connsiteX7" fmla="*/ 60361 w 120722"/>
                <a:gd name="connsiteY7" fmla="*/ 90542 h 120722"/>
                <a:gd name="connsiteX8" fmla="*/ 90542 w 120722"/>
                <a:gd name="connsiteY8" fmla="*/ 60361 h 120722"/>
                <a:gd name="connsiteX9" fmla="*/ 60361 w 120722"/>
                <a:gd name="connsiteY9" fmla="*/ 30181 h 12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722" h="120722">
                  <a:moveTo>
                    <a:pt x="60361" y="120723"/>
                  </a:moveTo>
                  <a:cubicBezTo>
                    <a:pt x="27163" y="120723"/>
                    <a:pt x="0" y="93560"/>
                    <a:pt x="0" y="60361"/>
                  </a:cubicBezTo>
                  <a:cubicBezTo>
                    <a:pt x="0" y="27163"/>
                    <a:pt x="27163" y="0"/>
                    <a:pt x="60361" y="0"/>
                  </a:cubicBezTo>
                  <a:cubicBezTo>
                    <a:pt x="93560" y="0"/>
                    <a:pt x="120723" y="27163"/>
                    <a:pt x="120723" y="60361"/>
                  </a:cubicBezTo>
                  <a:cubicBezTo>
                    <a:pt x="120723" y="93560"/>
                    <a:pt x="93560" y="120723"/>
                    <a:pt x="60361" y="120723"/>
                  </a:cubicBezTo>
                  <a:close/>
                  <a:moveTo>
                    <a:pt x="60361" y="30181"/>
                  </a:moveTo>
                  <a:cubicBezTo>
                    <a:pt x="43762" y="30181"/>
                    <a:pt x="30181" y="43762"/>
                    <a:pt x="30181" y="60361"/>
                  </a:cubicBezTo>
                  <a:cubicBezTo>
                    <a:pt x="30181" y="76961"/>
                    <a:pt x="43762" y="90542"/>
                    <a:pt x="60361" y="90542"/>
                  </a:cubicBezTo>
                  <a:cubicBezTo>
                    <a:pt x="76961" y="90542"/>
                    <a:pt x="90542" y="76961"/>
                    <a:pt x="90542" y="60361"/>
                  </a:cubicBezTo>
                  <a:cubicBezTo>
                    <a:pt x="90542" y="43762"/>
                    <a:pt x="76961" y="30181"/>
                    <a:pt x="60361" y="30181"/>
                  </a:cubicBezTo>
                  <a:close/>
                </a:path>
              </a:pathLst>
            </a:custGeom>
            <a:solidFill>
              <a:srgbClr val="000000">
                <a:alpha val="55000"/>
              </a:srgbClr>
            </a:solidFill>
            <a:ln w="15032" cap="flat">
              <a:noFill/>
              <a:prstDash val="solid"/>
              <a:miter/>
            </a:ln>
          </p:spPr>
          <p:txBody>
            <a:bodyPr rtlCol="0" anchor="ctr"/>
            <a:lstStyle/>
            <a:p>
              <a:endParaRPr lang="ru-RU"/>
            </a:p>
          </p:txBody>
        </p:sp>
        <p:sp>
          <p:nvSpPr>
            <p:cNvPr id="51" name="Полилиния: фигура 50">
              <a:extLst>
                <a:ext uri="{FF2B5EF4-FFF2-40B4-BE49-F238E27FC236}">
                  <a16:creationId xmlns:a16="http://schemas.microsoft.com/office/drawing/2014/main" id="{523BDDCA-878E-4203-A7EC-C537D483E341}"/>
                </a:ext>
              </a:extLst>
            </p:cNvPr>
            <p:cNvSpPr/>
            <p:nvPr/>
          </p:nvSpPr>
          <p:spPr>
            <a:xfrm>
              <a:off x="5486687" y="4165934"/>
              <a:ext cx="370246" cy="92561"/>
            </a:xfrm>
            <a:custGeom>
              <a:avLst/>
              <a:gdLst>
                <a:gd name="connsiteX0" fmla="*/ 211265 w 241445"/>
                <a:gd name="connsiteY0" fmla="*/ 60361 h 60361"/>
                <a:gd name="connsiteX1" fmla="*/ 30181 w 241445"/>
                <a:gd name="connsiteY1" fmla="*/ 60361 h 60361"/>
                <a:gd name="connsiteX2" fmla="*/ 0 w 241445"/>
                <a:gd name="connsiteY2" fmla="*/ 30181 h 60361"/>
                <a:gd name="connsiteX3" fmla="*/ 0 w 241445"/>
                <a:gd name="connsiteY3" fmla="*/ 30181 h 60361"/>
                <a:gd name="connsiteX4" fmla="*/ 30181 w 241445"/>
                <a:gd name="connsiteY4" fmla="*/ 0 h 60361"/>
                <a:gd name="connsiteX5" fmla="*/ 211265 w 241445"/>
                <a:gd name="connsiteY5" fmla="*/ 0 h 60361"/>
                <a:gd name="connsiteX6" fmla="*/ 241446 w 241445"/>
                <a:gd name="connsiteY6" fmla="*/ 30181 h 60361"/>
                <a:gd name="connsiteX7" fmla="*/ 241446 w 241445"/>
                <a:gd name="connsiteY7" fmla="*/ 30181 h 60361"/>
                <a:gd name="connsiteX8" fmla="*/ 211265 w 241445"/>
                <a:gd name="connsiteY8" fmla="*/ 60361 h 60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445" h="60361">
                  <a:moveTo>
                    <a:pt x="211265" y="60361"/>
                  </a:moveTo>
                  <a:lnTo>
                    <a:pt x="30181" y="60361"/>
                  </a:lnTo>
                  <a:cubicBezTo>
                    <a:pt x="13581" y="60361"/>
                    <a:pt x="0" y="46780"/>
                    <a:pt x="0" y="30181"/>
                  </a:cubicBezTo>
                  <a:lnTo>
                    <a:pt x="0" y="30181"/>
                  </a:lnTo>
                  <a:cubicBezTo>
                    <a:pt x="0" y="13581"/>
                    <a:pt x="13581" y="0"/>
                    <a:pt x="30181" y="0"/>
                  </a:cubicBezTo>
                  <a:lnTo>
                    <a:pt x="211265" y="0"/>
                  </a:lnTo>
                  <a:cubicBezTo>
                    <a:pt x="227864" y="0"/>
                    <a:pt x="241446" y="13581"/>
                    <a:pt x="241446" y="30181"/>
                  </a:cubicBezTo>
                  <a:lnTo>
                    <a:pt x="241446" y="30181"/>
                  </a:lnTo>
                  <a:cubicBezTo>
                    <a:pt x="241446" y="46780"/>
                    <a:pt x="227864" y="60361"/>
                    <a:pt x="211265" y="60361"/>
                  </a:cubicBezTo>
                  <a:close/>
                </a:path>
              </a:pathLst>
            </a:custGeom>
            <a:solidFill>
              <a:srgbClr val="000000">
                <a:alpha val="55000"/>
              </a:srgbClr>
            </a:solidFill>
            <a:ln w="15032" cap="flat">
              <a:noFill/>
              <a:prstDash val="solid"/>
              <a:miter/>
            </a:ln>
          </p:spPr>
          <p:txBody>
            <a:bodyPr rtlCol="0" anchor="ctr"/>
            <a:lstStyle/>
            <a:p>
              <a:endParaRPr lang="ru-RU"/>
            </a:p>
          </p:txBody>
        </p:sp>
        <p:sp>
          <p:nvSpPr>
            <p:cNvPr id="52" name="Полилиния: фигура 51">
              <a:extLst>
                <a:ext uri="{FF2B5EF4-FFF2-40B4-BE49-F238E27FC236}">
                  <a16:creationId xmlns:a16="http://schemas.microsoft.com/office/drawing/2014/main" id="{949B7076-04E3-468F-BE23-52AAA71FAED6}"/>
                </a:ext>
              </a:extLst>
            </p:cNvPr>
            <p:cNvSpPr/>
            <p:nvPr/>
          </p:nvSpPr>
          <p:spPr>
            <a:xfrm>
              <a:off x="5375613" y="3818827"/>
              <a:ext cx="597023" cy="300825"/>
            </a:xfrm>
            <a:custGeom>
              <a:avLst/>
              <a:gdLst>
                <a:gd name="connsiteX0" fmla="*/ 307843 w 389331"/>
                <a:gd name="connsiteY0" fmla="*/ 48289 h 196174"/>
                <a:gd name="connsiteX1" fmla="*/ 253518 w 389331"/>
                <a:gd name="connsiteY1" fmla="*/ 120723 h 196174"/>
                <a:gd name="connsiteX2" fmla="*/ 306334 w 389331"/>
                <a:gd name="connsiteY2" fmla="*/ 0 h 196174"/>
                <a:gd name="connsiteX3" fmla="*/ 79979 w 389331"/>
                <a:gd name="connsiteY3" fmla="*/ 0 h 196174"/>
                <a:gd name="connsiteX4" fmla="*/ 132795 w 389331"/>
                <a:gd name="connsiteY4" fmla="*/ 120723 h 196174"/>
                <a:gd name="connsiteX5" fmla="*/ 79979 w 389331"/>
                <a:gd name="connsiteY5" fmla="*/ 48289 h 196174"/>
                <a:gd name="connsiteX6" fmla="*/ 0 w 389331"/>
                <a:gd name="connsiteY6" fmla="*/ 87524 h 196174"/>
                <a:gd name="connsiteX7" fmla="*/ 18108 w 389331"/>
                <a:gd name="connsiteY7" fmla="*/ 102614 h 196174"/>
                <a:gd name="connsiteX8" fmla="*/ 105633 w 389331"/>
                <a:gd name="connsiteY8" fmla="*/ 196175 h 196174"/>
                <a:gd name="connsiteX9" fmla="*/ 283699 w 389331"/>
                <a:gd name="connsiteY9" fmla="*/ 196175 h 196174"/>
                <a:gd name="connsiteX10" fmla="*/ 371223 w 389331"/>
                <a:gd name="connsiteY10" fmla="*/ 102614 h 196174"/>
                <a:gd name="connsiteX11" fmla="*/ 389331 w 389331"/>
                <a:gd name="connsiteY11" fmla="*/ 87524 h 196174"/>
                <a:gd name="connsiteX12" fmla="*/ 307843 w 389331"/>
                <a:gd name="connsiteY12" fmla="*/ 48289 h 19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331" h="196174">
                  <a:moveTo>
                    <a:pt x="307843" y="48289"/>
                  </a:moveTo>
                  <a:cubicBezTo>
                    <a:pt x="289735" y="66398"/>
                    <a:pt x="270117" y="90542"/>
                    <a:pt x="253518" y="120723"/>
                  </a:cubicBezTo>
                  <a:lnTo>
                    <a:pt x="306334" y="0"/>
                  </a:lnTo>
                  <a:lnTo>
                    <a:pt x="79979" y="0"/>
                  </a:lnTo>
                  <a:cubicBezTo>
                    <a:pt x="79979" y="0"/>
                    <a:pt x="125250" y="92051"/>
                    <a:pt x="132795" y="120723"/>
                  </a:cubicBezTo>
                  <a:cubicBezTo>
                    <a:pt x="132795" y="120723"/>
                    <a:pt x="110160" y="84506"/>
                    <a:pt x="79979" y="48289"/>
                  </a:cubicBezTo>
                  <a:lnTo>
                    <a:pt x="0" y="87524"/>
                  </a:lnTo>
                  <a:lnTo>
                    <a:pt x="18108" y="102614"/>
                  </a:lnTo>
                  <a:cubicBezTo>
                    <a:pt x="60361" y="137322"/>
                    <a:pt x="89033" y="169012"/>
                    <a:pt x="105633" y="196175"/>
                  </a:cubicBezTo>
                  <a:lnTo>
                    <a:pt x="283699" y="196175"/>
                  </a:lnTo>
                  <a:cubicBezTo>
                    <a:pt x="300298" y="167503"/>
                    <a:pt x="327461" y="137322"/>
                    <a:pt x="371223" y="102614"/>
                  </a:cubicBezTo>
                  <a:lnTo>
                    <a:pt x="389331" y="87524"/>
                  </a:lnTo>
                  <a:lnTo>
                    <a:pt x="307843" y="48289"/>
                  </a:lnTo>
                  <a:close/>
                </a:path>
              </a:pathLst>
            </a:custGeom>
            <a:solidFill>
              <a:srgbClr val="000000">
                <a:alpha val="56000"/>
              </a:srgbClr>
            </a:solidFill>
            <a:ln w="15032" cap="flat">
              <a:noFill/>
              <a:prstDash val="solid"/>
              <a:miter/>
            </a:ln>
          </p:spPr>
          <p:txBody>
            <a:bodyPr rtlCol="0" anchor="ctr"/>
            <a:lstStyle/>
            <a:p>
              <a:endParaRPr lang="ru-RU" dirty="0"/>
            </a:p>
          </p:txBody>
        </p:sp>
        <p:sp>
          <p:nvSpPr>
            <p:cNvPr id="53" name="Полилиния: фигура 52">
              <a:extLst>
                <a:ext uri="{FF2B5EF4-FFF2-40B4-BE49-F238E27FC236}">
                  <a16:creationId xmlns:a16="http://schemas.microsoft.com/office/drawing/2014/main" id="{039811A4-26F9-4471-8C5B-BEEE01AB76D5}"/>
                </a:ext>
              </a:extLst>
            </p:cNvPr>
            <p:cNvSpPr/>
            <p:nvPr/>
          </p:nvSpPr>
          <p:spPr>
            <a:xfrm>
              <a:off x="5185861" y="4304777"/>
              <a:ext cx="881650" cy="833056"/>
            </a:xfrm>
            <a:custGeom>
              <a:avLst/>
              <a:gdLst>
                <a:gd name="connsiteX0" fmla="*/ 454220 w 574942"/>
                <a:gd name="connsiteY0" fmla="*/ 528163 h 543253"/>
                <a:gd name="connsiteX1" fmla="*/ 454220 w 574942"/>
                <a:gd name="connsiteY1" fmla="*/ 528163 h 543253"/>
                <a:gd name="connsiteX2" fmla="*/ 507036 w 574942"/>
                <a:gd name="connsiteY2" fmla="*/ 452711 h 543253"/>
                <a:gd name="connsiteX3" fmla="*/ 496473 w 574942"/>
                <a:gd name="connsiteY3" fmla="*/ 452711 h 543253"/>
                <a:gd name="connsiteX4" fmla="*/ 405931 w 574942"/>
                <a:gd name="connsiteY4" fmla="*/ 362169 h 543253"/>
                <a:gd name="connsiteX5" fmla="*/ 496473 w 574942"/>
                <a:gd name="connsiteY5" fmla="*/ 271627 h 543253"/>
                <a:gd name="connsiteX6" fmla="*/ 574943 w 574942"/>
                <a:gd name="connsiteY6" fmla="*/ 316898 h 543253"/>
                <a:gd name="connsiteX7" fmla="*/ 567398 w 574942"/>
                <a:gd name="connsiteY7" fmla="*/ 239937 h 543253"/>
                <a:gd name="connsiteX8" fmla="*/ 446675 w 574942"/>
                <a:gd name="connsiteY8" fmla="*/ 9054 h 543253"/>
                <a:gd name="connsiteX9" fmla="*/ 437620 w 574942"/>
                <a:gd name="connsiteY9" fmla="*/ 0 h 543253"/>
                <a:gd name="connsiteX10" fmla="*/ 196175 w 574942"/>
                <a:gd name="connsiteY10" fmla="*/ 0 h 543253"/>
                <a:gd name="connsiteX11" fmla="*/ 185611 w 574942"/>
                <a:gd name="connsiteY11" fmla="*/ 7545 h 543253"/>
                <a:gd name="connsiteX12" fmla="*/ 64889 w 574942"/>
                <a:gd name="connsiteY12" fmla="*/ 238428 h 543253"/>
                <a:gd name="connsiteX13" fmla="*/ 46780 w 574942"/>
                <a:gd name="connsiteY13" fmla="*/ 437621 h 543253"/>
                <a:gd name="connsiteX14" fmla="*/ 0 w 574942"/>
                <a:gd name="connsiteY14" fmla="*/ 490437 h 543253"/>
                <a:gd name="connsiteX15" fmla="*/ 52816 w 574942"/>
                <a:gd name="connsiteY15" fmla="*/ 543253 h 543253"/>
                <a:gd name="connsiteX16" fmla="*/ 443657 w 574942"/>
                <a:gd name="connsiteY16" fmla="*/ 543253 h 543253"/>
                <a:gd name="connsiteX17" fmla="*/ 454220 w 574942"/>
                <a:gd name="connsiteY17" fmla="*/ 528163 h 543253"/>
                <a:gd name="connsiteX18" fmla="*/ 331988 w 574942"/>
                <a:gd name="connsiteY18" fmla="*/ 377259 h 543253"/>
                <a:gd name="connsiteX19" fmla="*/ 331988 w 574942"/>
                <a:gd name="connsiteY19" fmla="*/ 407440 h 543253"/>
                <a:gd name="connsiteX20" fmla="*/ 301807 w 574942"/>
                <a:gd name="connsiteY20" fmla="*/ 407440 h 543253"/>
                <a:gd name="connsiteX21" fmla="*/ 301807 w 574942"/>
                <a:gd name="connsiteY21" fmla="*/ 377259 h 543253"/>
                <a:gd name="connsiteX22" fmla="*/ 226355 w 574942"/>
                <a:gd name="connsiteY22" fmla="*/ 301807 h 543253"/>
                <a:gd name="connsiteX23" fmla="*/ 256536 w 574942"/>
                <a:gd name="connsiteY23" fmla="*/ 301807 h 543253"/>
                <a:gd name="connsiteX24" fmla="*/ 301807 w 574942"/>
                <a:gd name="connsiteY24" fmla="*/ 347078 h 543253"/>
                <a:gd name="connsiteX25" fmla="*/ 301807 w 574942"/>
                <a:gd name="connsiteY25" fmla="*/ 256536 h 543253"/>
                <a:gd name="connsiteX26" fmla="*/ 226355 w 574942"/>
                <a:gd name="connsiteY26" fmla="*/ 181084 h 543253"/>
                <a:gd name="connsiteX27" fmla="*/ 301807 w 574942"/>
                <a:gd name="connsiteY27" fmla="*/ 105633 h 543253"/>
                <a:gd name="connsiteX28" fmla="*/ 301807 w 574942"/>
                <a:gd name="connsiteY28" fmla="*/ 75452 h 543253"/>
                <a:gd name="connsiteX29" fmla="*/ 331988 w 574942"/>
                <a:gd name="connsiteY29" fmla="*/ 75452 h 543253"/>
                <a:gd name="connsiteX30" fmla="*/ 331988 w 574942"/>
                <a:gd name="connsiteY30" fmla="*/ 105633 h 543253"/>
                <a:gd name="connsiteX31" fmla="*/ 407440 w 574942"/>
                <a:gd name="connsiteY31" fmla="*/ 181084 h 543253"/>
                <a:gd name="connsiteX32" fmla="*/ 377259 w 574942"/>
                <a:gd name="connsiteY32" fmla="*/ 181084 h 543253"/>
                <a:gd name="connsiteX33" fmla="*/ 331988 w 574942"/>
                <a:gd name="connsiteY33" fmla="*/ 135813 h 543253"/>
                <a:gd name="connsiteX34" fmla="*/ 331988 w 574942"/>
                <a:gd name="connsiteY34" fmla="*/ 226355 h 543253"/>
                <a:gd name="connsiteX35" fmla="*/ 407440 w 574942"/>
                <a:gd name="connsiteY35" fmla="*/ 301807 h 543253"/>
                <a:gd name="connsiteX36" fmla="*/ 331988 w 574942"/>
                <a:gd name="connsiteY36" fmla="*/ 377259 h 54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74942" h="543253">
                  <a:moveTo>
                    <a:pt x="454220" y="528163"/>
                  </a:moveTo>
                  <a:lnTo>
                    <a:pt x="454220" y="528163"/>
                  </a:lnTo>
                  <a:lnTo>
                    <a:pt x="507036" y="452711"/>
                  </a:lnTo>
                  <a:cubicBezTo>
                    <a:pt x="504018" y="452711"/>
                    <a:pt x="501000" y="452711"/>
                    <a:pt x="496473" y="452711"/>
                  </a:cubicBezTo>
                  <a:cubicBezTo>
                    <a:pt x="446675" y="452711"/>
                    <a:pt x="405931" y="411967"/>
                    <a:pt x="405931" y="362169"/>
                  </a:cubicBezTo>
                  <a:cubicBezTo>
                    <a:pt x="405931" y="312371"/>
                    <a:pt x="446675" y="271627"/>
                    <a:pt x="496473" y="271627"/>
                  </a:cubicBezTo>
                  <a:cubicBezTo>
                    <a:pt x="529672" y="271627"/>
                    <a:pt x="558343" y="289735"/>
                    <a:pt x="574943" y="316898"/>
                  </a:cubicBezTo>
                  <a:lnTo>
                    <a:pt x="567398" y="239937"/>
                  </a:lnTo>
                  <a:cubicBezTo>
                    <a:pt x="559852" y="149395"/>
                    <a:pt x="516090" y="64889"/>
                    <a:pt x="446675" y="9054"/>
                  </a:cubicBezTo>
                  <a:lnTo>
                    <a:pt x="437620" y="0"/>
                  </a:lnTo>
                  <a:lnTo>
                    <a:pt x="196175" y="0"/>
                  </a:lnTo>
                  <a:lnTo>
                    <a:pt x="185611" y="7545"/>
                  </a:lnTo>
                  <a:cubicBezTo>
                    <a:pt x="116196" y="64889"/>
                    <a:pt x="72434" y="149395"/>
                    <a:pt x="64889" y="238428"/>
                  </a:cubicBezTo>
                  <a:lnTo>
                    <a:pt x="46780" y="437621"/>
                  </a:lnTo>
                  <a:cubicBezTo>
                    <a:pt x="19617" y="440639"/>
                    <a:pt x="0" y="463274"/>
                    <a:pt x="0" y="490437"/>
                  </a:cubicBezTo>
                  <a:cubicBezTo>
                    <a:pt x="0" y="519109"/>
                    <a:pt x="24145" y="543253"/>
                    <a:pt x="52816" y="543253"/>
                  </a:cubicBezTo>
                  <a:lnTo>
                    <a:pt x="443657" y="543253"/>
                  </a:lnTo>
                  <a:lnTo>
                    <a:pt x="454220" y="528163"/>
                  </a:lnTo>
                  <a:close/>
                  <a:moveTo>
                    <a:pt x="331988" y="377259"/>
                  </a:moveTo>
                  <a:lnTo>
                    <a:pt x="331988" y="407440"/>
                  </a:lnTo>
                  <a:lnTo>
                    <a:pt x="301807" y="407440"/>
                  </a:lnTo>
                  <a:lnTo>
                    <a:pt x="301807" y="377259"/>
                  </a:lnTo>
                  <a:cubicBezTo>
                    <a:pt x="259554" y="377259"/>
                    <a:pt x="226355" y="344060"/>
                    <a:pt x="226355" y="301807"/>
                  </a:cubicBezTo>
                  <a:lnTo>
                    <a:pt x="256536" y="301807"/>
                  </a:lnTo>
                  <a:cubicBezTo>
                    <a:pt x="256536" y="327461"/>
                    <a:pt x="276154" y="347078"/>
                    <a:pt x="301807" y="347078"/>
                  </a:cubicBezTo>
                  <a:lnTo>
                    <a:pt x="301807" y="256536"/>
                  </a:lnTo>
                  <a:cubicBezTo>
                    <a:pt x="259554" y="256536"/>
                    <a:pt x="226355" y="223337"/>
                    <a:pt x="226355" y="181084"/>
                  </a:cubicBezTo>
                  <a:cubicBezTo>
                    <a:pt x="226355" y="138831"/>
                    <a:pt x="259554" y="105633"/>
                    <a:pt x="301807" y="105633"/>
                  </a:cubicBezTo>
                  <a:lnTo>
                    <a:pt x="301807" y="75452"/>
                  </a:lnTo>
                  <a:lnTo>
                    <a:pt x="331988" y="75452"/>
                  </a:lnTo>
                  <a:lnTo>
                    <a:pt x="331988" y="105633"/>
                  </a:lnTo>
                  <a:cubicBezTo>
                    <a:pt x="374241" y="105633"/>
                    <a:pt x="407440" y="138831"/>
                    <a:pt x="407440" y="181084"/>
                  </a:cubicBezTo>
                  <a:lnTo>
                    <a:pt x="377259" y="181084"/>
                  </a:lnTo>
                  <a:cubicBezTo>
                    <a:pt x="377259" y="155431"/>
                    <a:pt x="357642" y="135813"/>
                    <a:pt x="331988" y="135813"/>
                  </a:cubicBezTo>
                  <a:lnTo>
                    <a:pt x="331988" y="226355"/>
                  </a:lnTo>
                  <a:cubicBezTo>
                    <a:pt x="374241" y="226355"/>
                    <a:pt x="407440" y="259554"/>
                    <a:pt x="407440" y="301807"/>
                  </a:cubicBezTo>
                  <a:cubicBezTo>
                    <a:pt x="407440" y="344060"/>
                    <a:pt x="374241" y="377259"/>
                    <a:pt x="331988" y="377259"/>
                  </a:cubicBezTo>
                  <a:close/>
                </a:path>
              </a:pathLst>
            </a:custGeom>
            <a:solidFill>
              <a:srgbClr val="000000">
                <a:alpha val="55000"/>
              </a:srgbClr>
            </a:solidFill>
            <a:ln w="15032" cap="flat">
              <a:noFill/>
              <a:prstDash val="solid"/>
              <a:miter/>
            </a:ln>
          </p:spPr>
          <p:txBody>
            <a:bodyPr rtlCol="0" anchor="ctr"/>
            <a:lstStyle/>
            <a:p>
              <a:endParaRPr lang="ru-RU" dirty="0"/>
            </a:p>
          </p:txBody>
        </p:sp>
        <p:sp>
          <p:nvSpPr>
            <p:cNvPr id="54" name="Полилиния: фигура 53">
              <a:extLst>
                <a:ext uri="{FF2B5EF4-FFF2-40B4-BE49-F238E27FC236}">
                  <a16:creationId xmlns:a16="http://schemas.microsoft.com/office/drawing/2014/main" id="{E9AB2CC6-F780-4108-B47F-18B0BF498254}"/>
                </a:ext>
              </a:extLst>
            </p:cNvPr>
            <p:cNvSpPr/>
            <p:nvPr/>
          </p:nvSpPr>
          <p:spPr>
            <a:xfrm rot="12898733">
              <a:off x="6041989" y="4693579"/>
              <a:ext cx="46283" cy="564651"/>
            </a:xfrm>
            <a:custGeom>
              <a:avLst/>
              <a:gdLst>
                <a:gd name="connsiteX0" fmla="*/ 0 w 30182"/>
                <a:gd name="connsiteY0" fmla="*/ 0 h 368221"/>
                <a:gd name="connsiteX1" fmla="*/ 30182 w 30182"/>
                <a:gd name="connsiteY1" fmla="*/ 0 h 368221"/>
                <a:gd name="connsiteX2" fmla="*/ 30182 w 30182"/>
                <a:gd name="connsiteY2" fmla="*/ 368221 h 368221"/>
                <a:gd name="connsiteX3" fmla="*/ 0 w 30182"/>
                <a:gd name="connsiteY3" fmla="*/ 368221 h 368221"/>
              </a:gdLst>
              <a:ahLst/>
              <a:cxnLst>
                <a:cxn ang="0">
                  <a:pos x="connsiteX0" y="connsiteY0"/>
                </a:cxn>
                <a:cxn ang="0">
                  <a:pos x="connsiteX1" y="connsiteY1"/>
                </a:cxn>
                <a:cxn ang="0">
                  <a:pos x="connsiteX2" y="connsiteY2"/>
                </a:cxn>
                <a:cxn ang="0">
                  <a:pos x="connsiteX3" y="connsiteY3"/>
                </a:cxn>
              </a:cxnLst>
              <a:rect l="l" t="t" r="r" b="b"/>
              <a:pathLst>
                <a:path w="30182" h="368221">
                  <a:moveTo>
                    <a:pt x="0" y="0"/>
                  </a:moveTo>
                  <a:lnTo>
                    <a:pt x="30182" y="0"/>
                  </a:lnTo>
                  <a:lnTo>
                    <a:pt x="30182" y="368221"/>
                  </a:lnTo>
                  <a:lnTo>
                    <a:pt x="0" y="368221"/>
                  </a:lnTo>
                  <a:close/>
                </a:path>
              </a:pathLst>
            </a:custGeom>
            <a:solidFill>
              <a:srgbClr val="000000">
                <a:alpha val="55000"/>
              </a:srgbClr>
            </a:solidFill>
            <a:ln w="15033" cap="flat">
              <a:noFill/>
              <a:prstDash val="solid"/>
              <a:miter/>
            </a:ln>
          </p:spPr>
          <p:txBody>
            <a:bodyPr rtlCol="0" anchor="ctr"/>
            <a:lstStyle/>
            <a:p>
              <a:endParaRPr lang="ru-RU"/>
            </a:p>
          </p:txBody>
        </p:sp>
      </p:grpSp>
    </p:spTree>
    <p:extLst>
      <p:ext uri="{BB962C8B-B14F-4D97-AF65-F5344CB8AC3E}">
        <p14:creationId xmlns:p14="http://schemas.microsoft.com/office/powerpoint/2010/main" val="266338624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TotalTime>
  <Words>415</Words>
  <Application>Microsoft Office PowerPoint</Application>
  <PresentationFormat>Широкоэкранный</PresentationFormat>
  <Paragraphs>45</Paragraphs>
  <Slides>10</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10</vt:i4>
      </vt:variant>
    </vt:vector>
  </HeadingPairs>
  <TitlesOfParts>
    <vt:vector size="18" baseType="lpstr">
      <vt:lpstr>Arial</vt:lpstr>
      <vt:lpstr>Calibri</vt:lpstr>
      <vt:lpstr>Calibri Light</vt:lpstr>
      <vt:lpstr>Montserrat Black</vt:lpstr>
      <vt:lpstr>Montserrat Light</vt:lpstr>
      <vt:lpstr>Montserrat Medium</vt:lpstr>
      <vt:lpstr>Times New Roman</vt:lpstr>
      <vt:lpstr>Тема Office</vt:lpstr>
      <vt:lpstr>Презентация PowerPoint</vt:lpstr>
      <vt:lpstr>Презентация PowerPoint</vt:lpstr>
      <vt:lpstr>Почему возникла такая проблема?</vt:lpstr>
      <vt:lpstr>Роль ФРС в решении проблемы изменения климата</vt:lpstr>
      <vt:lpstr>Долгосрочное и краткосрочное планирование</vt:lpstr>
      <vt:lpstr>Как изменится российская экономика? </vt:lpstr>
      <vt:lpstr>Как изменится российская экономика?</vt:lpstr>
      <vt:lpstr>Как изменится российская экономика?</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Клок Галина Ивановна</dc:creator>
  <cp:lastModifiedBy>Клок Галина Ивановна</cp:lastModifiedBy>
  <cp:revision>21</cp:revision>
  <dcterms:created xsi:type="dcterms:W3CDTF">2020-11-18T20:21:50Z</dcterms:created>
  <dcterms:modified xsi:type="dcterms:W3CDTF">2020-11-25T12:06:34Z</dcterms:modified>
</cp:coreProperties>
</file>