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389" r:id="rId3"/>
    <p:sldId id="382" r:id="rId4"/>
    <p:sldId id="358" r:id="rId5"/>
    <p:sldId id="359" r:id="rId6"/>
    <p:sldId id="380" r:id="rId7"/>
    <p:sldId id="383" r:id="rId8"/>
    <p:sldId id="384" r:id="rId9"/>
    <p:sldId id="385" r:id="rId10"/>
    <p:sldId id="388" r:id="rId11"/>
    <p:sldId id="387" r:id="rId12"/>
    <p:sldId id="360" r:id="rId13"/>
    <p:sldId id="361" r:id="rId14"/>
    <p:sldId id="367" r:id="rId15"/>
    <p:sldId id="38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900"/>
    <a:srgbClr val="009AD0"/>
    <a:srgbClr val="FFAB00"/>
    <a:srgbClr val="E5E9E9"/>
    <a:srgbClr val="009EC3"/>
    <a:srgbClr val="D5D5D5"/>
    <a:srgbClr val="E4E4E4"/>
    <a:srgbClr val="DDDDDD"/>
    <a:srgbClr val="FFEEB7"/>
    <a:srgbClr val="FFE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3908" autoAdjust="0"/>
  </p:normalViewPr>
  <p:slideViewPr>
    <p:cSldViewPr>
      <p:cViewPr>
        <p:scale>
          <a:sx n="117" d="100"/>
          <a:sy n="117" d="100"/>
        </p:scale>
        <p:origin x="-1464" y="-54"/>
      </p:cViewPr>
      <p:guideLst>
        <p:guide orient="horz" pos="3896"/>
        <p:guide pos="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22415-1EA1-4EF9-85BC-B6D99FD7204B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285F36-37C6-4ADE-B492-8A1BA9FB38A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0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5F36-37C6-4ADE-B492-8A1BA9FB38A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5F36-37C6-4ADE-B492-8A1BA9FB38AD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285F36-37C6-4ADE-B492-8A1BA9FB38AD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1CB35-FFE9-41F4-B4EF-65BB0F378D66}" type="datetimeFigureOut">
              <a:rPr lang="ru-RU" smtClean="0"/>
              <a:pPr/>
              <a:t>22.04.2020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CC95D-6B54-443F-A81F-52507CF409D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8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bg1"/>
              </a:solidFill>
              <a:latin typeface="ALS SPb" pitchFamily="2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t="14294" b="24400"/>
          <a:stretch>
            <a:fillRect/>
          </a:stretch>
        </p:blipFill>
        <p:spPr bwMode="auto">
          <a:xfrm>
            <a:off x="174170" y="1772816"/>
            <a:ext cx="4073285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 cstate="print">
            <a:lum contrast="11000"/>
          </a:blip>
          <a:srcRect l="415" t="39585"/>
          <a:stretch>
            <a:fillRect/>
          </a:stretch>
        </p:blipFill>
        <p:spPr bwMode="auto">
          <a:xfrm>
            <a:off x="165463" y="3633557"/>
            <a:ext cx="4129810" cy="176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Рисунок 18" descr="108A7291.jpg"/>
          <p:cNvPicPr>
            <a:picLocks noChangeAspect="1"/>
          </p:cNvPicPr>
          <p:nvPr/>
        </p:nvPicPr>
        <p:blipFill>
          <a:blip r:embed="rId5" cstate="print"/>
          <a:srcRect l="18519" t="7407" r="27254"/>
          <a:stretch>
            <a:fillRect/>
          </a:stretch>
        </p:blipFill>
        <p:spPr>
          <a:xfrm>
            <a:off x="4283968" y="1767840"/>
            <a:ext cx="3143272" cy="36314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1925" y="11663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b="1" dirty="0">
              <a:solidFill>
                <a:schemeClr val="bg1"/>
              </a:solidFill>
              <a:latin typeface="ALS Direct" pitchFamily="50" charset="0"/>
            </a:endParaRPr>
          </a:p>
        </p:txBody>
      </p:sp>
      <p:pic>
        <p:nvPicPr>
          <p:cNvPr id="20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260648"/>
            <a:ext cx="1419497" cy="366446"/>
          </a:xfrm>
          <a:prstGeom prst="rect">
            <a:avLst/>
          </a:prstGeom>
          <a:noFill/>
        </p:spPr>
      </p:pic>
      <p:pic>
        <p:nvPicPr>
          <p:cNvPr id="12" name="Рисунок 11" descr="lake saimaa purest finlan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40352" y="4293096"/>
            <a:ext cx="864096" cy="10801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565" y="182880"/>
            <a:ext cx="75963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GE Inspira" pitchFamily="34" charset="0"/>
              </a:rPr>
              <a:t>«Программа приграничного сотрудничества «Юго-Восточная Финляндия – Россия 2014-2020», как инструмент совместного развития территорий. Опыт Санкт-Петербурга»</a:t>
            </a:r>
            <a:endParaRPr lang="en-US" sz="2000" b="1" dirty="0" smtClean="0">
              <a:solidFill>
                <a:schemeClr val="bg1"/>
              </a:solidFill>
              <a:latin typeface="GE Inspira" pitchFamily="34" charset="0"/>
            </a:endParaRPr>
          </a:p>
        </p:txBody>
      </p:sp>
      <p:pic>
        <p:nvPicPr>
          <p:cNvPr id="16386" name="Picture 2" descr="Картинки по запросу ленинградская область логотип"/>
          <p:cNvPicPr>
            <a:picLocks noChangeAspect="1" noChangeArrowheads="1"/>
          </p:cNvPicPr>
          <p:nvPr/>
        </p:nvPicPr>
        <p:blipFill>
          <a:blip r:embed="rId8" cstate="print"/>
          <a:srcRect l="8817" r="9075"/>
          <a:stretch>
            <a:fillRect/>
          </a:stretch>
        </p:blipFill>
        <p:spPr bwMode="auto">
          <a:xfrm>
            <a:off x="7740352" y="1772816"/>
            <a:ext cx="939169" cy="1025281"/>
          </a:xfrm>
          <a:prstGeom prst="rect">
            <a:avLst/>
          </a:prstGeom>
          <a:noFill/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528235" y="670560"/>
            <a:ext cx="161967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68344" y="3068960"/>
            <a:ext cx="1029638" cy="105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107504" y="5857892"/>
            <a:ext cx="6036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GE Inspira" pitchFamily="34" charset="0"/>
              </a:rPr>
              <a:t>Докладчик: Невинская Анна Михайловна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GE Inspira" pitchFamily="34" charset="0"/>
              </a:rPr>
              <a:t>Заместитель генерального директора по развитию проектов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GE Inspira" pitchFamily="34" charset="0"/>
              </a:rPr>
              <a:t>СПб ГБУ «Городское туристско-информационное бюро»</a:t>
            </a:r>
            <a:endParaRPr lang="ru-RU" sz="1600" dirty="0">
              <a:solidFill>
                <a:schemeClr val="bg1"/>
              </a:solidFill>
              <a:latin typeface="GE Inspi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03" y="157609"/>
            <a:ext cx="9096697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Маркетинговое  исследование «Профиль туриста»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3982" y="2033536"/>
            <a:ext cx="4816152" cy="3096344"/>
          </a:xfrm>
        </p:spPr>
        <p:txBody>
          <a:bodyPr>
            <a:no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ALS Direct" pitchFamily="50" charset="0"/>
              </a:rPr>
              <a:t>Определение целевых туристических рынков и целевых групп потенциальных туристов</a:t>
            </a:r>
          </a:p>
          <a:p>
            <a:endParaRPr lang="ru-RU" sz="1400" dirty="0" smtClean="0">
              <a:solidFill>
                <a:schemeClr val="bg1"/>
              </a:solidFill>
              <a:latin typeface="ALS Direct" pitchFamily="50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LS Direct" pitchFamily="50" charset="0"/>
              </a:rPr>
              <a:t>Выявление потребностей туристов и их ожиданий от предстоящего путешествия в регионы проекта</a:t>
            </a:r>
          </a:p>
          <a:p>
            <a:endParaRPr lang="ru-RU" sz="1400" dirty="0" smtClean="0">
              <a:solidFill>
                <a:schemeClr val="bg1"/>
              </a:solidFill>
              <a:latin typeface="ALS Direct" pitchFamily="50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LS Direct" pitchFamily="50" charset="0"/>
              </a:rPr>
              <a:t>Составление социально-демографического портрета потенциальных туристов</a:t>
            </a:r>
          </a:p>
          <a:p>
            <a:endParaRPr lang="ru-RU" sz="1400" dirty="0" smtClean="0">
              <a:solidFill>
                <a:schemeClr val="bg1"/>
              </a:solidFill>
              <a:latin typeface="ALS Direct" pitchFamily="50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LS Direct" pitchFamily="50" charset="0"/>
              </a:rPr>
              <a:t>Анализ финансовых  расходов во время путешествия среди потенциальных туристов </a:t>
            </a:r>
          </a:p>
          <a:p>
            <a:endParaRPr lang="ru-RU" sz="1400" dirty="0" smtClean="0">
              <a:solidFill>
                <a:schemeClr val="bg1"/>
              </a:solidFill>
              <a:latin typeface="ALS Direct" pitchFamily="50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LS Direct" pitchFamily="50" charset="0"/>
              </a:rPr>
              <a:t>Определение осведомленности потенциальных путешественников о туристском потенциале регионов проекта</a:t>
            </a:r>
          </a:p>
          <a:p>
            <a:endParaRPr lang="ru-RU" sz="1400" dirty="0" smtClean="0">
              <a:solidFill>
                <a:schemeClr val="bg1"/>
              </a:solidFill>
              <a:latin typeface="ALS Direct" pitchFamily="50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ALS Direct" pitchFamily="50" charset="0"/>
              </a:rPr>
              <a:t>Корректировка курса проекта на основании полученных результатов </a:t>
            </a:r>
          </a:p>
          <a:p>
            <a:pPr>
              <a:buNone/>
            </a:pPr>
            <a:endParaRPr lang="ru-RU" sz="1400" dirty="0">
              <a:solidFill>
                <a:schemeClr val="bg1"/>
              </a:solidFill>
              <a:latin typeface="ALS Direct" pitchFamily="50" charset="0"/>
            </a:endParaRPr>
          </a:p>
        </p:txBody>
      </p:sp>
      <p:pic>
        <p:nvPicPr>
          <p:cNvPr id="5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5643578"/>
            <a:ext cx="1584176" cy="447878"/>
          </a:xfrm>
          <a:prstGeom prst="rect">
            <a:avLst/>
          </a:prstGeom>
          <a:noFill/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264550" y="6215082"/>
            <a:ext cx="1879450" cy="64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0" y="1484784"/>
            <a:ext cx="9144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AB00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AB00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5.10.2019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AB00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 -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AB00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3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AB00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AB00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.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AB00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12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AB00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.2020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rgbClr val="FFAB00"/>
              </a:solidFill>
              <a:effectLst/>
              <a:uLnTx/>
              <a:uFillTx/>
              <a:latin typeface="ALS Direct" pitchFamily="50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FFAB00"/>
              </a:solidFill>
              <a:effectLst/>
              <a:uLnTx/>
              <a:uFillTx/>
              <a:latin typeface="ALS Direct" pitchFamily="50" charset="0"/>
              <a:ea typeface="+mn-ea"/>
              <a:cs typeface="+mn-cs"/>
            </a:endParaRPr>
          </a:p>
        </p:txBody>
      </p:sp>
      <p:pic>
        <p:nvPicPr>
          <p:cNvPr id="1026" name="Picture 2" descr="Картинки по запросу &quot;маркетинговое исследование&quot;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357430"/>
            <a:ext cx="4762500" cy="2740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Электронная виза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pic>
        <p:nvPicPr>
          <p:cNvPr id="6" name="Picture 2" descr="В Петербург по электронной виз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8" y="1340768"/>
            <a:ext cx="5320208" cy="240502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5888" y="3861048"/>
            <a:ext cx="9028112" cy="2346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GE Inspira" pitchFamily="34" charset="0"/>
              </a:rPr>
              <a:t>Орган выдачи: </a:t>
            </a:r>
            <a:r>
              <a:rPr lang="ru-RU" sz="2000" dirty="0" smtClean="0">
                <a:solidFill>
                  <a:srgbClr val="009AD0"/>
                </a:solidFill>
                <a:latin typeface="GE Inspira" pitchFamily="34" charset="0"/>
              </a:rPr>
              <a:t>Министерство иностранных дел Российской Федерации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GE Inspira" pitchFamily="34" charset="0"/>
              </a:rPr>
              <a:t>Срок обработки данных: </a:t>
            </a:r>
            <a:r>
              <a:rPr lang="ru-RU" sz="2000" dirty="0" smtClean="0">
                <a:solidFill>
                  <a:srgbClr val="009AD0"/>
                </a:solidFill>
                <a:latin typeface="GE Inspira" pitchFamily="34" charset="0"/>
              </a:rPr>
              <a:t>4 дня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GE Inspira" pitchFamily="34" charset="0"/>
              </a:rPr>
              <a:t>Действительна </a:t>
            </a:r>
            <a:r>
              <a:rPr lang="ru-RU" sz="2000" dirty="0" smtClean="0">
                <a:solidFill>
                  <a:srgbClr val="009AD0"/>
                </a:solidFill>
                <a:latin typeface="GE Inspira" pitchFamily="34" charset="0"/>
              </a:rPr>
              <a:t>до 30 календарных дней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chemeClr val="bg1"/>
                </a:solidFill>
                <a:latin typeface="GE Inspira" pitchFamily="34" charset="0"/>
              </a:rPr>
              <a:t>Разрешенный период пребывания в регионе </a:t>
            </a:r>
            <a:r>
              <a:rPr lang="ru-RU" sz="2000" dirty="0" smtClean="0">
                <a:solidFill>
                  <a:srgbClr val="009AD0"/>
                </a:solidFill>
                <a:latin typeface="GE Inspira" pitchFamily="34" charset="0"/>
              </a:rPr>
              <a:t>до 8 дней</a:t>
            </a: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9AD0"/>
                </a:solidFill>
                <a:latin typeface="GE Inspira" pitchFamily="34" charset="0"/>
              </a:rPr>
              <a:t>Консульский сбор </a:t>
            </a:r>
            <a:r>
              <a:rPr lang="ru-RU" sz="2000" dirty="0" smtClean="0">
                <a:solidFill>
                  <a:schemeClr val="bg1"/>
                </a:solidFill>
                <a:latin typeface="GE Inspira" pitchFamily="34" charset="0"/>
              </a:rPr>
              <a:t>отсутствует</a:t>
            </a:r>
            <a:endParaRPr lang="ru-RU" sz="2000" dirty="0">
              <a:solidFill>
                <a:schemeClr val="bg1"/>
              </a:solidFill>
              <a:latin typeface="GE Inspira" pitchFamily="34" charset="0"/>
            </a:endParaRPr>
          </a:p>
        </p:txBody>
      </p:sp>
      <p:pic>
        <p:nvPicPr>
          <p:cNvPr id="8" name="Picture 6" descr="Картинки по запросу министерство иностранных дел рф 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1385288" cy="159308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174582" y="1788021"/>
            <a:ext cx="2755329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rgbClr val="009EC3"/>
                </a:solidFill>
                <a:latin typeface="GE Inspira" pitchFamily="34" charset="0"/>
              </a:rPr>
              <a:t>С 1 октября </a:t>
            </a:r>
            <a:r>
              <a:rPr lang="en-US" sz="1700" dirty="0" smtClean="0">
                <a:solidFill>
                  <a:srgbClr val="009EC3"/>
                </a:solidFill>
                <a:latin typeface="GE Inspira" pitchFamily="34" charset="0"/>
              </a:rPr>
              <a:t>2019</a:t>
            </a:r>
            <a:r>
              <a:rPr lang="ru-RU" sz="1700" dirty="0" smtClean="0">
                <a:solidFill>
                  <a:srgbClr val="009EC3"/>
                </a:solidFill>
                <a:latin typeface="GE Inspira" pitchFamily="34" charset="0"/>
              </a:rPr>
              <a:t> года</a:t>
            </a:r>
          </a:p>
          <a:p>
            <a:pPr algn="ctr"/>
            <a:r>
              <a:rPr lang="ru-RU" sz="1700" dirty="0" smtClean="0">
                <a:solidFill>
                  <a:srgbClr val="009EC3"/>
                </a:solidFill>
                <a:latin typeface="GE Inspira" pitchFamily="34" charset="0"/>
              </a:rPr>
              <a:t>53 страны</a:t>
            </a:r>
            <a:endParaRPr lang="ru-RU" sz="1700" dirty="0">
              <a:solidFill>
                <a:srgbClr val="009EC3"/>
              </a:solidFill>
              <a:latin typeface="GE Inspira" pitchFamily="34" charset="0"/>
            </a:endParaRPr>
          </a:p>
        </p:txBody>
      </p:sp>
      <p:pic>
        <p:nvPicPr>
          <p:cNvPr id="10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12" name="Содержимое 2"/>
          <p:cNvSpPr>
            <a:spLocks noGrp="1"/>
          </p:cNvSpPr>
          <p:nvPr>
            <p:ph idx="1"/>
          </p:nvPr>
        </p:nvSpPr>
        <p:spPr>
          <a:xfrm>
            <a:off x="5863258" y="2464321"/>
            <a:ext cx="3528392" cy="1368151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GE Inspira" pitchFamily="34" charset="0"/>
              </a:rPr>
              <a:t>Через приграничные пункты автобус/машина/пешком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GE Inspira" pitchFamily="34" charset="0"/>
              </a:rPr>
              <a:t>Аэропорт Пулково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GE Inspira" pitchFamily="34" charset="0"/>
              </a:rPr>
              <a:t>Морской порт</a:t>
            </a:r>
          </a:p>
          <a:p>
            <a:r>
              <a:rPr lang="ru-RU" sz="1800" b="1" dirty="0" smtClean="0">
                <a:solidFill>
                  <a:srgbClr val="FF0000"/>
                </a:solidFill>
                <a:latin typeface="GE Inspira" pitchFamily="34" charset="0"/>
              </a:rPr>
              <a:t>Ж/</a:t>
            </a:r>
            <a:r>
              <a:rPr lang="ru-RU" sz="1800" b="1" dirty="0" err="1" smtClean="0">
                <a:solidFill>
                  <a:srgbClr val="FF0000"/>
                </a:solidFill>
                <a:latin typeface="GE Inspira" pitchFamily="34" charset="0"/>
              </a:rPr>
              <a:t>д</a:t>
            </a:r>
            <a:r>
              <a:rPr lang="ru-RU" sz="1800" b="1" dirty="0" smtClean="0">
                <a:solidFill>
                  <a:srgbClr val="FF0000"/>
                </a:solidFill>
                <a:latin typeface="GE Inspira" pitchFamily="34" charset="0"/>
              </a:rPr>
              <a:t> еще не доступно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2656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Партнеры по проекту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340768"/>
            <a:ext cx="365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 Inspira" pitchFamily="34" charset="0"/>
              </a:rPr>
              <a:t>Транспортные компании</a:t>
            </a:r>
            <a:endParaRPr lang="ru-RU" sz="24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77281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Авиакомпании, базирующиеся в крупных городах Европы</a:t>
            </a:r>
            <a:r>
              <a:rPr lang="en-US" dirty="0" smtClean="0">
                <a:solidFill>
                  <a:srgbClr val="009AD0"/>
                </a:solidFill>
                <a:latin typeface="GE Inspira" pitchFamily="34" charset="0"/>
              </a:rPr>
              <a:t>, </a:t>
            </a:r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ОАО «РЖД»</a:t>
            </a:r>
            <a:r>
              <a:rPr lang="en-US" dirty="0" smtClean="0">
                <a:solidFill>
                  <a:srgbClr val="009AD0"/>
                </a:solidFill>
                <a:latin typeface="GE Inspira" pitchFamily="34" charset="0"/>
              </a:rPr>
              <a:t>, </a:t>
            </a:r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автобусные пассажирские компании</a:t>
            </a:r>
            <a:r>
              <a:rPr lang="en-US" dirty="0" smtClean="0">
                <a:solidFill>
                  <a:srgbClr val="FFAB00"/>
                </a:solidFill>
                <a:latin typeface="GE Inspira" pitchFamily="34" charset="0"/>
              </a:rPr>
              <a:t/>
            </a:r>
            <a:br>
              <a:rPr lang="en-US" dirty="0" smtClean="0">
                <a:solidFill>
                  <a:srgbClr val="FFAB00"/>
                </a:solidFill>
                <a:latin typeface="GE Inspira" pitchFamily="34" charset="0"/>
              </a:rPr>
            </a:br>
            <a:endParaRPr lang="ru-RU" dirty="0">
              <a:solidFill>
                <a:srgbClr val="FFAB00"/>
              </a:solidFill>
              <a:latin typeface="GE Inspir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2483604"/>
            <a:ext cx="2193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 Inspira" pitchFamily="34" charset="0"/>
              </a:rPr>
              <a:t>Туроператоры</a:t>
            </a:r>
            <a:endParaRPr lang="ru-RU" sz="24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2915652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Туроператоры по въездному и выездному туризму, работающие в России и Финляндии</a:t>
            </a:r>
            <a:r>
              <a:rPr lang="en-US" dirty="0" smtClean="0">
                <a:solidFill>
                  <a:srgbClr val="009AD0"/>
                </a:solidFill>
                <a:latin typeface="GE Inspira" pitchFamily="34" charset="0"/>
              </a:rPr>
              <a:t>; </a:t>
            </a:r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отправляющие компании в странах целевого рынка</a:t>
            </a:r>
            <a:endParaRPr lang="ru-RU" dirty="0">
              <a:solidFill>
                <a:srgbClr val="009AD0"/>
              </a:solidFill>
              <a:latin typeface="GE Inspir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436" y="3801740"/>
            <a:ext cx="38261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 Inspira" pitchFamily="34" charset="0"/>
              </a:rPr>
              <a:t>Маркетинговые агентства</a:t>
            </a:r>
            <a:endParaRPr lang="ru-RU" sz="24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4221088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Маркетинговые исследования</a:t>
            </a:r>
            <a:endParaRPr lang="ru-RU" dirty="0">
              <a:solidFill>
                <a:srgbClr val="009AD0"/>
              </a:solidFill>
              <a:latin typeface="GE Inspir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752" y="4619228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 Inspira" pitchFamily="34" charset="0"/>
              </a:rPr>
              <a:t>СМИ</a:t>
            </a:r>
            <a:endParaRPr lang="ru-RU" sz="24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244" y="5089376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Продвижение продукта</a:t>
            </a:r>
            <a:endParaRPr lang="ru-RU" dirty="0">
              <a:solidFill>
                <a:srgbClr val="009AD0"/>
              </a:solidFill>
              <a:latin typeface="GE Inspira" pitchFamily="34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b="38375"/>
          <a:stretch>
            <a:fillRect/>
          </a:stretch>
        </p:blipFill>
        <p:spPr bwMode="auto">
          <a:xfrm>
            <a:off x="5148064" y="3933056"/>
            <a:ext cx="381903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28575" y="0"/>
            <a:ext cx="9172576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46" y="61317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Целевые рынки и группы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980728"/>
            <a:ext cx="8964488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rgbClr val="009AD0"/>
                </a:solidFill>
                <a:latin typeface="ALS Direct" pitchFamily="50" charset="0"/>
              </a:rPr>
              <a:t> </a:t>
            </a:r>
            <a:r>
              <a:rPr lang="ru-RU" sz="2700" dirty="0" smtClean="0">
                <a:solidFill>
                  <a:srgbClr val="009AD0"/>
                </a:solidFill>
                <a:latin typeface="GE Inspira" pitchFamily="34" charset="0"/>
              </a:rPr>
              <a:t>Страны Евросоюза</a:t>
            </a:r>
            <a:endParaRPr lang="en-US" sz="2700" dirty="0" smtClean="0">
              <a:solidFill>
                <a:srgbClr val="009AD0"/>
              </a:solidFill>
              <a:latin typeface="GE Inspi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700" dirty="0" smtClean="0">
                <a:solidFill>
                  <a:srgbClr val="009AD0"/>
                </a:solidFill>
                <a:latin typeface="GE Inspira" pitchFamily="34" charset="0"/>
              </a:rPr>
              <a:t> </a:t>
            </a:r>
            <a:r>
              <a:rPr lang="ru-RU" sz="2700" dirty="0" smtClean="0">
                <a:solidFill>
                  <a:srgbClr val="009AD0"/>
                </a:solidFill>
                <a:latin typeface="GE Inspira" pitchFamily="34" charset="0"/>
              </a:rPr>
              <a:t>Страны Азии (Япония, Южная Корея, Китай)</a:t>
            </a:r>
            <a:endParaRPr lang="en-US" sz="2700" dirty="0" smtClean="0">
              <a:solidFill>
                <a:srgbClr val="009AD0"/>
              </a:solidFill>
              <a:latin typeface="GE Inspi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700" dirty="0" smtClean="0">
                <a:solidFill>
                  <a:srgbClr val="009AD0"/>
                </a:solidFill>
                <a:latin typeface="GE Inspira" pitchFamily="34" charset="0"/>
              </a:rPr>
              <a:t> </a:t>
            </a:r>
            <a:r>
              <a:rPr lang="ru-RU" sz="2700" dirty="0" smtClean="0">
                <a:solidFill>
                  <a:srgbClr val="009AD0"/>
                </a:solidFill>
                <a:latin typeface="GE Inspira" pitchFamily="34" charset="0"/>
              </a:rPr>
              <a:t>Страны Ближнего Востока (Израиль, ОАЭ, Катар)</a:t>
            </a:r>
          </a:p>
          <a:p>
            <a:pPr>
              <a:buFont typeface="Arial" pitchFamily="34" charset="0"/>
              <a:buChar char="•"/>
            </a:pPr>
            <a:r>
              <a:rPr lang="ru-RU" sz="2700" dirty="0" smtClean="0">
                <a:solidFill>
                  <a:srgbClr val="009AD0"/>
                </a:solidFill>
                <a:latin typeface="GE Inspira" pitchFamily="34" charset="0"/>
              </a:rPr>
              <a:t> Граждане КНР, работающие/студенты в Европе</a:t>
            </a:r>
          </a:p>
          <a:p>
            <a:endParaRPr lang="ru-RU" sz="2800" dirty="0" smtClean="0">
              <a:solidFill>
                <a:srgbClr val="FFAB00"/>
              </a:solidFill>
              <a:latin typeface="ALS Direct" pitchFamily="50" charset="0"/>
            </a:endParaRPr>
          </a:p>
          <a:p>
            <a:endParaRPr lang="ru-RU" sz="2800" dirty="0" smtClean="0">
              <a:solidFill>
                <a:srgbClr val="FFAB00"/>
              </a:solidFill>
              <a:latin typeface="ALS Direct" pitchFamily="50" charset="0"/>
            </a:endParaRPr>
          </a:p>
          <a:p>
            <a:endParaRPr lang="ru-RU" sz="2800" dirty="0">
              <a:solidFill>
                <a:srgbClr val="FFAB00"/>
              </a:solidFill>
              <a:latin typeface="ALS Direct" pitchFamily="50" charset="0"/>
            </a:endParaRPr>
          </a:p>
        </p:txBody>
      </p:sp>
      <p:pic>
        <p:nvPicPr>
          <p:cNvPr id="19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5881" r="17768"/>
          <a:stretch>
            <a:fillRect/>
          </a:stretch>
        </p:blipFill>
        <p:spPr bwMode="auto">
          <a:xfrm>
            <a:off x="3105150" y="3192959"/>
            <a:ext cx="3019425" cy="3664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Картинки по запросу туристы  петербург"/>
          <p:cNvPicPr>
            <a:picLocks noChangeAspect="1" noChangeArrowheads="1"/>
          </p:cNvPicPr>
          <p:nvPr/>
        </p:nvPicPr>
        <p:blipFill>
          <a:blip r:embed="rId4" cstate="print"/>
          <a:srcRect l="24387" r="12965"/>
          <a:stretch>
            <a:fillRect/>
          </a:stretch>
        </p:blipFill>
        <p:spPr bwMode="auto">
          <a:xfrm>
            <a:off x="0" y="3192265"/>
            <a:ext cx="3059832" cy="3665735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"/>
          <a:stretch>
            <a:fillRect/>
          </a:stretch>
        </p:blipFill>
        <p:spPr>
          <a:xfrm>
            <a:off x="6180003" y="5044440"/>
            <a:ext cx="2958578" cy="181281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"/>
          <a:stretch>
            <a:fillRect/>
          </a:stretch>
        </p:blipFill>
        <p:spPr>
          <a:xfrm>
            <a:off x="6180002" y="3192959"/>
            <a:ext cx="2959477" cy="181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1587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46" y="55984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Ожидаемые результаты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212976"/>
            <a:ext cx="9396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9EC3"/>
                </a:solidFill>
                <a:latin typeface="ALS Direct" pitchFamily="50" charset="0"/>
              </a:rPr>
              <a:t> </a:t>
            </a:r>
            <a:r>
              <a:rPr lang="ru-RU" sz="2400" dirty="0" smtClean="0">
                <a:solidFill>
                  <a:srgbClr val="009EC3"/>
                </a:solidFill>
                <a:latin typeface="GE Inspira" pitchFamily="34" charset="0"/>
              </a:rPr>
              <a:t>Турпакеты и готовые решения </a:t>
            </a: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для </a:t>
            </a:r>
            <a:b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туристического коридора «Санкт-Петербург – Сайма»</a:t>
            </a:r>
            <a:endParaRPr lang="ru-RU" sz="1600" dirty="0" smtClean="0">
              <a:solidFill>
                <a:schemeClr val="bg1"/>
              </a:solidFill>
              <a:latin typeface="GE Inspir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GE Inspira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Увеличение интенсивности использования </a:t>
            </a:r>
            <a:r>
              <a:rPr lang="ru-RU" sz="2400" dirty="0" smtClean="0">
                <a:solidFill>
                  <a:srgbClr val="009EC3"/>
                </a:solidFill>
                <a:latin typeface="GE Inspira" pitchFamily="34" charset="0"/>
              </a:rPr>
              <a:t>туристской инфраструктуры</a:t>
            </a:r>
            <a:r>
              <a:rPr lang="en-US" sz="2400" dirty="0" smtClean="0">
                <a:solidFill>
                  <a:schemeClr val="bg1"/>
                </a:solidFill>
                <a:latin typeface="GE Inspira" pitchFamily="34" charset="0"/>
              </a:rPr>
              <a:t>, </a:t>
            </a: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в особенности </a:t>
            </a:r>
            <a:r>
              <a:rPr lang="ru-RU" sz="2400" dirty="0" smtClean="0">
                <a:solidFill>
                  <a:srgbClr val="009EC3"/>
                </a:solidFill>
                <a:latin typeface="GE Inspira" pitchFamily="34" charset="0"/>
              </a:rPr>
              <a:t>в низкий сезон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9EC3"/>
                </a:solidFill>
                <a:latin typeface="GE Inspira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Увеличение и</a:t>
            </a:r>
            <a:r>
              <a:rPr lang="ru-RU" sz="2400" dirty="0" smtClean="0">
                <a:latin typeface="GE Inspira" pitchFamily="34" charset="0"/>
              </a:rPr>
              <a:t> </a:t>
            </a:r>
            <a:r>
              <a:rPr lang="ru-RU" sz="2400" dirty="0" smtClean="0">
                <a:solidFill>
                  <a:srgbClr val="009EC3"/>
                </a:solidFill>
                <a:latin typeface="GE Inspira" pitchFamily="34" charset="0"/>
              </a:rPr>
              <a:t>диверсификация туристского спроса</a:t>
            </a:r>
            <a:r>
              <a:rPr lang="en-US" sz="2400" dirty="0" smtClean="0">
                <a:solidFill>
                  <a:srgbClr val="009EC3"/>
                </a:solidFill>
                <a:latin typeface="GE Inspira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среди новых целевых групп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GE Inspira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Увеличение</a:t>
            </a:r>
            <a:r>
              <a:rPr lang="ru-RU" sz="2400" dirty="0" smtClean="0">
                <a:latin typeface="GE Inspira" pitchFamily="34" charset="0"/>
              </a:rPr>
              <a:t> </a:t>
            </a:r>
            <a:r>
              <a:rPr lang="ru-RU" sz="2400" dirty="0" smtClean="0">
                <a:solidFill>
                  <a:srgbClr val="009EC3"/>
                </a:solidFill>
                <a:latin typeface="GE Inspira" pitchFamily="34" charset="0"/>
              </a:rPr>
              <a:t>узнаваемости</a:t>
            </a:r>
            <a:r>
              <a:rPr lang="ru-RU" sz="2400" dirty="0" smtClean="0">
                <a:latin typeface="GE Inspira" pitchFamily="34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единого региона проекта «Санкт-Петербург – Сайма»</a:t>
            </a:r>
          </a:p>
          <a:p>
            <a:r>
              <a:rPr lang="en-US" sz="2400" dirty="0" smtClean="0">
                <a:solidFill>
                  <a:srgbClr val="009EC3"/>
                </a:solidFill>
                <a:latin typeface="ALS Direct" pitchFamily="50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ALS Direct" pitchFamily="50" charset="0"/>
              </a:rPr>
              <a:t> </a:t>
            </a:r>
            <a:endParaRPr lang="ru-RU" sz="16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2" y="4797152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solidFill>
                <a:srgbClr val="009EC3"/>
              </a:solidFill>
            </a:endParaRPr>
          </a:p>
        </p:txBody>
      </p:sp>
      <p:pic>
        <p:nvPicPr>
          <p:cNvPr id="15" name="Picture 2" descr="http://www.gosaimaa.com/loader.aspx?id=460a9441-20f0-485c-8a9e-aa42e1b14342"/>
          <p:cNvPicPr>
            <a:picLocks noChangeAspect="1" noChangeArrowheads="1"/>
          </p:cNvPicPr>
          <p:nvPr/>
        </p:nvPicPr>
        <p:blipFill>
          <a:blip r:embed="rId2" cstate="print"/>
          <a:srcRect l="1980" t="29047" b="18024"/>
          <a:stretch>
            <a:fillRect/>
          </a:stretch>
        </p:blipFill>
        <p:spPr bwMode="auto">
          <a:xfrm>
            <a:off x="4662535" y="1124744"/>
            <a:ext cx="4481465" cy="1728192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7091" r="576" b="36805"/>
          <a:stretch>
            <a:fillRect/>
          </a:stretch>
        </p:blipFill>
        <p:spPr bwMode="auto">
          <a:xfrm>
            <a:off x="0" y="1124744"/>
            <a:ext cx="4617267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11663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САНКТ-ПЕТЕРБУРГ - САЙМА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48064" y="1988840"/>
            <a:ext cx="3816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9A900"/>
                </a:solidFill>
                <a:latin typeface="GE Inspira" pitchFamily="34" charset="0"/>
              </a:rPr>
              <a:t>Благодарим</a:t>
            </a:r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GE Inspira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за </a:t>
            </a:r>
            <a:endParaRPr lang="en-US" sz="3200" b="1" dirty="0" smtClean="0">
              <a:solidFill>
                <a:schemeClr val="bg1"/>
              </a:solidFill>
              <a:latin typeface="GE Inspira" pitchFamily="34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внимание!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pic>
        <p:nvPicPr>
          <p:cNvPr id="20" name="Рисунок 19" descr="lake saimaa purest finlan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6450" y="4808538"/>
            <a:ext cx="1217601" cy="1369455"/>
          </a:xfrm>
          <a:prstGeom prst="rect">
            <a:avLst/>
          </a:prstGeom>
        </p:spPr>
      </p:pic>
      <p:pic>
        <p:nvPicPr>
          <p:cNvPr id="17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22" name="Picture 2" descr="Картинки по запросу ленинградская область логотип"/>
          <p:cNvPicPr>
            <a:picLocks noChangeAspect="1" noChangeArrowheads="1"/>
          </p:cNvPicPr>
          <p:nvPr/>
        </p:nvPicPr>
        <p:blipFill>
          <a:blip r:embed="rId5" cstate="print"/>
          <a:srcRect l="8817" r="9075"/>
          <a:stretch>
            <a:fillRect/>
          </a:stretch>
        </p:blipFill>
        <p:spPr bwMode="auto">
          <a:xfrm>
            <a:off x="7756187" y="4798338"/>
            <a:ext cx="1258200" cy="1373564"/>
          </a:xfrm>
          <a:prstGeom prst="rect">
            <a:avLst/>
          </a:prstGeom>
          <a:noFill/>
        </p:spPr>
      </p:pic>
      <p:pic>
        <p:nvPicPr>
          <p:cNvPr id="2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3359" y="4703842"/>
            <a:ext cx="1483153" cy="151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t="14294" r="2008" b="24400"/>
          <a:stretch>
            <a:fillRect/>
          </a:stretch>
        </p:blipFill>
        <p:spPr bwMode="auto">
          <a:xfrm>
            <a:off x="7539" y="2899421"/>
            <a:ext cx="4897836" cy="2025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 cstate="print">
            <a:lum contrast="11000"/>
          </a:blip>
          <a:srcRect l="415" t="39585"/>
          <a:stretch>
            <a:fillRect/>
          </a:stretch>
        </p:blipFill>
        <p:spPr bwMode="auto">
          <a:xfrm>
            <a:off x="898" y="820688"/>
            <a:ext cx="4899002" cy="201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Рисунок 13" descr="36.jpg"/>
          <p:cNvPicPr>
            <a:picLocks noChangeAspect="1"/>
          </p:cNvPicPr>
          <p:nvPr/>
        </p:nvPicPr>
        <p:blipFill>
          <a:blip r:embed="rId9" cstate="print"/>
          <a:srcRect l="11036" r="12780"/>
          <a:stretch>
            <a:fillRect/>
          </a:stretch>
        </p:blipFill>
        <p:spPr>
          <a:xfrm>
            <a:off x="0" y="4992985"/>
            <a:ext cx="4905375" cy="1812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bg1"/>
              </a:solidFill>
              <a:latin typeface="ALS SPb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925" y="11663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800" b="1" dirty="0">
              <a:solidFill>
                <a:schemeClr val="bg1"/>
              </a:solidFill>
              <a:latin typeface="ALS Direct" pitchFamily="50" charset="0"/>
            </a:endParaRPr>
          </a:p>
        </p:txBody>
      </p:sp>
      <p:pic>
        <p:nvPicPr>
          <p:cNvPr id="20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3064" y="465584"/>
            <a:ext cx="1872208" cy="447878"/>
          </a:xfrm>
          <a:prstGeom prst="rect">
            <a:avLst/>
          </a:prstGeom>
          <a:noFill/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6851698" y="879566"/>
            <a:ext cx="2061244" cy="58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3528" y="404664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GE Inspira" pitchFamily="34" charset="0"/>
              </a:rPr>
              <a:t>ПРОГРАММА ПРИГРАНИЧНОГО СОТРУДНИЧЕСТВА «РОССИЯ – ЮГО-ВОСТОЧНАЯ ФИНЛЯНДИЯ 2014-2020»</a:t>
            </a:r>
            <a:endParaRPr lang="ru-RU" sz="20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7308" y="1391384"/>
            <a:ext cx="864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GE Inspira" pitchFamily="34" charset="0"/>
              </a:rPr>
              <a:t>Программа содействует экономическому и социальному развитию, смягчению общих проблем, способствует мобильности участников проектов  в регионах для дальнейшего улучшения приграничного сотрудничества и создания условий устойчивого развития  территорий Программы</a:t>
            </a:r>
            <a:endParaRPr lang="ru-RU" dirty="0">
              <a:solidFill>
                <a:schemeClr val="bg1"/>
              </a:solidFill>
              <a:latin typeface="GE Inspira" pitchFamily="34" charset="0"/>
            </a:endParaRPr>
          </a:p>
        </p:txBody>
      </p:sp>
      <p:pic>
        <p:nvPicPr>
          <p:cNvPr id="24" name="Рисунок 23" descr="Map-of-programme-area_russian_selittee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493" y="2668853"/>
            <a:ext cx="3685282" cy="36724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89215" y="2656114"/>
            <a:ext cx="4703265" cy="3692435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GE Inspira" pitchFamily="34" charset="0"/>
              </a:rPr>
              <a:t>Предпринимательство и развитие малого и среднего бизнеса</a:t>
            </a:r>
            <a:br>
              <a:rPr lang="ru-RU" sz="1400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E Inspira" pitchFamily="34" charset="0"/>
              </a:rPr>
              <a:t>Приоритет 1: Энергичная, активная и конкурентоспособная экономика.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GE Inspira" pitchFamily="34" charset="0"/>
              </a:rPr>
              <a:t>Поддержка образования, исследований, технологического развития и инноваций</a:t>
            </a:r>
            <a:br>
              <a:rPr lang="ru-RU" sz="1400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E Inspira" pitchFamily="34" charset="0"/>
              </a:rPr>
              <a:t>Приоритет 2: Регион инноваций, высокой квалификации и качественного образования.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GE Inspira" pitchFamily="34" charset="0"/>
              </a:rPr>
              <a:t>Охрана окружающей среды, адаптация к изменению климата и стихийные бедствия – предотвращение / ликвидация</a:t>
            </a:r>
            <a:br>
              <a:rPr lang="ru-RU" sz="1400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E Inspira" pitchFamily="34" charset="0"/>
              </a:rPr>
              <a:t>Приоритет 3: Привлекательность и чистота окружающей среды и региона.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GE Inspira" pitchFamily="34" charset="0"/>
              </a:rPr>
              <a:t>Развитие управления границами и безопасность границ</a:t>
            </a:r>
            <a:br>
              <a:rPr lang="ru-RU" sz="1400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ru-RU" sz="14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GE Inspira" pitchFamily="34" charset="0"/>
              </a:rPr>
              <a:t>Приоритет 4: Хорошо связанный регион.</a:t>
            </a:r>
          </a:p>
          <a:p>
            <a:endParaRPr lang="ru-RU" dirty="0">
              <a:solidFill>
                <a:schemeClr val="bg1"/>
              </a:solidFill>
              <a:latin typeface="GE Inspi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>
            <a:lum contrast="23000"/>
          </a:blip>
          <a:srcRect l="8179" r="50598"/>
          <a:stretch>
            <a:fillRect/>
          </a:stretch>
        </p:blipFill>
        <p:spPr bwMode="auto">
          <a:xfrm>
            <a:off x="0" y="1702395"/>
            <a:ext cx="4533900" cy="5155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188640"/>
            <a:ext cx="8604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ДВА РАЗНЫХ ОПЫТА</a:t>
            </a:r>
            <a:r>
              <a:rPr lang="en-US" sz="3200" b="1" dirty="0" smtClean="0">
                <a:solidFill>
                  <a:schemeClr val="bg1"/>
                </a:solidFill>
                <a:latin typeface="GE Inspira" pitchFamily="34" charset="0"/>
              </a:rPr>
              <a:t>…</a:t>
            </a:r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.</a:t>
            </a:r>
            <a:endParaRPr lang="en-US" sz="3200" b="1" dirty="0" smtClean="0">
              <a:solidFill>
                <a:schemeClr val="bg1"/>
              </a:solidFill>
              <a:latin typeface="GE Inspira" pitchFamily="34" charset="0"/>
            </a:endParaRPr>
          </a:p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GE Inspira" pitchFamily="34" charset="0"/>
              </a:rPr>
              <a:t>2 </a:t>
            </a:r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ДЕСТИНАЦИИ </a:t>
            </a:r>
            <a:r>
              <a:rPr lang="en-US" sz="3200" b="1" dirty="0" smtClean="0">
                <a:solidFill>
                  <a:schemeClr val="bg1"/>
                </a:solidFill>
                <a:latin typeface="GE Inspira" pitchFamily="34" charset="0"/>
              </a:rPr>
              <a:t>– 1</a:t>
            </a:r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 ПОЕЗДКА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716016" y="6453336"/>
            <a:ext cx="1008112" cy="216024"/>
            <a:chOff x="-2307115" y="188640"/>
            <a:chExt cx="11271603" cy="2664296"/>
          </a:xfrm>
        </p:grpSpPr>
        <p:pic>
          <p:nvPicPr>
            <p:cNvPr id="9" name="Picture 2" descr="Картинки по запросу eni finland russia"/>
            <p:cNvPicPr>
              <a:picLocks noChangeAspect="1" noChangeArrowheads="1"/>
            </p:cNvPicPr>
            <p:nvPr/>
          </p:nvPicPr>
          <p:blipFill>
            <a:blip r:embed="rId3" cstate="print"/>
            <a:srcRect l="29336" r="17801" b="65715"/>
            <a:stretch>
              <a:fillRect/>
            </a:stretch>
          </p:blipFill>
          <p:spPr bwMode="auto">
            <a:xfrm>
              <a:off x="-2307115" y="260648"/>
              <a:ext cx="11271603" cy="2520280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1115616" y="188640"/>
              <a:ext cx="432048" cy="2592288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/>
                </a:solidFill>
                <a:latin typeface="ALS Direct" pitchFamily="50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932040" y="260648"/>
              <a:ext cx="504056" cy="2592288"/>
            </a:xfrm>
            <a:prstGeom prst="rect">
              <a:avLst/>
            </a:prstGeom>
            <a:solidFill>
              <a:schemeClr val="tx1">
                <a:lumMod val="85000"/>
                <a:lumOff val="15000"/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>
                <a:solidFill>
                  <a:schemeClr val="bg1"/>
                </a:solidFill>
                <a:latin typeface="ALS Direct" pitchFamily="50" charset="0"/>
              </a:endParaRPr>
            </a:p>
          </p:txBody>
        </p:sp>
      </p:grpSp>
      <p:pic>
        <p:nvPicPr>
          <p:cNvPr id="2" name="Picture 2" descr="X:\Невинская Анна\Сотрудничество\Миккели\новая версия\от Марко\VisitRussiaFinland_EN kansio\Links\Norppa_Miset_Ilpo_Aalto_muokattu.jpg"/>
          <p:cNvPicPr>
            <a:picLocks noChangeAspect="1" noChangeArrowheads="1"/>
          </p:cNvPicPr>
          <p:nvPr/>
        </p:nvPicPr>
        <p:blipFill>
          <a:blip r:embed="rId4" cstate="print"/>
          <a:srcRect l="21207" t="469" r="18840"/>
          <a:stretch>
            <a:fillRect/>
          </a:stretch>
        </p:blipFill>
        <p:spPr bwMode="auto">
          <a:xfrm>
            <a:off x="4597400" y="1689100"/>
            <a:ext cx="4546600" cy="5168900"/>
          </a:xfrm>
          <a:prstGeom prst="rect">
            <a:avLst/>
          </a:prstGeom>
          <a:noFill/>
        </p:spPr>
      </p:pic>
      <p:pic>
        <p:nvPicPr>
          <p:cNvPr id="18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11663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ТУРИСТИЧЕСКИЙ КОРИДОР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САНКТ-ПЕТЕРБУРГ – САЙМА </a:t>
            </a:r>
            <a:endParaRPr lang="en-US" sz="3200" b="1" dirty="0" smtClean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8959" y="2371165"/>
            <a:ext cx="3112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9A900"/>
                </a:solidFill>
                <a:latin typeface="GE Inspira" pitchFamily="34" charset="0"/>
              </a:rPr>
              <a:t>Продолжительность</a:t>
            </a:r>
            <a:r>
              <a:rPr lang="en-US" sz="2000" dirty="0" smtClean="0">
                <a:solidFill>
                  <a:srgbClr val="F9A900"/>
                </a:solidFill>
                <a:latin typeface="GE Inspira" pitchFamily="34" charset="0"/>
              </a:rPr>
              <a:t>:</a:t>
            </a:r>
            <a:endParaRPr lang="ru-RU" sz="2000" dirty="0">
              <a:solidFill>
                <a:srgbClr val="F9A900"/>
              </a:solidFill>
              <a:latin typeface="GE Inspir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480" y="4013773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9A900"/>
                </a:solidFill>
                <a:latin typeface="GE Inspira" pitchFamily="34" charset="0"/>
              </a:rPr>
              <a:t>Стоимость</a:t>
            </a:r>
            <a:r>
              <a:rPr lang="en-US" sz="2000" dirty="0" smtClean="0">
                <a:solidFill>
                  <a:srgbClr val="F9A900"/>
                </a:solidFill>
                <a:latin typeface="GE Inspira" pitchFamily="34" charset="0"/>
              </a:rPr>
              <a:t>:</a:t>
            </a:r>
            <a:endParaRPr lang="ru-RU" sz="2000" dirty="0">
              <a:solidFill>
                <a:srgbClr val="F9A900"/>
              </a:solidFill>
              <a:latin typeface="GE Inspir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381" y="4601736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9A900"/>
                </a:solidFill>
                <a:latin typeface="GE Inspira" pitchFamily="34" charset="0"/>
              </a:rPr>
              <a:t>Ожидаемый результат</a:t>
            </a:r>
            <a:r>
              <a:rPr lang="en-US" sz="2000" dirty="0" smtClean="0">
                <a:solidFill>
                  <a:srgbClr val="F9A900"/>
                </a:solidFill>
                <a:latin typeface="GE Inspira" pitchFamily="34" charset="0"/>
              </a:rPr>
              <a:t>:</a:t>
            </a:r>
            <a:endParaRPr lang="ru-RU" sz="2000" dirty="0">
              <a:solidFill>
                <a:srgbClr val="F9A900"/>
              </a:solidFill>
              <a:latin typeface="GE Inspira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1170" y="2394857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3</a:t>
            </a:r>
            <a:r>
              <a:rPr lang="en-US" dirty="0" smtClean="0">
                <a:solidFill>
                  <a:srgbClr val="FFAB00"/>
                </a:solidFill>
                <a:latin typeface="GE Inspira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GE Inspira" pitchFamily="34" charset="0"/>
              </a:rPr>
              <a:t>года</a:t>
            </a:r>
            <a:endParaRPr lang="ru-RU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19872" y="4581128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 Inspira" pitchFamily="34" charset="0"/>
              </a:rPr>
              <a:t>Увеличение туристского потока между </a:t>
            </a:r>
            <a:br>
              <a:rPr lang="ru-RU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GE Inspira" pitchFamily="34" charset="0"/>
              </a:rPr>
              <a:t>Санкт-Петербургом и регионом озера Сайма </a:t>
            </a:r>
            <a:br>
              <a:rPr lang="ru-RU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в низкий сезон</a:t>
            </a:r>
            <a:endParaRPr lang="ru-RU" dirty="0">
              <a:solidFill>
                <a:srgbClr val="009AD0"/>
              </a:solidFill>
              <a:latin typeface="GE Inspira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5661248"/>
            <a:ext cx="280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9A900"/>
                </a:solidFill>
                <a:latin typeface="GE Inspira" pitchFamily="34" charset="0"/>
              </a:rPr>
              <a:t>Конечный результат</a:t>
            </a:r>
            <a:r>
              <a:rPr lang="en-US" sz="2000" dirty="0" smtClean="0">
                <a:solidFill>
                  <a:srgbClr val="F9A900"/>
                </a:solidFill>
                <a:latin typeface="GE Inspira" pitchFamily="34" charset="0"/>
              </a:rPr>
              <a:t>:</a:t>
            </a:r>
            <a:endParaRPr lang="ru-RU" sz="2000" dirty="0">
              <a:solidFill>
                <a:srgbClr val="F9A900"/>
              </a:solidFill>
              <a:latin typeface="GE Inspir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83612" y="5661248"/>
            <a:ext cx="57603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GE Inspira" pitchFamily="34" charset="0"/>
              </a:rPr>
              <a:t>Полностью функциональный </a:t>
            </a:r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туристический коридор Санкт-Петербург-Сайма </a:t>
            </a:r>
            <a:r>
              <a:rPr lang="ru-RU" dirty="0" smtClean="0">
                <a:solidFill>
                  <a:schemeClr val="bg1"/>
                </a:solidFill>
                <a:latin typeface="GE Inspira" pitchFamily="34" charset="0"/>
              </a:rPr>
              <a:t>с новыми продуктами, который будет использоваться коммерческими операторами</a:t>
            </a:r>
            <a:endParaRPr lang="ru-RU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0123" y="4100277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9AD0"/>
                </a:solidFill>
                <a:latin typeface="GE Inspira" pitchFamily="34" charset="0"/>
              </a:rPr>
              <a:t>€ 836 620</a:t>
            </a:r>
            <a:endParaRPr lang="ru-RU" dirty="0">
              <a:solidFill>
                <a:srgbClr val="009AD0"/>
              </a:solidFill>
              <a:latin typeface="GE Inspira" pitchFamily="34" charset="0"/>
            </a:endParaRPr>
          </a:p>
        </p:txBody>
      </p:sp>
      <p:pic>
        <p:nvPicPr>
          <p:cNvPr id="23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1700808"/>
            <a:ext cx="31129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9A900"/>
                </a:solidFill>
                <a:latin typeface="GE Inspira" pitchFamily="34" charset="0"/>
              </a:rPr>
              <a:t>Акроним проекта: </a:t>
            </a:r>
            <a:endParaRPr lang="ru-RU" sz="2000" dirty="0">
              <a:solidFill>
                <a:srgbClr val="F9A900"/>
              </a:solidFill>
              <a:latin typeface="GE Inspir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19872" y="170080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E Inspira" pitchFamily="34" charset="0"/>
              </a:rPr>
              <a:t>CORRIDOR </a:t>
            </a:r>
            <a:r>
              <a:rPr lang="fi-FI" dirty="0" smtClean="0">
                <a:solidFill>
                  <a:srgbClr val="00B0F0"/>
                </a:solidFill>
                <a:latin typeface="GE Inspira" pitchFamily="34" charset="0"/>
              </a:rPr>
              <a:t>KS1088 </a:t>
            </a:r>
          </a:p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1022" y="2919643"/>
            <a:ext cx="2448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9A900"/>
                </a:solidFill>
                <a:latin typeface="GE Inspira" pitchFamily="34" charset="0"/>
              </a:rPr>
              <a:t>Регион проекта: </a:t>
            </a:r>
            <a:endParaRPr lang="ru-RU" sz="2000" dirty="0">
              <a:solidFill>
                <a:srgbClr val="F9A900"/>
              </a:solidFill>
              <a:latin typeface="GE Inspir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16235" y="2926527"/>
            <a:ext cx="4676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GE Inspira" pitchFamily="34" charset="0"/>
              </a:rPr>
              <a:t>Санкт-Петербург</a:t>
            </a:r>
            <a:r>
              <a:rPr lang="ru-RU" dirty="0" smtClean="0">
                <a:solidFill>
                  <a:schemeClr val="bg1"/>
                </a:solidFill>
                <a:latin typeface="GE Inspira" pitchFamily="34" charset="0"/>
              </a:rPr>
              <a:t>, Ленинградская область, регион Сайма Финляндии </a:t>
            </a:r>
            <a:r>
              <a:rPr lang="ru-RU" dirty="0" smtClean="0">
                <a:solidFill>
                  <a:srgbClr val="00B0F0"/>
                </a:solidFill>
                <a:latin typeface="GE Inspira" pitchFamily="34" charset="0"/>
              </a:rPr>
              <a:t>(</a:t>
            </a:r>
            <a:r>
              <a:rPr lang="ru-RU" dirty="0" err="1" smtClean="0">
                <a:solidFill>
                  <a:srgbClr val="00B0F0"/>
                </a:solidFill>
                <a:latin typeface="GE Inspira" pitchFamily="34" charset="0"/>
              </a:rPr>
              <a:t>Лаппеенранта</a:t>
            </a:r>
            <a:r>
              <a:rPr lang="ru-RU" dirty="0" smtClean="0">
                <a:solidFill>
                  <a:srgbClr val="00B0F0"/>
                </a:solidFill>
                <a:latin typeface="GE Inspira" pitchFamily="34" charset="0"/>
              </a:rPr>
              <a:t>, </a:t>
            </a:r>
            <a:r>
              <a:rPr lang="ru-RU" dirty="0" err="1" smtClean="0">
                <a:solidFill>
                  <a:srgbClr val="00B0F0"/>
                </a:solidFill>
                <a:latin typeface="GE Inspira" pitchFamily="34" charset="0"/>
              </a:rPr>
              <a:t>Иматра</a:t>
            </a:r>
            <a:r>
              <a:rPr lang="ru-RU" dirty="0" smtClean="0">
                <a:solidFill>
                  <a:srgbClr val="00B0F0"/>
                </a:solidFill>
                <a:latin typeface="GE Inspira" pitchFamily="34" charset="0"/>
              </a:rPr>
              <a:t>, </a:t>
            </a:r>
            <a:r>
              <a:rPr lang="ru-RU" dirty="0" err="1" smtClean="0">
                <a:solidFill>
                  <a:srgbClr val="00B0F0"/>
                </a:solidFill>
                <a:latin typeface="GE Inspira" pitchFamily="34" charset="0"/>
              </a:rPr>
              <a:t>Савонлинна</a:t>
            </a:r>
            <a:r>
              <a:rPr lang="ru-RU" dirty="0" smtClean="0">
                <a:solidFill>
                  <a:srgbClr val="00B0F0"/>
                </a:solidFill>
                <a:latin typeface="GE Inspira" pitchFamily="34" charset="0"/>
              </a:rPr>
              <a:t>, </a:t>
            </a:r>
            <a:r>
              <a:rPr lang="ru-RU" dirty="0" err="1" smtClean="0">
                <a:solidFill>
                  <a:srgbClr val="00B0F0"/>
                </a:solidFill>
                <a:latin typeface="GE Inspira" pitchFamily="34" charset="0"/>
              </a:rPr>
              <a:t>Миккели</a:t>
            </a:r>
            <a:r>
              <a:rPr lang="ru-RU" dirty="0" smtClean="0">
                <a:solidFill>
                  <a:srgbClr val="00B0F0"/>
                </a:solidFill>
                <a:latin typeface="GE Inspira" pitchFamily="34" charset="0"/>
              </a:rPr>
              <a:t>)</a:t>
            </a:r>
            <a:endParaRPr lang="ru-RU" dirty="0">
              <a:solidFill>
                <a:srgbClr val="00B0F0"/>
              </a:solidFill>
              <a:latin typeface="GE Inspi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5016" t="26297" r="26472" b="8735"/>
          <a:stretch>
            <a:fillRect/>
          </a:stretch>
        </p:blipFill>
        <p:spPr bwMode="auto">
          <a:xfrm>
            <a:off x="539552" y="908590"/>
            <a:ext cx="7593571" cy="5760640"/>
          </a:xfrm>
          <a:prstGeom prst="flowChartConnector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189" y="19868"/>
            <a:ext cx="7632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latin typeface="ALS SPb" pitchFamily="2" charset="0"/>
              </a:rPr>
              <a:t>Партнеры проекта</a:t>
            </a:r>
            <a:endParaRPr lang="ru-RU" sz="4400" dirty="0">
              <a:solidFill>
                <a:schemeClr val="bg1"/>
              </a:solidFill>
              <a:latin typeface="ALS SPb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88024" y="4725144"/>
            <a:ext cx="12439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Leningrad oblast</a:t>
            </a:r>
            <a:endParaRPr lang="ru-RU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79512" y="1196752"/>
            <a:ext cx="51732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009EC3"/>
                </a:solidFill>
                <a:latin typeface="ALS Direct" pitchFamily="50" charset="0"/>
              </a:rPr>
              <a:t>ФИНЛЯНДИЯ</a:t>
            </a:r>
            <a:endParaRPr lang="ru-RU" sz="6000" b="1" dirty="0">
              <a:solidFill>
                <a:srgbClr val="009EC3"/>
              </a:solidFill>
              <a:latin typeface="ALS Direct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6056" y="3716338"/>
            <a:ext cx="2876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9A900"/>
                </a:solidFill>
                <a:latin typeface="ALS Direct" pitchFamily="50" charset="0"/>
              </a:rPr>
              <a:t>Санкт-Петербург</a:t>
            </a:r>
            <a:endParaRPr lang="ru-RU" sz="2400" b="1" dirty="0">
              <a:solidFill>
                <a:srgbClr val="F9A900"/>
              </a:solidFill>
              <a:latin typeface="ALS Direct" pitchFamily="50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05401" y="4246075"/>
            <a:ext cx="3635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9A900"/>
                </a:solidFill>
                <a:latin typeface="ALS Direct" pitchFamily="50" charset="0"/>
              </a:rPr>
              <a:t>Ленинградская область</a:t>
            </a:r>
            <a:endParaRPr lang="ru-RU" sz="2400" b="1" dirty="0">
              <a:solidFill>
                <a:srgbClr val="F9A900"/>
              </a:solidFill>
              <a:latin typeface="ALS Direct" pitchFamily="50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34467" y="5517232"/>
            <a:ext cx="3209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cap="all" dirty="0" smtClean="0">
                <a:solidFill>
                  <a:srgbClr val="009EC3"/>
                </a:solidFill>
                <a:latin typeface="ALS Direct" pitchFamily="50" charset="0"/>
              </a:rPr>
              <a:t>Россия</a:t>
            </a:r>
            <a:endParaRPr lang="ru-RU" sz="6000" b="1" cap="all" dirty="0">
              <a:solidFill>
                <a:srgbClr val="009EC3"/>
              </a:solidFill>
              <a:latin typeface="ALS Direct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4124" y="2569029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  <a:latin typeface="ALS Direct" pitchFamily="50" charset="0"/>
              </a:rPr>
              <a:t>Савонлинна</a:t>
            </a:r>
            <a:endParaRPr lang="en-US" sz="2400" b="1" dirty="0" smtClean="0">
              <a:solidFill>
                <a:srgbClr val="FFFF00"/>
              </a:solidFill>
              <a:latin typeface="ALS Direct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8007" y="3186452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  <a:latin typeface="ALS Direct" pitchFamily="50" charset="0"/>
              </a:rPr>
              <a:t>Иматра</a:t>
            </a:r>
            <a:endParaRPr lang="ru-RU" sz="2400" b="1" dirty="0">
              <a:solidFill>
                <a:srgbClr val="FFFF00"/>
              </a:solidFill>
              <a:latin typeface="ALS Direct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1321" y="3722648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  <a:latin typeface="ALS Direct" pitchFamily="50" charset="0"/>
              </a:rPr>
              <a:t>Лаппеенранта</a:t>
            </a:r>
            <a:endParaRPr lang="ru-RU" sz="2400" b="1" dirty="0">
              <a:solidFill>
                <a:srgbClr val="FFFF00"/>
              </a:solidFill>
              <a:latin typeface="ALS Direct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67597" y="2382188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  <a:latin typeface="ALS Direct" pitchFamily="50" charset="0"/>
              </a:rPr>
              <a:t>Миккели</a:t>
            </a:r>
            <a:endParaRPr lang="ru-RU" sz="2400" b="1" dirty="0">
              <a:solidFill>
                <a:srgbClr val="FFFF00"/>
              </a:solidFill>
              <a:latin typeface="ALS Direct" pitchFamily="50" charset="0"/>
            </a:endParaRPr>
          </a:p>
        </p:txBody>
      </p:sp>
      <p:pic>
        <p:nvPicPr>
          <p:cNvPr id="20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0" y="116632"/>
            <a:ext cx="7200800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Цели и ожидаемые результаты проекта</a:t>
            </a:r>
            <a:endParaRPr lang="fi-FI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4" name="Sisällön paikkamerkki 2"/>
          <p:cNvSpPr txBox="1">
            <a:spLocks/>
          </p:cNvSpPr>
          <p:nvPr/>
        </p:nvSpPr>
        <p:spPr>
          <a:xfrm>
            <a:off x="4616088" y="1598273"/>
            <a:ext cx="384537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 smtClean="0"/>
          </a:p>
          <a:p>
            <a:endParaRPr lang="fi-FI" sz="1800" dirty="0"/>
          </a:p>
        </p:txBody>
      </p:sp>
      <p:pic>
        <p:nvPicPr>
          <p:cNvPr id="7" name="Рисунок 6" descr="0904-BmW0o0V5-vastavalo-368579.jpg"/>
          <p:cNvPicPr>
            <a:picLocks noChangeAspect="1"/>
          </p:cNvPicPr>
          <p:nvPr/>
        </p:nvPicPr>
        <p:blipFill>
          <a:blip r:embed="rId2" cstate="print"/>
          <a:srcRect l="1869"/>
          <a:stretch>
            <a:fillRect/>
          </a:stretch>
        </p:blipFill>
        <p:spPr>
          <a:xfrm>
            <a:off x="6110514" y="4797152"/>
            <a:ext cx="3033486" cy="2060848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55576" y="1052736"/>
            <a:ext cx="7848872" cy="3714776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 smtClean="0">
              <a:latin typeface="ALS Direct" pitchFamily="50" charset="0"/>
            </a:endParaRPr>
          </a:p>
          <a:p>
            <a:r>
              <a:rPr lang="ru-RU" sz="2400" dirty="0" smtClean="0">
                <a:solidFill>
                  <a:srgbClr val="009AD0"/>
                </a:solidFill>
                <a:latin typeface="GE Inspira" pitchFamily="34" charset="0"/>
              </a:rPr>
              <a:t>Создание новых </a:t>
            </a:r>
            <a:r>
              <a:rPr lang="ru-RU" sz="2400" dirty="0" err="1" smtClean="0">
                <a:solidFill>
                  <a:srgbClr val="009AD0"/>
                </a:solidFill>
                <a:latin typeface="GE Inspira" pitchFamily="34" charset="0"/>
              </a:rPr>
              <a:t>бизнес-возможностей</a:t>
            </a:r>
            <a:r>
              <a:rPr lang="ru-RU" sz="2400" dirty="0" smtClean="0">
                <a:solidFill>
                  <a:srgbClr val="009AD0"/>
                </a:solidFill>
                <a:latin typeface="GE Inspira" pitchFamily="34" charset="0"/>
              </a:rPr>
              <a:t> для представителей </a:t>
            </a:r>
            <a:r>
              <a:rPr lang="ru-RU" sz="2400" dirty="0" err="1" smtClean="0">
                <a:solidFill>
                  <a:srgbClr val="009AD0"/>
                </a:solidFill>
                <a:latin typeface="GE Inspira" pitchFamily="34" charset="0"/>
              </a:rPr>
              <a:t>туротрасли</a:t>
            </a:r>
            <a:endParaRPr lang="ru-RU" sz="2400" dirty="0" smtClean="0">
              <a:solidFill>
                <a:srgbClr val="009AD0"/>
              </a:solidFill>
              <a:latin typeface="GE Inspira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Создание </a:t>
            </a:r>
            <a:r>
              <a:rPr lang="ru-RU" sz="2400" dirty="0" err="1" smtClean="0">
                <a:solidFill>
                  <a:schemeClr val="bg1"/>
                </a:solidFill>
                <a:latin typeface="GE Inspira" pitchFamily="34" charset="0"/>
              </a:rPr>
              <a:t>турпредложений</a:t>
            </a:r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 для новых категорий клиентов</a:t>
            </a:r>
          </a:p>
          <a:p>
            <a:r>
              <a:rPr lang="ru-RU" sz="2400" dirty="0" smtClean="0">
                <a:solidFill>
                  <a:srgbClr val="009AD0"/>
                </a:solidFill>
                <a:latin typeface="GE Inspira" pitchFamily="34" charset="0"/>
              </a:rPr>
              <a:t>Выведение созданного </a:t>
            </a:r>
            <a:r>
              <a:rPr lang="ru-RU" sz="2400" dirty="0" err="1" smtClean="0">
                <a:solidFill>
                  <a:srgbClr val="009AD0"/>
                </a:solidFill>
                <a:latin typeface="GE Inspira" pitchFamily="34" charset="0"/>
              </a:rPr>
              <a:t>турпродукта</a:t>
            </a:r>
            <a:r>
              <a:rPr lang="ru-RU" sz="2400" dirty="0" smtClean="0">
                <a:solidFill>
                  <a:srgbClr val="009AD0"/>
                </a:solidFill>
                <a:latin typeface="GE Inspira" pitchFamily="34" charset="0"/>
              </a:rPr>
              <a:t> на новые рынки сбыта </a:t>
            </a:r>
            <a:r>
              <a:rPr lang="ru-RU" sz="2400" dirty="0" smtClean="0">
                <a:solidFill>
                  <a:srgbClr val="F9A900"/>
                </a:solidFill>
                <a:latin typeface="GE Inspira" pitchFamily="34" charset="0"/>
              </a:rPr>
              <a:t> 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GE Inspira" pitchFamily="34" charset="0"/>
              </a:rPr>
              <a:t>Создание приграничного кластера поставщиков туристических услуг под единым брендом</a:t>
            </a:r>
          </a:p>
          <a:p>
            <a:endParaRPr lang="fi-FI" sz="2000" dirty="0">
              <a:latin typeface="ALS Direct" pitchFamily="50" charset="0"/>
            </a:endParaRP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8050" r="3172"/>
          <a:stretch>
            <a:fillRect/>
          </a:stretch>
        </p:blipFill>
        <p:spPr bwMode="auto">
          <a:xfrm>
            <a:off x="3149600" y="4797424"/>
            <a:ext cx="2902857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_MG_684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4797153"/>
            <a:ext cx="3091273" cy="2060848"/>
          </a:xfrm>
          <a:prstGeom prst="rect">
            <a:avLst/>
          </a:prstGeom>
        </p:spPr>
      </p:pic>
      <p:pic>
        <p:nvPicPr>
          <p:cNvPr id="15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84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Официальный сайт проекта</a:t>
            </a:r>
            <a:b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GE Inspira" pitchFamily="34" charset="0"/>
              </a:rPr>
              <a:t> https://travelcorridor.info/</a:t>
            </a:r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 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pic>
        <p:nvPicPr>
          <p:cNvPr id="4" name="Содержимое 3" descr="скрин сайт 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90" r="6428"/>
          <a:stretch>
            <a:fillRect/>
          </a:stretch>
        </p:blipFill>
        <p:spPr>
          <a:xfrm>
            <a:off x="0" y="1785926"/>
            <a:ext cx="9144000" cy="5072074"/>
          </a:xfrm>
        </p:spPr>
      </p:pic>
      <p:pic>
        <p:nvPicPr>
          <p:cNvPr id="8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35010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E Inspira" pitchFamily="34" charset="0"/>
              </a:rPr>
              <a:t>ENG/FIN/RUS/DEU</a:t>
            </a:r>
            <a:endParaRPr lang="ru-RU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pic>
        <p:nvPicPr>
          <p:cNvPr id="12" name="Рисунок 11" descr="af854ef78ca26b15f40a67b4a947d0e0--flag-of-england-england-u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3861048"/>
            <a:ext cx="263308" cy="185211"/>
          </a:xfrm>
          <a:prstGeom prst="rect">
            <a:avLst/>
          </a:prstGeom>
        </p:spPr>
      </p:pic>
      <p:pic>
        <p:nvPicPr>
          <p:cNvPr id="13" name="Рисунок 12" descr="Фи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9952" y="3861048"/>
            <a:ext cx="331616" cy="202728"/>
          </a:xfrm>
          <a:prstGeom prst="rect">
            <a:avLst/>
          </a:prstGeom>
        </p:spPr>
      </p:pic>
      <p:pic>
        <p:nvPicPr>
          <p:cNvPr id="14" name="Рисунок 13" descr="1563915711_preview_IS IT GERMAN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33378" y="3861927"/>
            <a:ext cx="316835" cy="216024"/>
          </a:xfrm>
          <a:prstGeom prst="rect">
            <a:avLst/>
          </a:prstGeom>
        </p:spPr>
      </p:pic>
      <p:pic>
        <p:nvPicPr>
          <p:cNvPr id="15" name="Рисунок 14" descr="s12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3861047"/>
            <a:ext cx="309308" cy="231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4644008" cy="688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4544839" y="-15425"/>
            <a:ext cx="108642" cy="6914165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8930" r="28337"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5661248"/>
            <a:ext cx="8730555" cy="747463"/>
          </a:xfrm>
          <a:solidFill>
            <a:schemeClr val="tx1">
              <a:alpha val="71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bg1"/>
                </a:solidFill>
                <a:latin typeface="ALS Direct" pitchFamily="50" charset="0"/>
              </a:rPr>
              <a:t>Многогранное путешествие в мир культуры, </a:t>
            </a:r>
            <a:r>
              <a:rPr lang="ru-RU" sz="2000" dirty="0" err="1" smtClean="0">
                <a:solidFill>
                  <a:schemeClr val="bg1"/>
                </a:solidFill>
                <a:latin typeface="ALS Direct" pitchFamily="50" charset="0"/>
              </a:rPr>
              <a:t>перформансов</a:t>
            </a:r>
            <a:r>
              <a:rPr lang="ru-RU" sz="2000" dirty="0" smtClean="0">
                <a:solidFill>
                  <a:schemeClr val="bg1"/>
                </a:solidFill>
                <a:latin typeface="ALS Direct" pitchFamily="50" charset="0"/>
              </a:rPr>
              <a:t>, событий, традиций, местных деликатесов и столиц каждого региона</a:t>
            </a:r>
            <a:endParaRPr lang="ru-RU" sz="20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87" y="27062"/>
            <a:ext cx="7092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Информационные  туры в рамках продвижения проекта</a:t>
            </a: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pic>
        <p:nvPicPr>
          <p:cNvPr id="7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>
          <a:xfrm>
            <a:off x="251520" y="4941168"/>
            <a:ext cx="8715375" cy="432048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000" dirty="0" smtClean="0">
                <a:solidFill>
                  <a:schemeClr val="bg1"/>
                </a:solidFill>
                <a:latin typeface="ALS Direct" pitchFamily="50" charset="0"/>
              </a:rPr>
              <a:t>Участники туров: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LS Direct" pitchFamily="50" charset="0"/>
              </a:rPr>
              <a:t>крупные международные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S Direct" pitchFamily="50" charset="0"/>
                <a:ea typeface="+mn-ea"/>
                <a:cs typeface="+mn-cs"/>
              </a:rPr>
              <a:t>туроператоры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S Direct" pitchFamily="50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260" y="391782"/>
            <a:ext cx="8833545" cy="1143000"/>
          </a:xfrm>
        </p:spPr>
        <p:txBody>
          <a:bodyPr>
            <a:noAutofit/>
          </a:bodyPr>
          <a:lstStyle/>
          <a:p>
            <a:pPr algn="l"/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Информационные </a:t>
            </a:r>
            <a:b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  <a:t>материалы о проекте</a:t>
            </a:r>
            <a:br>
              <a:rPr lang="ru-RU" sz="3200" b="1" dirty="0" smtClean="0">
                <a:solidFill>
                  <a:schemeClr val="bg1"/>
                </a:solidFill>
                <a:latin typeface="GE Inspira" pitchFamily="34" charset="0"/>
              </a:rPr>
            </a:br>
            <a:endParaRPr lang="ru-RU" sz="3200" b="1" dirty="0">
              <a:solidFill>
                <a:schemeClr val="bg1"/>
              </a:solidFill>
              <a:latin typeface="GE Inspira" pitchFamily="34" charset="0"/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5724129" y="836712"/>
            <a:ext cx="3419871" cy="3096344"/>
          </a:xfrm>
        </p:spPr>
        <p:txBody>
          <a:bodyPr>
            <a:noAutofit/>
          </a:bodyPr>
          <a:lstStyle/>
          <a:p>
            <a:pPr marL="0" indent="0"/>
            <a:endParaRPr lang="ru-RU" sz="1800" dirty="0" smtClean="0">
              <a:solidFill>
                <a:schemeClr val="bg1"/>
              </a:solidFill>
              <a:latin typeface="ALS Direct" pitchFamily="50" charset="0"/>
            </a:endParaRPr>
          </a:p>
          <a:p>
            <a:pPr marL="0" indent="0"/>
            <a:endParaRPr lang="ru-RU" sz="1800" dirty="0" smtClean="0">
              <a:solidFill>
                <a:schemeClr val="bg1"/>
              </a:solidFill>
              <a:latin typeface="GE Inspira" pitchFamily="34" charset="0"/>
            </a:endParaRPr>
          </a:p>
          <a:p>
            <a:pPr marL="0" indent="0" algn="ctr"/>
            <a:r>
              <a:rPr lang="ru-RU" sz="1800" b="1" dirty="0" smtClean="0">
                <a:solidFill>
                  <a:schemeClr val="bg1"/>
                </a:solidFill>
                <a:latin typeface="GE Inspira" pitchFamily="34" charset="0"/>
              </a:rPr>
              <a:t>Информация по регионам-</a:t>
            </a:r>
            <a:endParaRPr lang="en-US" sz="1800" b="1" dirty="0" smtClean="0">
              <a:solidFill>
                <a:schemeClr val="bg1"/>
              </a:solidFill>
              <a:latin typeface="GE Inspira" pitchFamily="34" charset="0"/>
            </a:endParaRPr>
          </a:p>
          <a:p>
            <a:pPr marL="0" indent="0" algn="ctr">
              <a:buNone/>
            </a:pPr>
            <a:r>
              <a:rPr lang="en-US" sz="1800" b="1" dirty="0" smtClean="0">
                <a:solidFill>
                  <a:schemeClr val="bg1"/>
                </a:solidFill>
                <a:latin typeface="GE Inspira" pitchFamily="34" charset="0"/>
              </a:rPr>
              <a:t>   </a:t>
            </a:r>
            <a:r>
              <a:rPr lang="ru-RU" sz="1800" b="1" dirty="0" smtClean="0">
                <a:solidFill>
                  <a:schemeClr val="bg1"/>
                </a:solidFill>
                <a:latin typeface="GE Inspira" pitchFamily="34" charset="0"/>
              </a:rPr>
              <a:t>участникам</a:t>
            </a:r>
            <a:endParaRPr lang="en-US" sz="1800" b="1" dirty="0" smtClean="0">
              <a:solidFill>
                <a:schemeClr val="bg1"/>
              </a:solidFill>
              <a:latin typeface="GE Inspira" pitchFamily="34" charset="0"/>
            </a:endParaRPr>
          </a:p>
          <a:p>
            <a:pPr marL="0" indent="0" algn="ctr"/>
            <a:r>
              <a:rPr lang="en-US" sz="1800" b="1" dirty="0" smtClean="0">
                <a:solidFill>
                  <a:schemeClr val="bg1"/>
                </a:solidFill>
                <a:latin typeface="GE Inspira" pitchFamily="34" charset="0"/>
              </a:rPr>
              <a:t> </a:t>
            </a:r>
            <a:r>
              <a:rPr lang="ru-RU" sz="1800" b="1" dirty="0" smtClean="0">
                <a:solidFill>
                  <a:schemeClr val="bg1"/>
                </a:solidFill>
                <a:latin typeface="GE Inspira" pitchFamily="34" charset="0"/>
              </a:rPr>
              <a:t>Распространение на   выездных мероприятиях, в </a:t>
            </a:r>
            <a:r>
              <a:rPr lang="ru-RU" sz="1800" b="1" dirty="0" err="1" smtClean="0">
                <a:solidFill>
                  <a:schemeClr val="bg1"/>
                </a:solidFill>
                <a:latin typeface="GE Inspira" pitchFamily="34" charset="0"/>
              </a:rPr>
              <a:t>туристско</a:t>
            </a:r>
            <a:r>
              <a:rPr lang="en-US" sz="1800" b="1" dirty="0" smtClean="0">
                <a:solidFill>
                  <a:schemeClr val="bg1"/>
                </a:solidFill>
                <a:latin typeface="GE Inspira" pitchFamily="34" charset="0"/>
              </a:rPr>
              <a:t>-</a:t>
            </a:r>
            <a:r>
              <a:rPr lang="ru-RU" sz="1800" b="1" dirty="0" smtClean="0">
                <a:solidFill>
                  <a:schemeClr val="bg1"/>
                </a:solidFill>
                <a:latin typeface="GE Inspira" pitchFamily="34" charset="0"/>
              </a:rPr>
              <a:t>информационных центрах, в представительских офисах </a:t>
            </a:r>
            <a:r>
              <a:rPr lang="en-US" sz="1800" b="1" dirty="0" smtClean="0">
                <a:solidFill>
                  <a:schemeClr val="bg1"/>
                </a:solidFill>
                <a:latin typeface="GE Inspira" pitchFamily="34" charset="0"/>
              </a:rPr>
              <a:t>Visit Petersburg</a:t>
            </a:r>
            <a:endParaRPr lang="ru-RU" sz="1800" b="1" dirty="0" smtClean="0">
              <a:solidFill>
                <a:schemeClr val="bg1"/>
              </a:solidFill>
              <a:latin typeface="GE Inspira" pitchFamily="34" charset="0"/>
            </a:endParaRPr>
          </a:p>
          <a:p>
            <a:pPr marL="0" indent="0">
              <a:buNone/>
            </a:pPr>
            <a:endParaRPr lang="ru-RU" sz="1800" b="1" dirty="0">
              <a:solidFill>
                <a:schemeClr val="bg1"/>
              </a:solidFill>
              <a:latin typeface="ALS Direct" pitchFamily="50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251520" y="5877272"/>
            <a:ext cx="4176464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S Direct" pitchFamily="50" charset="0"/>
              <a:ea typeface="+mn-ea"/>
              <a:cs typeface="+mn-cs"/>
            </a:endParaRPr>
          </a:p>
        </p:txBody>
      </p:sp>
      <p:pic>
        <p:nvPicPr>
          <p:cNvPr id="8" name="Picture 2" descr="Картинки по запросу eni finland russ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88640"/>
            <a:ext cx="1584176" cy="447878"/>
          </a:xfrm>
          <a:prstGeom prst="rect">
            <a:avLst/>
          </a:prstGeom>
          <a:noFill/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264550" y="677044"/>
            <a:ext cx="196599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800" b="1" dirty="0" smtClean="0">
                <a:solidFill>
                  <a:schemeClr val="bg1"/>
                </a:solidFill>
                <a:latin typeface="Cambria" pitchFamily="18" charset="0"/>
                <a:ea typeface="Cambria" pitchFamily="18" charset="0"/>
              </a:rPr>
              <a:t>Финансируется Европейским Союзом, Российской Федерацией и Финляндской Республикой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ambria" pitchFamily="18" charset="0"/>
              <a:ea typeface="Cambria" pitchFamily="18" charset="0"/>
              <a:cs typeface="Arial" pitchFamily="34" charset="0"/>
            </a:endParaRPr>
          </a:p>
        </p:txBody>
      </p:sp>
      <p:pic>
        <p:nvPicPr>
          <p:cNvPr id="22" name="Рисунок 21" descr="титул брошюра.jpg"/>
          <p:cNvPicPr>
            <a:picLocks noChangeAspect="1"/>
          </p:cNvPicPr>
          <p:nvPr/>
        </p:nvPicPr>
        <p:blipFill>
          <a:blip r:embed="rId3" cstate="print"/>
          <a:srcRect b="2163"/>
          <a:stretch>
            <a:fillRect/>
          </a:stretch>
        </p:blipFill>
        <p:spPr>
          <a:xfrm>
            <a:off x="395536" y="1412776"/>
            <a:ext cx="2572503" cy="2514918"/>
          </a:xfrm>
          <a:prstGeom prst="rect">
            <a:avLst/>
          </a:prstGeom>
        </p:spPr>
      </p:pic>
      <p:pic>
        <p:nvPicPr>
          <p:cNvPr id="26" name="Рисунок 25" descr="итог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412776"/>
            <a:ext cx="2736304" cy="2520280"/>
          </a:xfrm>
          <a:prstGeom prst="rect">
            <a:avLst/>
          </a:prstGeom>
        </p:spPr>
      </p:pic>
      <p:pic>
        <p:nvPicPr>
          <p:cNvPr id="24" name="Рисунок 23" descr="Л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6" y="4077072"/>
            <a:ext cx="3361774" cy="2376264"/>
          </a:xfrm>
          <a:prstGeom prst="rect">
            <a:avLst/>
          </a:prstGeom>
        </p:spPr>
      </p:pic>
      <p:pic>
        <p:nvPicPr>
          <p:cNvPr id="23" name="Рисунок 22" descr="сайма брошюра.png"/>
          <p:cNvPicPr>
            <a:picLocks noChangeAspect="1"/>
          </p:cNvPicPr>
          <p:nvPr/>
        </p:nvPicPr>
        <p:blipFill>
          <a:blip r:embed="rId6" cstate="print"/>
          <a:srcRect r="30952"/>
          <a:stretch>
            <a:fillRect/>
          </a:stretch>
        </p:blipFill>
        <p:spPr>
          <a:xfrm>
            <a:off x="3635896" y="4077072"/>
            <a:ext cx="2088232" cy="2376264"/>
          </a:xfrm>
          <a:prstGeom prst="rect">
            <a:avLst/>
          </a:prstGeom>
        </p:spPr>
      </p:pic>
      <p:pic>
        <p:nvPicPr>
          <p:cNvPr id="25" name="Рисунок 24" descr="СПб.jpg"/>
          <p:cNvPicPr>
            <a:picLocks noChangeAspect="1"/>
          </p:cNvPicPr>
          <p:nvPr/>
        </p:nvPicPr>
        <p:blipFill>
          <a:blip r:embed="rId7" cstate="print"/>
          <a:srcRect r="49734" b="22571"/>
          <a:stretch>
            <a:fillRect/>
          </a:stretch>
        </p:blipFill>
        <p:spPr>
          <a:xfrm>
            <a:off x="1979712" y="4077072"/>
            <a:ext cx="1667278" cy="2376264"/>
          </a:xfrm>
          <a:prstGeom prst="rect">
            <a:avLst/>
          </a:prstGeom>
        </p:spPr>
      </p:pic>
      <p:pic>
        <p:nvPicPr>
          <p:cNvPr id="27" name="Рисунок 26" descr="карт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4128" y="4077072"/>
            <a:ext cx="2303373" cy="237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9952</TotalTime>
  <Words>590</Words>
  <Application>Microsoft Office PowerPoint</Application>
  <PresentationFormat>Экран (4:3)</PresentationFormat>
  <Paragraphs>121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Цели и ожидаемые результаты проекта</vt:lpstr>
      <vt:lpstr>Официальный сайт проекта  https://travelcorridor.info/ </vt:lpstr>
      <vt:lpstr>Презентация PowerPoint</vt:lpstr>
      <vt:lpstr>Информационные  материалы о проекте </vt:lpstr>
      <vt:lpstr>Маркетинговое  исследование «Профиль туриста»</vt:lpstr>
      <vt:lpstr>Электронная виза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СПб ГКУ "ГТИБ"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Арсеньев Петр Владимирович</dc:creator>
  <cp:lastModifiedBy>user</cp:lastModifiedBy>
  <cp:revision>988</cp:revision>
  <dcterms:created xsi:type="dcterms:W3CDTF">2015-04-21T11:30:44Z</dcterms:created>
  <dcterms:modified xsi:type="dcterms:W3CDTF">2020-04-22T13:26:31Z</dcterms:modified>
</cp:coreProperties>
</file>