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94" r:id="rId2"/>
    <p:sldId id="295" r:id="rId3"/>
    <p:sldId id="296" r:id="rId4"/>
    <p:sldId id="298" r:id="rId5"/>
    <p:sldId id="297" r:id="rId6"/>
  </p:sldIdLst>
  <p:sldSz cx="6858000" cy="9144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669900"/>
    <a:srgbClr val="163A2E"/>
    <a:srgbClr val="1B49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3" autoAdjust="0"/>
    <p:restoredTop sz="94660"/>
  </p:normalViewPr>
  <p:slideViewPr>
    <p:cSldViewPr>
      <p:cViewPr>
        <p:scale>
          <a:sx n="86" d="100"/>
          <a:sy n="86" d="100"/>
        </p:scale>
        <p:origin x="-1440" y="19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F344F21-744B-43FB-9A30-ADEAE4C77037}" type="datetimeFigureOut">
              <a:rPr lang="ru-RU"/>
              <a:pPr>
                <a:defRPr/>
              </a:pPr>
              <a:t>20.04.2020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F842FD5-6BAA-4004-AD24-8971D769D2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82113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842FD5-6BAA-4004-AD24-8971D769D2AF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734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D24417-E510-4668-9E5C-FB7E9C7E1D70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842FD5-6BAA-4004-AD24-8971D769D2AF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4900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842FD5-6BAA-4004-AD24-8971D769D2AF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9A799-D2D2-4666-BACE-F8747DDCB504}" type="datetimeFigureOut">
              <a:rPr lang="ru-RU"/>
              <a:pPr>
                <a:defRPr/>
              </a:pPr>
              <a:t>20.04.2020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98B14-4851-4E05-8193-E5895F9A8B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6A125-FCBF-4FB8-83E7-ED6708206907}" type="datetimeFigureOut">
              <a:rPr lang="ru-RU"/>
              <a:pPr>
                <a:defRPr/>
              </a:pPr>
              <a:t>20.04.2020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6BBE1-50AB-49AD-8572-FF9BBBEC7E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18F3C-FC12-4B0A-8226-36A280BF11F7}" type="datetimeFigureOut">
              <a:rPr lang="ru-RU"/>
              <a:pPr>
                <a:defRPr/>
              </a:pPr>
              <a:t>20.04.2020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DD5FA-3DA1-4B22-B067-46CCE8EB07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92987-4DC8-42D4-8ABA-F019E667A740}" type="datetimeFigureOut">
              <a:rPr lang="ru-RU"/>
              <a:pPr>
                <a:defRPr/>
              </a:pPr>
              <a:t>20.04.2020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60BD2-DF58-4A82-990E-7234E2C998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CB030-AC78-4703-B7E1-58020E883E6C}" type="datetimeFigureOut">
              <a:rPr lang="ru-RU"/>
              <a:pPr>
                <a:defRPr/>
              </a:pPr>
              <a:t>20.04.2020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98D5E-B75D-4753-8631-7EE03BB3F5A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B009C-3366-489F-BB9D-B49ACFC0553F}" type="datetimeFigureOut">
              <a:rPr lang="ru-RU"/>
              <a:pPr>
                <a:defRPr/>
              </a:pPr>
              <a:t>20.04.2020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695D7-6C44-4E16-A7E9-B203A6F42BC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7F930-FF3B-426B-876B-C0B940B3E48F}" type="datetimeFigureOut">
              <a:rPr lang="ru-RU"/>
              <a:pPr>
                <a:defRPr/>
              </a:pPr>
              <a:t>20.04.2020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61386-8501-4DDB-97B0-E818C2B4D93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22430-41BF-4571-A39F-CC86D802F920}" type="datetimeFigureOut">
              <a:rPr lang="ru-RU"/>
              <a:pPr>
                <a:defRPr/>
              </a:pPr>
              <a:t>20.04.2020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84A42-39BB-41EF-89B2-B116A63AC8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AAF32-FD92-4234-8EC2-DAC94E4EA80E}" type="datetimeFigureOut">
              <a:rPr lang="ru-RU"/>
              <a:pPr>
                <a:defRPr/>
              </a:pPr>
              <a:t>20.04.2020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9E26A-D63E-4AF9-85BC-9665BE0E6E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7A539-2D19-492D-AE6D-1042570A456A}" type="datetimeFigureOut">
              <a:rPr lang="ru-RU"/>
              <a:pPr>
                <a:defRPr/>
              </a:pPr>
              <a:t>20.04.2020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5B682-08D3-4B64-8BBD-A84095917A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17D86-F7F8-4029-A544-5515EC7FEAE1}" type="datetimeFigureOut">
              <a:rPr lang="ru-RU"/>
              <a:pPr>
                <a:defRPr/>
              </a:pPr>
              <a:t>20.04.2020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ABF01-B947-42CA-8F94-C3DF3C5476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2A1EEA-D191-4D9F-8222-27E1877427BE}" type="datetimeFigureOut">
              <a:rPr lang="ru-RU"/>
              <a:pPr>
                <a:defRPr/>
              </a:pPr>
              <a:t>20.04.2020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1FCB77-B38D-492F-9B6B-E59D5AC906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36525" y="1116013"/>
            <a:ext cx="6588125" cy="7007225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buNone/>
              <a:defRPr/>
            </a:pPr>
            <a:r>
              <a:rPr lang="ru-RU" altLang="en-US" sz="1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«Экономика предприятий в высокотехнологичном </a:t>
            </a:r>
            <a:r>
              <a:rPr lang="ru-RU" altLang="en-US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бизнесе»</a:t>
            </a:r>
          </a:p>
          <a:p>
            <a:pPr algn="ctr" eaLnBrk="1" hangingPunct="1">
              <a:buFont typeface="Arial" charset="0"/>
              <a:buNone/>
              <a:defRPr/>
            </a:pPr>
            <a:endParaRPr lang="ru-RU" altLang="en-US" sz="2000" dirty="0" smtClean="0">
              <a:latin typeface="Times New Roman" pitchFamily="18" charset="0"/>
            </a:endParaRPr>
          </a:p>
        </p:txBody>
      </p:sp>
      <p:sp>
        <p:nvSpPr>
          <p:cNvPr id="5123" name="Rectangle 38"/>
          <p:cNvSpPr>
            <a:spLocks noChangeArrowheads="1"/>
          </p:cNvSpPr>
          <p:nvPr/>
        </p:nvSpPr>
        <p:spPr bwMode="auto">
          <a:xfrm>
            <a:off x="0" y="1258888"/>
            <a:ext cx="664210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altLang="en-US" sz="4000" b="1" i="1" dirty="0">
              <a:solidFill>
                <a:srgbClr val="0080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2" name="AutoShape 9" descr="Санкт-Петербургский государственный университет экономики и финансов"/>
          <p:cNvSpPr>
            <a:spLocks noChangeAspect="1" noChangeArrowheads="1"/>
          </p:cNvSpPr>
          <p:nvPr/>
        </p:nvSpPr>
        <p:spPr bwMode="auto">
          <a:xfrm>
            <a:off x="3314700" y="4368800"/>
            <a:ext cx="2286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pic>
        <p:nvPicPr>
          <p:cNvPr id="2053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0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872520"/>
              </p:ext>
            </p:extLst>
          </p:nvPr>
        </p:nvGraphicFramePr>
        <p:xfrm>
          <a:off x="728762" y="1543582"/>
          <a:ext cx="5184575" cy="4096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685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160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7466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Руководитель </a:t>
                      </a:r>
                      <a:r>
                        <a:rPr lang="ru-RU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программы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60955" marB="609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Выпускающая кафедра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60955" marB="60955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1842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74" marR="68574" marT="60955" marB="60955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/>
                    </a:p>
                    <a:p>
                      <a:pPr algn="ctr"/>
                      <a:endParaRPr lang="ru-RU" sz="2400" dirty="0" smtClean="0"/>
                    </a:p>
                  </a:txBody>
                  <a:tcPr marL="68574" marR="68574" marT="60955" marB="60955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804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Евстафьева Ирина Юрьевна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Декан факультета экономики и финансов,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кандидат экономических наук, доцент</a:t>
                      </a:r>
                    </a:p>
                    <a:p>
                      <a:pPr algn="ctr"/>
                      <a:endParaRPr lang="ru-RU" sz="1600" u="sng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74" marR="68574" marT="60955" marB="6095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Карлик Александр Евсеевич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Заведующий кафедрой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Заслуженный деятель науки РФ, двукратный Лауреат премии Правительства </a:t>
                      </a:r>
                      <a:b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Санкт-Петербурга,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доктор экономических наук, профессор</a:t>
                      </a:r>
                    </a:p>
                    <a:p>
                      <a:pPr marL="0" algn="ctr" defTabSz="914400" rtl="0" eaLnBrk="1" latinLnBrk="0" hangingPunct="1"/>
                      <a:endParaRPr lang="ru-RU" sz="1800" u="sng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74" marR="68574" marT="60955" marB="60955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827088"/>
            <a:ext cx="685800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НАПРАВЛЕНИЕ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38.03.01 «Экономика»</a:t>
            </a:r>
          </a:p>
        </p:txBody>
      </p:sp>
      <p:sp>
        <p:nvSpPr>
          <p:cNvPr id="4101" name="Нижний колонтитул 5"/>
          <p:cNvSpPr txBox="1">
            <a:spLocks noGrp="1" noChangeArrowheads="1"/>
          </p:cNvSpPr>
          <p:nvPr/>
        </p:nvSpPr>
        <p:spPr bwMode="auto">
          <a:xfrm>
            <a:off x="1322766" y="8676456"/>
            <a:ext cx="4212468" cy="467544"/>
          </a:xfrm>
          <a:prstGeom prst="rect">
            <a:avLst/>
          </a:prstGeom>
          <a:solidFill>
            <a:schemeClr val="accent5">
              <a:lumMod val="50000"/>
            </a:schemeClr>
          </a:solidFill>
          <a:ln w="57150" cmpd="dbl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2pPr>
            <a:lvl3pPr>
              <a:defRPr sz="20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3pPr>
            <a:lvl4pPr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4pPr>
            <a:lvl5pPr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5pPr>
            <a:lvl6pPr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6pPr>
            <a:lvl7pPr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7pPr>
            <a:lvl8pPr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8pPr>
            <a:lvl9pPr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algn="ctr">
              <a:defRPr/>
            </a:pPr>
            <a:r>
              <a:rPr lang="ru-RU" altLang="en-US" sz="1200" b="1" dirty="0" smtClean="0">
                <a:solidFill>
                  <a:schemeClr val="bg1"/>
                </a:solidFill>
                <a:latin typeface="Times New Roman" pitchFamily="18" charset="0"/>
              </a:rPr>
              <a:t>тел.</a:t>
            </a:r>
            <a:r>
              <a:rPr lang="en-US" altLang="en-US" sz="12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altLang="en-US" sz="1200" b="1" dirty="0" smtClean="0">
                <a:solidFill>
                  <a:schemeClr val="bg1"/>
                </a:solidFill>
                <a:latin typeface="Times New Roman" pitchFamily="18" charset="0"/>
              </a:rPr>
              <a:t>8(812)310-40-83 </a:t>
            </a:r>
            <a:endParaRPr lang="en-US" altLang="en-US" sz="1200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en-US" altLang="ru-RU" sz="1200" b="1" dirty="0" smtClean="0">
                <a:solidFill>
                  <a:schemeClr val="bg1"/>
                </a:solidFill>
                <a:latin typeface="Times New Roman" pitchFamily="18" charset="0"/>
              </a:rPr>
              <a:t>E-mail:</a:t>
            </a:r>
            <a:r>
              <a:rPr lang="ru-RU" altLang="ru-RU" sz="12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ru-RU" sz="1200" b="1" dirty="0" smtClean="0">
                <a:solidFill>
                  <a:schemeClr val="bg1"/>
                </a:solidFill>
                <a:latin typeface="Times New Roman" pitchFamily="18" charset="0"/>
              </a:rPr>
              <a:t>keiup2074@mail.ru</a:t>
            </a:r>
            <a:endParaRPr lang="ru-RU" altLang="en-US" sz="1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1048" y="1995622"/>
            <a:ext cx="1265248" cy="168699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7912" y="7702881"/>
            <a:ext cx="6588732" cy="104644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just">
              <a:defRPr/>
            </a:pP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Миссия программы</a:t>
            </a: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подготовка экономистов, готовых к профессиональной деятельности на предприятии в высокотехнологичном бизнесе</a:t>
            </a:r>
            <a:endParaRPr lang="ru-RU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indent="273050" algn="just">
              <a:buFont typeface="Wingdings" pitchFamily="2" charset="2"/>
              <a:buChar char="q"/>
              <a:defRPr/>
            </a:pP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7912" y="5426114"/>
            <a:ext cx="6588732" cy="224676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just">
              <a:defRPr/>
            </a:pPr>
            <a:r>
              <a:rPr lang="ru-R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Видение: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современном этапе технологические факторы определяют основные конкурентные преимущества предприятия, а </a:t>
            </a:r>
            <a:r>
              <a:rPr lang="ru-RU" sz="1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высокотехнологичность</a:t>
            </a:r>
            <a:r>
              <a:rPr lang="ru-RU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означает </a:t>
            </a:r>
            <a:r>
              <a:rPr lang="ru-RU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высокую степень гибкости и адаптивности предприятия в </a:t>
            </a:r>
            <a:r>
              <a:rPr lang="ru-R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совершенствовании </a:t>
            </a:r>
            <a:r>
              <a:rPr lang="ru-RU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его бизнес-процессов. </a:t>
            </a:r>
            <a:endParaRPr lang="ru-RU" sz="1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ru-RU" sz="1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ru-R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Выпускник </a:t>
            </a:r>
            <a:r>
              <a:rPr lang="ru-RU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траектории «Экономика предприятий в высокотехнологичном бизнесе» получает современные знания в области </a:t>
            </a:r>
            <a:r>
              <a:rPr lang="ru-R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экономики </a:t>
            </a:r>
            <a:r>
              <a:rPr lang="ru-RU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организации аналитической, инвестиционной, финансовой и </a:t>
            </a:r>
            <a:r>
              <a:rPr lang="ru-R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производственной </a:t>
            </a:r>
            <a:r>
              <a:rPr lang="ru-RU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деятельности предприятий в высокотехнологичном бизнесе. </a:t>
            </a:r>
          </a:p>
          <a:p>
            <a:pPr indent="273050" algn="just">
              <a:buFont typeface="Wingdings" pitchFamily="2" charset="2"/>
              <a:buChar char="q"/>
              <a:defRPr/>
            </a:pP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1248" y="-2275"/>
            <a:ext cx="1231157" cy="111098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8800" y="1995622"/>
            <a:ext cx="1063596" cy="1516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619283"/>
              </p:ext>
            </p:extLst>
          </p:nvPr>
        </p:nvGraphicFramePr>
        <p:xfrm>
          <a:off x="115888" y="900113"/>
          <a:ext cx="6607175" cy="8116651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6071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19559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Стратегическая цель: </a:t>
                      </a:r>
                      <a:r>
                        <a:rPr lang="ru-RU" sz="16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реализация амбиций выпускников</a:t>
                      </a:r>
                      <a:r>
                        <a:rPr lang="ru-RU" sz="1600" b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программы в высокотехнологичном бизнесе в современных условиях</a:t>
                      </a:r>
                      <a:endParaRPr lang="ru-RU" sz="1400" b="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5" marR="68585" marT="60963" marB="60963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2028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Направленность программы: </a:t>
                      </a:r>
                      <a:r>
                        <a:rPr lang="ru-RU" sz="16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Экономика предприятий </a:t>
                      </a:r>
                      <a:r>
                        <a:rPr lang="ru-RU" sz="1600" b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 организаций</a:t>
                      </a:r>
                      <a:endParaRPr lang="ru-RU" sz="1600" b="0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Полученный квалификационный уровень подготовки формирует профессиональные навыки расчетно-экономической, аналитической, научно-исследовательской и организационно-управленческой работы специалиста предприятий и организаций государственного и частного сектора экономики в сфере высокотехнологичного производства инновационных товаров и услуг. </a:t>
                      </a:r>
                    </a:p>
                  </a:txBody>
                  <a:tcPr marL="68585" marR="68585" marT="60963" marB="60963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5966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Особенности программы: </a:t>
                      </a:r>
                      <a:r>
                        <a:rPr lang="ru-RU" sz="16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уникальность, сетевое взаимодействие с высокотехнологичными предприятиями и вузами-партнерами, поддержка со стороны Союза промышленников и предпринимателей Санкт-Петербурга и других профессиональных ассоциаций, соответствие компетенций выпускника трудовым функциям профессиональных стандартов, использование активных форм обучения: деловых игр, проблемных лекций, мастер-классов, кейс-чемпионатов, конкурсов проектных работ, дискуссионных </a:t>
                      </a:r>
                      <a:r>
                        <a:rPr lang="ru-RU" sz="1600" b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хабов</a:t>
                      </a:r>
                      <a:r>
                        <a:rPr lang="ru-RU" sz="16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и др. </a:t>
                      </a:r>
                      <a:endParaRPr lang="ru-RU" sz="1600" b="1" kern="1200" baseline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5" marR="68585" marT="60963" marB="60963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8722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Должности, на которые может претендовать выпускник</a:t>
                      </a:r>
                      <a:r>
                        <a:rPr lang="ru-RU" sz="16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программы</a:t>
                      </a:r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Бизнес-аналитик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Специалист по внутреннему контролю (внутренний контролер)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Специалист по процессному управлению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Специалист по оперативному планированию и организации производства 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Специалист по организации и управлению научно-исследовательскими и опытно-конструкторскими работами 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Специалист по стратегическому и тактическому планированию и организации производства   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Офисный работник</a:t>
                      </a:r>
                    </a:p>
                  </a:txBody>
                  <a:tcPr marL="68585" marR="68585" marT="60963" marB="60963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250506"/>
              </p:ext>
            </p:extLst>
          </p:nvPr>
        </p:nvGraphicFramePr>
        <p:xfrm>
          <a:off x="74201" y="899593"/>
          <a:ext cx="6783800" cy="458813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825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4076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854326">
                <a:tc gridSpan="5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Преподавательский состав, реализующий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программу: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60962" marB="60962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60962" marB="60962"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60962" marB="60962"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60962" marB="60962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33061"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400" b="1" i="0" u="none" strike="noStrike" kern="1200" dirty="0">
                        <a:solidFill>
                          <a:schemeClr val="lt1"/>
                        </a:solidFill>
                        <a:latin typeface="Calibri"/>
                      </a:endParaRP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400" b="1" i="0" u="none" strike="noStrike" kern="1200" dirty="0">
                        <a:solidFill>
                          <a:schemeClr val="lt1"/>
                        </a:solidFill>
                        <a:latin typeface="Calibri"/>
                      </a:endParaRPr>
                    </a:p>
                    <a:p>
                      <a:pPr algn="ctr"/>
                      <a:endParaRPr lang="ru-RU" sz="2400" dirty="0" smtClean="0"/>
                    </a:p>
                    <a:p>
                      <a:pPr algn="ctr"/>
                      <a:endParaRPr lang="ru-RU" sz="2400" dirty="0" smtClean="0"/>
                    </a:p>
                  </a:txBody>
                  <a:tcPr marL="68574" marR="68574" marT="60962" marB="60962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/>
                    </a:p>
                    <a:p>
                      <a:pPr algn="ctr"/>
                      <a:endParaRPr lang="ru-RU" sz="2400" dirty="0" smtClean="0"/>
                    </a:p>
                  </a:txBody>
                  <a:tcPr marL="68574" marR="68574" marT="60962" marB="60962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/>
                    </a:p>
                  </a:txBody>
                  <a:tcPr marL="68574" marR="68574" marT="60962" marB="60962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/>
                    </a:p>
                  </a:txBody>
                  <a:tcPr marL="68574" marR="68574" marT="60962" marB="60962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/>
                    </a:p>
                  </a:txBody>
                  <a:tcPr marL="68574" marR="68574" marT="60962" marB="60962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73051">
                <a:tc>
                  <a:txBody>
                    <a:bodyPr/>
                    <a:lstStyle/>
                    <a:p>
                      <a:pPr marL="0" indent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Карлик Александр Евсеевич</a:t>
                      </a:r>
                    </a:p>
                    <a:p>
                      <a:pPr marL="0" indent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д.э.н., профессор кафедры экономики и управления предприятиями и производственными комплексами</a:t>
                      </a:r>
                    </a:p>
                    <a:p>
                      <a:pPr marL="0" indent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300" b="0" i="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60962" marB="60962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Ткаченко Елена Анатольевна</a:t>
                      </a:r>
                    </a:p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д.э.н., профессор кафедры экономики и управления предприятиями и производственными комплексами</a:t>
                      </a:r>
                    </a:p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300" b="0" i="0" u="none" strike="noStrike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4" marR="68574" marT="60962" marB="60962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Алексеев Андрей Алексеевич</a:t>
                      </a:r>
                    </a:p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д.э.н., профессор кафедры экономики и управления предприятиями и производственными комплексами</a:t>
                      </a:r>
                    </a:p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300" b="0" i="0" u="none" strike="noStrike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4" marR="68574" marT="60962" marB="60962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Ветрова</a:t>
                      </a:r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Елена Николаевна</a:t>
                      </a:r>
                    </a:p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д.э.н., профессор кафедры экономики и управления предприятиями и производственными комплексами</a:t>
                      </a:r>
                    </a:p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300" b="0" i="0" u="none" strike="noStrike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4" marR="68574" marT="60962" marB="60962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Тишков Павел Иванович</a:t>
                      </a:r>
                    </a:p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к.э.н., доцент кафедры экономики и управления предприятиями и производственными комплексами</a:t>
                      </a:r>
                    </a:p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300" b="0" i="0" u="none" strike="noStrike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4" marR="68574" marT="60962" marB="60962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269387"/>
              </p:ext>
            </p:extLst>
          </p:nvPr>
        </p:nvGraphicFramePr>
        <p:xfrm>
          <a:off x="29591" y="5364162"/>
          <a:ext cx="6828409" cy="437716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874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721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838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720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0102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9675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512094">
                <a:tc>
                  <a:txBody>
                    <a:bodyPr/>
                    <a:lstStyle/>
                    <a:p>
                      <a:pPr algn="ctr"/>
                      <a:endParaRPr lang="ru-RU" sz="2400" dirty="0" smtClean="0"/>
                    </a:p>
                  </a:txBody>
                  <a:tcPr marL="68574" marR="68574" marT="60936" marB="60936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/>
                    </a:p>
                  </a:txBody>
                  <a:tcPr marL="68574" marR="68574" marT="60936" marB="60936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/>
                    </a:p>
                  </a:txBody>
                  <a:tcPr marL="68574" marR="68574" marT="60936" marB="60936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/>
                    </a:p>
                  </a:txBody>
                  <a:tcPr marL="68574" marR="68574" marT="60936" marB="60936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/>
                    </a:p>
                  </a:txBody>
                  <a:tcPr marL="68574" marR="68574" marT="60936" marB="60936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/>
                    </a:p>
                  </a:txBody>
                  <a:tcPr marL="68574" marR="68574" marT="60936" marB="60936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48445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Яковлева Елена Анатольевна,</a:t>
                      </a:r>
                    </a:p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доктор экономических наук, профессор </a:t>
                      </a:r>
                      <a:endParaRPr lang="ru-RU" sz="1400" b="0" i="0" u="none" strike="noStrike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4" marR="68574" marT="60936" marB="60936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Русецкая</a:t>
                      </a:r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Ольга Васильевна</a:t>
                      </a:r>
                    </a:p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к.э.н., доцент кафедры экономики и управления предприятиями производственными комплексами</a:t>
                      </a:r>
                    </a:p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0" i="0" u="none" strike="noStrike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4" marR="68574" marT="60936" marB="60936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Тихомиров Никита Николаевич</a:t>
                      </a:r>
                    </a:p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к.э.н., доцент кафедры экономики и управления предприятиями производственными комплексами</a:t>
                      </a:r>
                    </a:p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0" i="0" u="none" strike="noStrike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4" marR="68574" marT="60936" marB="60936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Хакимова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Галия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Ринатовна</a:t>
                      </a:r>
                      <a:endParaRPr lang="ru-RU" sz="1200" b="0" i="0" u="none" strike="noStrike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к.э.н., доцент кафедры экономики и управления предприятиями производственными комплексами</a:t>
                      </a:r>
                    </a:p>
                    <a:p>
                      <a:pPr algn="ctr"/>
                      <a:endParaRPr lang="ru-RU" sz="12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60936" marB="60936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Ващилло </a:t>
                      </a:r>
                    </a:p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Антон Анатольевич</a:t>
                      </a:r>
                    </a:p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к.т.н., к.э.н.</a:t>
                      </a:r>
                    </a:p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Зам. генерального директора ПАО «Светлана» по технологиям и технической политике</a:t>
                      </a:r>
                    </a:p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0" i="0" u="none" strike="noStrike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4" marR="68574" marT="60936" marB="60936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Альгина Татьяна Борисовна</a:t>
                      </a:r>
                    </a:p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к.э.н., доцент кафедры экономики и управления предприятиями производственными комплексами</a:t>
                      </a:r>
                    </a:p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0" i="0" u="none" strike="noStrike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4" marR="68574" marT="60936" marB="60936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037" y="5359414"/>
            <a:ext cx="1309015" cy="149684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9482" y="5399796"/>
            <a:ext cx="1118518" cy="14405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4748" y="5377521"/>
            <a:ext cx="1114132" cy="14874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5523" y="5359114"/>
            <a:ext cx="1008386" cy="14811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961" y="1799706"/>
            <a:ext cx="1008181" cy="151286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140" y="5411449"/>
            <a:ext cx="1174607" cy="142956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27652" y="1752302"/>
            <a:ext cx="1330348" cy="158221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470" y="5365145"/>
            <a:ext cx="823522" cy="146403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5434" y="1799706"/>
            <a:ext cx="2857500" cy="16002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2656" y="1752302"/>
            <a:ext cx="1134743" cy="15688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67054" y="1776004"/>
            <a:ext cx="1012481" cy="1521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99202"/>
              </p:ext>
            </p:extLst>
          </p:nvPr>
        </p:nvGraphicFramePr>
        <p:xfrm>
          <a:off x="116632" y="715512"/>
          <a:ext cx="6633089" cy="837347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6330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53721">
                <a:tc>
                  <a:txBody>
                    <a:bodyPr/>
                    <a:lstStyle/>
                    <a:p>
                      <a:pPr algn="ctr"/>
                      <a:r>
                        <a:rPr lang="ru-RU" sz="2400" i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НАШИ ДОСТИЖЕНИЯ:</a:t>
                      </a:r>
                      <a:endParaRPr lang="ru-RU" sz="2400" i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60957" marB="60957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819751">
                <a:tc>
                  <a:txBody>
                    <a:bodyPr/>
                    <a:lstStyle/>
                    <a:p>
                      <a:pPr marL="0" marR="0" indent="4460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Выпускающая кафедра - 3-кратный Победитель Всероссийского конкурса «Лучшая экономическая кафедра»</a:t>
                      </a:r>
                    </a:p>
                    <a:p>
                      <a:pPr marL="0" marR="0" indent="4460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Выпускающая кафедра - 2-кратный Победитель Всероссийского конкурса образовательных программ «Экономика и управление»</a:t>
                      </a:r>
                    </a:p>
                    <a:p>
                      <a:pPr marL="0" marR="0" indent="4460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пять профессоров и доцентов кафедры являются лауреатами премии Правительства Санкт-Петербурга в области образования</a:t>
                      </a:r>
                    </a:p>
                    <a:p>
                      <a:pPr marL="0" marR="0" indent="4460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Профессорско-преподавательский состав, работающий на программе активно участвует в составе экспертного сообщества, участвуя в крупнейших международных и национальных научных и деловых  мероприятиях – ПМЭФ, Инвестиционный, инновационный и технологический форумы, Форум промышленников и предпринимателей Санкт-Петербурга и др., в подготовке экспертных заключений для ПАО «Газпром», Российской академии наук и др. </a:t>
                      </a:r>
                    </a:p>
                    <a:p>
                      <a:pPr marL="0" marR="0" indent="4460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Wingdings"/>
                      </a:endParaRPr>
                    </a:p>
                    <a:p>
                      <a:pPr marL="0" marR="0" indent="4460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Wingdings"/>
                      </a:endParaRPr>
                    </a:p>
                    <a:p>
                      <a:pPr marL="0" marR="0" indent="4460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Wingdings"/>
                      </a:endParaRPr>
                    </a:p>
                    <a:p>
                      <a:pPr marL="285750" marR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lang="ru-RU" sz="1300" dirty="0">
                        <a:solidFill>
                          <a:srgbClr val="FF0000"/>
                        </a:solidFill>
                      </a:endParaRPr>
                    </a:p>
                  </a:txBody>
                  <a:tcPr marL="68575" marR="68575" marT="60957" marB="60957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98" y="6107303"/>
            <a:ext cx="1451376" cy="298500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645" y="4007799"/>
            <a:ext cx="2664296" cy="19982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6653" y="4007799"/>
            <a:ext cx="2308004" cy="28960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6032" y="5720952"/>
            <a:ext cx="3521968" cy="26414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48979" y="5006910"/>
            <a:ext cx="2634342" cy="3511415"/>
          </a:xfrm>
          <a:prstGeom prst="rect">
            <a:avLst/>
          </a:prstGeom>
        </p:spPr>
      </p:pic>
      <p:sp>
        <p:nvSpPr>
          <p:cNvPr id="11" name="Скругленная прямоугольная выноска 10"/>
          <p:cNvSpPr/>
          <p:nvPr/>
        </p:nvSpPr>
        <p:spPr>
          <a:xfrm>
            <a:off x="2285225" y="8411266"/>
            <a:ext cx="4581128" cy="611560"/>
          </a:xfrm>
          <a:prstGeom prst="wedgeRoundRectCallou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en-US" sz="1400" b="1" dirty="0">
                <a:solidFill>
                  <a:schemeClr val="bg1"/>
                </a:solidFill>
                <a:latin typeface="Times New Roman" pitchFamily="18" charset="0"/>
              </a:rPr>
              <a:t>К</a:t>
            </a:r>
            <a:r>
              <a:rPr lang="ru-RU" altLang="en-US" sz="1400" b="1" dirty="0" smtClean="0">
                <a:solidFill>
                  <a:schemeClr val="bg1"/>
                </a:solidFill>
                <a:latin typeface="Times New Roman" pitchFamily="18" charset="0"/>
              </a:rPr>
              <a:t>онтакты руководителей программы:</a:t>
            </a:r>
            <a:endParaRPr lang="ru-RU" altLang="en-US" sz="14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ru-RU" altLang="en-US" sz="1400" b="1" dirty="0">
                <a:solidFill>
                  <a:schemeClr val="bg1"/>
                </a:solidFill>
                <a:latin typeface="Times New Roman" pitchFamily="18" charset="0"/>
              </a:rPr>
              <a:t>Тел. </a:t>
            </a:r>
            <a:r>
              <a:rPr lang="ru-RU" altLang="en-US" sz="1400" b="1" dirty="0" smtClean="0">
                <a:solidFill>
                  <a:schemeClr val="bg1"/>
                </a:solidFill>
                <a:latin typeface="Times New Roman" pitchFamily="18" charset="0"/>
              </a:rPr>
              <a:t>/</a:t>
            </a:r>
            <a:r>
              <a:rPr lang="en-US" alt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E-mail</a:t>
            </a:r>
            <a:r>
              <a:rPr lang="ru-RU" alt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: </a:t>
            </a:r>
            <a:r>
              <a:rPr lang="ru-RU" altLang="ru-RU" sz="1400" b="1" dirty="0" smtClean="0">
                <a:solidFill>
                  <a:srgbClr val="FF0000"/>
                </a:solidFill>
                <a:latin typeface="Times New Roman" pitchFamily="18" charset="0"/>
              </a:rPr>
              <a:t>???</a:t>
            </a:r>
            <a:endParaRPr lang="ru-RU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584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939916"/>
              </p:ext>
            </p:extLst>
          </p:nvPr>
        </p:nvGraphicFramePr>
        <p:xfrm>
          <a:off x="242887" y="777232"/>
          <a:ext cx="6372225" cy="837347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3722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53721">
                <a:tc>
                  <a:txBody>
                    <a:bodyPr/>
                    <a:lstStyle/>
                    <a:p>
                      <a:pPr algn="ctr"/>
                      <a:r>
                        <a:rPr lang="ru-RU" sz="2400" i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НАШИ ДОСТИЖЕНИЯ:</a:t>
                      </a:r>
                      <a:endParaRPr lang="ru-RU" sz="2400" i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60957" marB="60957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819751">
                <a:tc>
                  <a:txBody>
                    <a:bodyPr/>
                    <a:lstStyle/>
                    <a:p>
                      <a:pPr marL="0" marR="0" indent="4460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В 2019 году на очной форме обучения кафедра выпустила 71 бакалавра менеджмента и 43 бакалавра экономики. Все дипломные работы были выполнены по материалам и по согласованию с предприятиями и организациями баз практики. Из общего количества выпускников около 60% трудоустроилось по специальности и примерно 40% продолжают обучение в магистратуре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СПбГЭУ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и других вузов.</a:t>
                      </a:r>
                    </a:p>
                    <a:p>
                      <a:pPr marL="0" marR="0" indent="4460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Студенты имеют возможность овладеть компетенциями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профессио-нальной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деятельности, участвуя в реальных научных исследованиях и проектах, реализуемых в рамках научных и образовательных центров, хоздоговорных и инициативных НИР</a:t>
                      </a:r>
                    </a:p>
                    <a:p>
                      <a:pPr marL="0" marR="0" indent="4460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Проводятся мастер-классы, экскурсии, проблемные лекции, конкурсы в рамках сетевого взаимодействия с высокотехнологичными предприятиями Санкт-Петербурга (АО «Балтийский завод», АО «Судостроительный Завод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Пелла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». ПАО «Светлана», Полимерный кластер Санкт-Петербурга, АО «Фирма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Медполимер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», ПАО «Завод им. Козицкого», ООО «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Ленобллизинг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», АО «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Ленполиграфмаш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», предприятия фармацевтического кластера и еще более 70 субъектов хозяйствования) и вузами - партерами (МГТУ им. Баумана, Ковровская государственная технологическая академия им. В.А. Дегтярева, Российский университет дружбы народов и др.)</a:t>
                      </a:r>
                    </a:p>
                    <a:p>
                      <a:pPr marL="0" marR="0" indent="4460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Студенты программы участвуют в ежегодных конкурсах «Каким я вижу предприятие», «Какой я вижу стратегию предприятия» по материалам высокотехнологичных предприятий – победители и лауреаты</a:t>
                      </a:r>
                    </a:p>
                    <a:p>
                      <a:pPr marL="0" marR="0" indent="4460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Студенты программы участвуют с докладами на международных и национальных конференциях, публикуют результаты своих исследований</a:t>
                      </a:r>
                    </a:p>
                    <a:p>
                      <a:pPr marL="0" marR="0" indent="4460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Студенты программы участвуют в научно-исследовательской работе по заказу высокотехнологичных предприятий, правительства Санкт-Петербурга и Ленинградской области, инициативных НИР по стратегическому планированию хозяйствующих субъектов и проблемам освоения Арктики</a:t>
                      </a:r>
                    </a:p>
                    <a:p>
                      <a:pPr marL="285750" marR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lang="ru-RU" sz="1300" dirty="0">
                        <a:solidFill>
                          <a:srgbClr val="FF0000"/>
                        </a:solidFill>
                      </a:endParaRPr>
                    </a:p>
                  </a:txBody>
                  <a:tcPr marL="68575" marR="68575" marT="60957" marB="60957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01" y="7398264"/>
            <a:ext cx="2169591" cy="16250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9332" y="7168396"/>
            <a:ext cx="1628800" cy="1220028"/>
          </a:xfrm>
          <a:prstGeom prst="rect">
            <a:avLst/>
          </a:prstGeom>
        </p:spPr>
      </p:pic>
      <p:sp>
        <p:nvSpPr>
          <p:cNvPr id="11" name="Скругленная прямоугольная выноска 10"/>
          <p:cNvSpPr/>
          <p:nvPr/>
        </p:nvSpPr>
        <p:spPr>
          <a:xfrm>
            <a:off x="1772816" y="8388424"/>
            <a:ext cx="5085184" cy="611560"/>
          </a:xfrm>
          <a:prstGeom prst="wedgeRoundRectCallou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en-US" sz="1400" b="1" dirty="0">
                <a:solidFill>
                  <a:schemeClr val="bg1"/>
                </a:solidFill>
                <a:latin typeface="Times New Roman" pitchFamily="18" charset="0"/>
              </a:rPr>
              <a:t>К</a:t>
            </a:r>
            <a:r>
              <a:rPr lang="ru-RU" altLang="en-US" sz="1400" b="1" dirty="0" smtClean="0">
                <a:solidFill>
                  <a:schemeClr val="bg1"/>
                </a:solidFill>
                <a:latin typeface="Times New Roman" pitchFamily="18" charset="0"/>
              </a:rPr>
              <a:t>онтакты руководителя программы:</a:t>
            </a:r>
            <a:endParaRPr lang="ru-RU" altLang="en-US" sz="14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ru-RU" altLang="en-US" sz="1400" b="1" dirty="0">
                <a:solidFill>
                  <a:schemeClr val="bg1"/>
                </a:solidFill>
                <a:latin typeface="Times New Roman" pitchFamily="18" charset="0"/>
              </a:rPr>
              <a:t>Тел. </a:t>
            </a:r>
            <a:r>
              <a:rPr lang="ru-RU" altLang="en-US" sz="1400" b="1" dirty="0" smtClean="0">
                <a:solidFill>
                  <a:schemeClr val="bg1"/>
                </a:solidFill>
                <a:latin typeface="Times New Roman" pitchFamily="18" charset="0"/>
              </a:rPr>
              <a:t>/</a:t>
            </a:r>
            <a:r>
              <a:rPr lang="en-US" alt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E-mail</a:t>
            </a:r>
            <a:r>
              <a:rPr lang="ru-RU" alt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: (</a:t>
            </a:r>
            <a:r>
              <a:rPr lang="ru-RU" altLang="ru-RU" sz="1400" b="1" dirty="0">
                <a:solidFill>
                  <a:schemeClr val="bg1"/>
                </a:solidFill>
                <a:latin typeface="Times New Roman" pitchFamily="18" charset="0"/>
              </a:rPr>
              <a:t>812) 458-97-09, </a:t>
            </a:r>
            <a:r>
              <a:rPr lang="ru-RU" altLang="ru-RU" sz="1400" b="1" dirty="0" err="1">
                <a:solidFill>
                  <a:schemeClr val="bg1"/>
                </a:solidFill>
                <a:latin typeface="Times New Roman" pitchFamily="18" charset="0"/>
              </a:rPr>
              <a:t>внутр</a:t>
            </a:r>
            <a:r>
              <a:rPr lang="ru-RU" altLang="ru-RU" sz="1400" b="1" dirty="0">
                <a:solidFill>
                  <a:schemeClr val="bg1"/>
                </a:solidFill>
                <a:latin typeface="Times New Roman" pitchFamily="18" charset="0"/>
              </a:rPr>
              <a:t>. </a:t>
            </a:r>
            <a:r>
              <a:rPr lang="ru-RU" alt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3151 / </a:t>
            </a:r>
            <a:r>
              <a:rPr lang="en-US" sz="1400" dirty="0"/>
              <a:t>dept.fef@unecon.ru</a:t>
            </a:r>
            <a:endParaRPr lang="ru-RU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2172</TotalTime>
  <Words>825</Words>
  <Application>Microsoft Office PowerPoint</Application>
  <PresentationFormat>Экран (4:3)</PresentationFormat>
  <Paragraphs>80</Paragraphs>
  <Slides>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YANNIpavlin</cp:lastModifiedBy>
  <cp:revision>177</cp:revision>
  <cp:lastPrinted>2016-01-28T07:01:00Z</cp:lastPrinted>
  <dcterms:created xsi:type="dcterms:W3CDTF">2013-03-19T08:51:56Z</dcterms:created>
  <dcterms:modified xsi:type="dcterms:W3CDTF">2020-04-20T07:53:21Z</dcterms:modified>
</cp:coreProperties>
</file>