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451" r:id="rId3"/>
    <p:sldId id="448" r:id="rId4"/>
    <p:sldId id="450" r:id="rId5"/>
    <p:sldId id="449" r:id="rId6"/>
    <p:sldId id="453" r:id="rId7"/>
    <p:sldId id="454" r:id="rId8"/>
    <p:sldId id="455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6334A-571E-4C0B-B07E-994BA7F6055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013AE21-3793-4B62-A321-BCE12FB01671}">
      <dgm:prSet phldrT="[Текст]" custT="1"/>
      <dgm:spPr/>
      <dgm:t>
        <a:bodyPr/>
        <a:lstStyle/>
        <a:p>
          <a:r>
            <a:rPr lang="ru-RU" sz="2000" dirty="0"/>
            <a:t>АНО ДПО «Школа экспорта АО «РЭЦ»</a:t>
          </a:r>
        </a:p>
      </dgm:t>
    </dgm:pt>
    <dgm:pt modelId="{571D82A8-9D4F-4979-A780-AD481AADD2A6}" type="parTrans" cxnId="{744B8F24-A397-4349-992B-02E3279A16DE}">
      <dgm:prSet/>
      <dgm:spPr/>
      <dgm:t>
        <a:bodyPr/>
        <a:lstStyle/>
        <a:p>
          <a:endParaRPr lang="ru-RU"/>
        </a:p>
      </dgm:t>
    </dgm:pt>
    <dgm:pt modelId="{4C00B78A-6C27-4EC7-9CEB-EE1575A3F081}" type="sibTrans" cxnId="{744B8F24-A397-4349-992B-02E3279A16DE}">
      <dgm:prSet/>
      <dgm:spPr/>
      <dgm:t>
        <a:bodyPr/>
        <a:lstStyle/>
        <a:p>
          <a:endParaRPr lang="ru-RU"/>
        </a:p>
      </dgm:t>
    </dgm:pt>
    <dgm:pt modelId="{24AC510F-9471-4A90-B677-5AA14C75F9FB}">
      <dgm:prSet phldrT="[Текст]"/>
      <dgm:spPr/>
      <dgm:t>
        <a:bodyPr/>
        <a:lstStyle/>
        <a:p>
          <a:r>
            <a:rPr lang="ru-RU" dirty="0"/>
            <a:t>Санкт-Петербургский государственный экономический университет</a:t>
          </a:r>
        </a:p>
      </dgm:t>
    </dgm:pt>
    <dgm:pt modelId="{572F6B67-DCC1-4A25-ABB3-6F5C6324F225}" type="parTrans" cxnId="{8BAF1F49-F810-4BE0-BAB6-25BABCC80AE2}">
      <dgm:prSet/>
      <dgm:spPr/>
      <dgm:t>
        <a:bodyPr/>
        <a:lstStyle/>
        <a:p>
          <a:endParaRPr lang="ru-RU"/>
        </a:p>
      </dgm:t>
    </dgm:pt>
    <dgm:pt modelId="{86C5B838-FE16-4E63-8687-1624145489CA}" type="sibTrans" cxnId="{8BAF1F49-F810-4BE0-BAB6-25BABCC80AE2}">
      <dgm:prSet/>
      <dgm:spPr/>
      <dgm:t>
        <a:bodyPr/>
        <a:lstStyle/>
        <a:p>
          <a:endParaRPr lang="ru-RU"/>
        </a:p>
      </dgm:t>
    </dgm:pt>
    <dgm:pt modelId="{C0532A14-EA10-41E6-A4A5-2A040F3C50B9}">
      <dgm:prSet phldrT="[Текст]" custT="1"/>
      <dgm:spPr/>
      <dgm:t>
        <a:bodyPr/>
        <a:lstStyle/>
        <a:p>
          <a:r>
            <a:rPr lang="ru-RU" sz="1800" dirty="0"/>
            <a:t>Правительство Ленинградской области, </a:t>
          </a:r>
        </a:p>
        <a:p>
          <a:r>
            <a:rPr lang="ru-RU" sz="1800" dirty="0"/>
            <a:t>АНО Центр развития промышленности ЛО</a:t>
          </a:r>
        </a:p>
      </dgm:t>
    </dgm:pt>
    <dgm:pt modelId="{476B91AE-A7EB-41AD-8137-5736C80EDD86}" type="parTrans" cxnId="{CB90A603-E37D-45EC-B1E5-7593E367C77C}">
      <dgm:prSet/>
      <dgm:spPr/>
      <dgm:t>
        <a:bodyPr/>
        <a:lstStyle/>
        <a:p>
          <a:endParaRPr lang="ru-RU"/>
        </a:p>
      </dgm:t>
    </dgm:pt>
    <dgm:pt modelId="{2DD6F4EF-94DD-4E4F-A905-F08921F7748B}" type="sibTrans" cxnId="{CB90A603-E37D-45EC-B1E5-7593E367C77C}">
      <dgm:prSet/>
      <dgm:spPr/>
      <dgm:t>
        <a:bodyPr/>
        <a:lstStyle/>
        <a:p>
          <a:endParaRPr lang="ru-RU"/>
        </a:p>
      </dgm:t>
    </dgm:pt>
    <dgm:pt modelId="{6EB18DE4-8B0B-47E3-9A1C-E8AE521832D9}" type="pres">
      <dgm:prSet presAssocID="{CF86334A-571E-4C0B-B07E-994BA7F60555}" presName="compositeShape" presStyleCnt="0">
        <dgm:presLayoutVars>
          <dgm:chMax val="7"/>
          <dgm:dir/>
          <dgm:resizeHandles val="exact"/>
        </dgm:presLayoutVars>
      </dgm:prSet>
      <dgm:spPr/>
    </dgm:pt>
    <dgm:pt modelId="{032BF060-81AF-4418-8111-F6A696D4B24B}" type="pres">
      <dgm:prSet presAssocID="{6013AE21-3793-4B62-A321-BCE12FB01671}" presName="circ1" presStyleLbl="vennNode1" presStyleIdx="0" presStyleCnt="3"/>
      <dgm:spPr/>
    </dgm:pt>
    <dgm:pt modelId="{137DE4E7-59F3-4F8A-A756-720F7DD24372}" type="pres">
      <dgm:prSet presAssocID="{6013AE21-3793-4B62-A321-BCE12FB0167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82B402B-1B70-4FDE-82DE-87E6CF995F2D}" type="pres">
      <dgm:prSet presAssocID="{24AC510F-9471-4A90-B677-5AA14C75F9FB}" presName="circ2" presStyleLbl="vennNode1" presStyleIdx="1" presStyleCnt="3"/>
      <dgm:spPr/>
    </dgm:pt>
    <dgm:pt modelId="{2A629192-29A7-49BE-8C10-DF767ABDBDA0}" type="pres">
      <dgm:prSet presAssocID="{24AC510F-9471-4A90-B677-5AA14C75F9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9B5CB9-E13F-4F47-92D3-5415E356A94F}" type="pres">
      <dgm:prSet presAssocID="{C0532A14-EA10-41E6-A4A5-2A040F3C50B9}" presName="circ3" presStyleLbl="vennNode1" presStyleIdx="2" presStyleCnt="3"/>
      <dgm:spPr/>
    </dgm:pt>
    <dgm:pt modelId="{FAE9B29A-5873-4F7B-AA59-6A776E0BFF0F}" type="pres">
      <dgm:prSet presAssocID="{C0532A14-EA10-41E6-A4A5-2A040F3C50B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B90A603-E37D-45EC-B1E5-7593E367C77C}" srcId="{CF86334A-571E-4C0B-B07E-994BA7F60555}" destId="{C0532A14-EA10-41E6-A4A5-2A040F3C50B9}" srcOrd="2" destOrd="0" parTransId="{476B91AE-A7EB-41AD-8137-5736C80EDD86}" sibTransId="{2DD6F4EF-94DD-4E4F-A905-F08921F7748B}"/>
    <dgm:cxn modelId="{7B940B13-7D89-492C-A79B-19E3A4A7904B}" type="presOf" srcId="{C0532A14-EA10-41E6-A4A5-2A040F3C50B9}" destId="{FAE9B29A-5873-4F7B-AA59-6A776E0BFF0F}" srcOrd="1" destOrd="0" presId="urn:microsoft.com/office/officeart/2005/8/layout/venn1"/>
    <dgm:cxn modelId="{CFC79B13-DBC9-42A5-ABB8-90DEC4451A80}" type="presOf" srcId="{24AC510F-9471-4A90-B677-5AA14C75F9FB}" destId="{2A629192-29A7-49BE-8C10-DF767ABDBDA0}" srcOrd="1" destOrd="0" presId="urn:microsoft.com/office/officeart/2005/8/layout/venn1"/>
    <dgm:cxn modelId="{744B8F24-A397-4349-992B-02E3279A16DE}" srcId="{CF86334A-571E-4C0B-B07E-994BA7F60555}" destId="{6013AE21-3793-4B62-A321-BCE12FB01671}" srcOrd="0" destOrd="0" parTransId="{571D82A8-9D4F-4979-A780-AD481AADD2A6}" sibTransId="{4C00B78A-6C27-4EC7-9CEB-EE1575A3F081}"/>
    <dgm:cxn modelId="{8BAF1F49-F810-4BE0-BAB6-25BABCC80AE2}" srcId="{CF86334A-571E-4C0B-B07E-994BA7F60555}" destId="{24AC510F-9471-4A90-B677-5AA14C75F9FB}" srcOrd="1" destOrd="0" parTransId="{572F6B67-DCC1-4A25-ABB3-6F5C6324F225}" sibTransId="{86C5B838-FE16-4E63-8687-1624145489CA}"/>
    <dgm:cxn modelId="{A6989D54-88E4-4007-AA07-206082BE0FFF}" type="presOf" srcId="{C0532A14-EA10-41E6-A4A5-2A040F3C50B9}" destId="{F39B5CB9-E13F-4F47-92D3-5415E356A94F}" srcOrd="0" destOrd="0" presId="urn:microsoft.com/office/officeart/2005/8/layout/venn1"/>
    <dgm:cxn modelId="{0453F692-B0CC-4C93-BDF2-ED2FD4290FB8}" type="presOf" srcId="{6013AE21-3793-4B62-A321-BCE12FB01671}" destId="{137DE4E7-59F3-4F8A-A756-720F7DD24372}" srcOrd="1" destOrd="0" presId="urn:microsoft.com/office/officeart/2005/8/layout/venn1"/>
    <dgm:cxn modelId="{251D7CCA-045A-436B-9177-5D20C47557C5}" type="presOf" srcId="{CF86334A-571E-4C0B-B07E-994BA7F60555}" destId="{6EB18DE4-8B0B-47E3-9A1C-E8AE521832D9}" srcOrd="0" destOrd="0" presId="urn:microsoft.com/office/officeart/2005/8/layout/venn1"/>
    <dgm:cxn modelId="{D38E6DE1-97EA-48E0-9068-BA62F3B5F80B}" type="presOf" srcId="{24AC510F-9471-4A90-B677-5AA14C75F9FB}" destId="{B82B402B-1B70-4FDE-82DE-87E6CF995F2D}" srcOrd="0" destOrd="0" presId="urn:microsoft.com/office/officeart/2005/8/layout/venn1"/>
    <dgm:cxn modelId="{509C98E4-8AD7-445D-9B36-36D600E87F6E}" type="presOf" srcId="{6013AE21-3793-4B62-A321-BCE12FB01671}" destId="{032BF060-81AF-4418-8111-F6A696D4B24B}" srcOrd="0" destOrd="0" presId="urn:microsoft.com/office/officeart/2005/8/layout/venn1"/>
    <dgm:cxn modelId="{AFD74821-9B06-432F-BBE4-6BC5A5AC4332}" type="presParOf" srcId="{6EB18DE4-8B0B-47E3-9A1C-E8AE521832D9}" destId="{032BF060-81AF-4418-8111-F6A696D4B24B}" srcOrd="0" destOrd="0" presId="urn:microsoft.com/office/officeart/2005/8/layout/venn1"/>
    <dgm:cxn modelId="{9EF6CD48-3B40-4B24-BF6F-84B9BAD45404}" type="presParOf" srcId="{6EB18DE4-8B0B-47E3-9A1C-E8AE521832D9}" destId="{137DE4E7-59F3-4F8A-A756-720F7DD24372}" srcOrd="1" destOrd="0" presId="urn:microsoft.com/office/officeart/2005/8/layout/venn1"/>
    <dgm:cxn modelId="{C2CF7921-54EB-41F3-8722-CA8B7BD1B027}" type="presParOf" srcId="{6EB18DE4-8B0B-47E3-9A1C-E8AE521832D9}" destId="{B82B402B-1B70-4FDE-82DE-87E6CF995F2D}" srcOrd="2" destOrd="0" presId="urn:microsoft.com/office/officeart/2005/8/layout/venn1"/>
    <dgm:cxn modelId="{1DA82561-E48E-4DAB-B73A-7E61E46BA7A1}" type="presParOf" srcId="{6EB18DE4-8B0B-47E3-9A1C-E8AE521832D9}" destId="{2A629192-29A7-49BE-8C10-DF767ABDBDA0}" srcOrd="3" destOrd="0" presId="urn:microsoft.com/office/officeart/2005/8/layout/venn1"/>
    <dgm:cxn modelId="{B7E344FC-890F-47E6-B897-F2E0976DB905}" type="presParOf" srcId="{6EB18DE4-8B0B-47E3-9A1C-E8AE521832D9}" destId="{F39B5CB9-E13F-4F47-92D3-5415E356A94F}" srcOrd="4" destOrd="0" presId="urn:microsoft.com/office/officeart/2005/8/layout/venn1"/>
    <dgm:cxn modelId="{B7570666-7513-449D-BE2B-614F0BDDD46B}" type="presParOf" srcId="{6EB18DE4-8B0B-47E3-9A1C-E8AE521832D9}" destId="{FAE9B29A-5873-4F7B-AA59-6A776E0BFF0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BF060-81AF-4418-8111-F6A696D4B24B}">
      <dsp:nvSpPr>
        <dsp:cNvPr id="0" name=""/>
        <dsp:cNvSpPr/>
      </dsp:nvSpPr>
      <dsp:spPr>
        <a:xfrm>
          <a:off x="3893573" y="69440"/>
          <a:ext cx="3333135" cy="33331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АНО ДПО «Школа экспорта АО «РЭЦ»</a:t>
          </a:r>
        </a:p>
      </dsp:txBody>
      <dsp:txXfrm>
        <a:off x="4337991" y="652739"/>
        <a:ext cx="2444299" cy="1499911"/>
      </dsp:txXfrm>
    </dsp:sp>
    <dsp:sp modelId="{B82B402B-1B70-4FDE-82DE-87E6CF995F2D}">
      <dsp:nvSpPr>
        <dsp:cNvPr id="0" name=""/>
        <dsp:cNvSpPr/>
      </dsp:nvSpPr>
      <dsp:spPr>
        <a:xfrm>
          <a:off x="5096280" y="2152650"/>
          <a:ext cx="3333135" cy="33331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Санкт-Петербургский государственный экономический университет</a:t>
          </a:r>
        </a:p>
      </dsp:txBody>
      <dsp:txXfrm>
        <a:off x="6115664" y="3013710"/>
        <a:ext cx="1999881" cy="1833224"/>
      </dsp:txXfrm>
    </dsp:sp>
    <dsp:sp modelId="{F39B5CB9-E13F-4F47-92D3-5415E356A94F}">
      <dsp:nvSpPr>
        <dsp:cNvPr id="0" name=""/>
        <dsp:cNvSpPr/>
      </dsp:nvSpPr>
      <dsp:spPr>
        <a:xfrm>
          <a:off x="2690867" y="2152650"/>
          <a:ext cx="3333135" cy="333313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Правительство Ленинградской области,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АНО Центр развития промышленности ЛО</a:t>
          </a:r>
        </a:p>
      </dsp:txBody>
      <dsp:txXfrm>
        <a:off x="3004737" y="3013710"/>
        <a:ext cx="1999881" cy="1833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82D291-7458-6B25-650F-09D98E5D13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D06403-FE32-4CDD-F8A5-65741BF58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746D7D-6403-CD04-D549-61030AF8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641F-8997-44BE-AF5B-3CC6EF99DF8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F3DE1F-65BB-FC5F-34CF-1C4E7F17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A431C-A8CE-82ED-CD28-3300E25A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38B-681F-44EA-9C26-E0A0FAD29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3183D-2888-ECB8-4631-FF957368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882A2A-6143-E542-565C-B06CA7C7C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1CDD9-5B86-AF88-D69B-39390D3F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641F-8997-44BE-AF5B-3CC6EF99DF8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77362F-EE1C-8F71-E259-73024331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2333C8-7FA1-D112-784D-4758AAE5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38B-681F-44EA-9C26-E0A0FAD29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1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CD4862-D373-85B9-54BA-3E8E6716D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141482-27D6-FB95-0956-390931502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A5F558-E22B-2832-7A2D-B76C96A1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641F-8997-44BE-AF5B-3CC6EF99DF8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3A22D-CA22-CA60-341D-E3AC8DE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79E298-0AC2-EA82-CDB9-69E4728B3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38B-681F-44EA-9C26-E0A0FAD29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7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AF699-E921-2547-2576-4809A8EB5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FAEC1-249A-205C-42AD-0384E1FF9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7645BF-5167-14E7-A33E-F5C002B0F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641F-8997-44BE-AF5B-3CC6EF99DF8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9FCC3C-0957-C76D-F3EA-E755D62D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330FCE-5C1A-7553-AF7B-D15127F23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38B-681F-44EA-9C26-E0A0FAD29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45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8573C-0BD2-5251-986F-74F69394D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3A6304-69B9-3C20-B0C0-F329DB173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80A695-DA53-AF91-98F0-6410CDD4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641F-8997-44BE-AF5B-3CC6EF99DF8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710E0-F1FA-9F55-267F-812AAA99B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4826A5-466E-9D79-4A6D-ADE487E1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38B-681F-44EA-9C26-E0A0FAD29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88DB4-C9E0-98A7-51B0-B21CF36D6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16E664-931C-3BFD-7A67-0FBFA96DA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9E3ECF4-054C-A557-22CA-982FFF8C3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A3E40A-0AF6-A572-0DBE-CC11944E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641F-8997-44BE-AF5B-3CC6EF99DF8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0EA3C8-DB44-7BC1-3FB7-5B7401A6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54E335-8C23-3B1C-7543-BF626249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38B-681F-44EA-9C26-E0A0FAD29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051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F9A61-1A42-9BE1-3555-6D24BB89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BAB0D4-5D38-E858-903F-89B7E8DA9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628EB4-6F8E-1715-6BCC-5C86EF41A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FC04D9D-B65D-2FD1-C8E2-3756DE32F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E133077-3BC1-A9EA-6E23-CBB1D5127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B0429A4-14FD-0974-EECB-FFA31107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641F-8997-44BE-AF5B-3CC6EF99DF8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5B31D5-1CE8-B062-804F-072C63E1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888BE7-B727-D2C8-CCB3-BDC9EF91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38B-681F-44EA-9C26-E0A0FAD29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8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99E85C-CA07-6F36-E014-6A64C5839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BCE4-283E-F607-5280-3E3C691B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641F-8997-44BE-AF5B-3CC6EF99DF8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034837-7026-B0A8-B26E-929E9671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A3DA04-8E86-36F7-0ECE-FD871B86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38B-681F-44EA-9C26-E0A0FAD29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11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4024D63-52BB-C19C-1963-B1728AAA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641F-8997-44BE-AF5B-3CC6EF99DF8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A1E1B6-8FC0-8677-2312-564646D9E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AD597F-DF08-6DE8-E1F5-E8BF1BB5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38B-681F-44EA-9C26-E0A0FAD29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00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31BE9-1AC1-99D7-62B0-A52A9F327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DA457A-4C93-EABB-D657-1ED2C45F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A9EDF4-E777-1DCB-3C6C-D0BC06C84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EC4A11-C827-A42E-5406-3C7CB3CF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641F-8997-44BE-AF5B-3CC6EF99DF8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E353625-21C9-2B54-4F8B-20335E309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475BF5-03DA-26DA-922E-0C2E6A58E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38B-681F-44EA-9C26-E0A0FAD29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45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F4BE32-1928-6176-2985-52348ABE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0C8283-4468-53E6-7831-4183A01A12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00F4B4-9C1F-B122-7721-CF2F0A6A2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E3596B-F5E2-DC48-891E-0CD21CFB4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0641F-8997-44BE-AF5B-3CC6EF99DF8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93678A-A47B-F91B-1BA4-D173EDB71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226A08-AF6C-1489-EFE6-0DBBBA218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038B-681F-44EA-9C26-E0A0FAD29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3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5DB2C-8F44-FE01-C3BC-89485B9FD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20FABE-1DF9-F84A-A272-B69EC5666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D0ECF5-A83F-7F52-B2D9-175DD9F0C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0641F-8997-44BE-AF5B-3CC6EF99DF8A}" type="datetimeFigureOut">
              <a:rPr lang="ru-RU" smtClean="0"/>
              <a:t>07.08.2024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994520-C6FC-8C0A-7624-A423E20ED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3825B-D053-BBBF-D978-950559D100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8038B-681F-44EA-9C26-E0A0FAD29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4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nobl.ru/ru/dlya-smi/news/50340/" TargetMode="External"/><Relationship Id="rId2" Type="http://schemas.openxmlformats.org/officeDocument/2006/relationships/image" Target="../media/image2.bin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lentv24.ru/programma-eksportnyi-forsaz-okoncena-v-lenoblasti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ntv24.ru/dlya-predpriyatii-lenoblasti-zaversilsya-yubileinyi-eksportnyi-forsaz.htm" TargetMode="External"/><Relationship Id="rId2" Type="http://schemas.openxmlformats.org/officeDocument/2006/relationships/hyperlink" Target="https://lenobl.ru/ru/dlya-smi/news/7495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crplo_team/424?single" TargetMode="External"/><Relationship Id="rId5" Type="http://schemas.openxmlformats.org/officeDocument/2006/relationships/hyperlink" Target="https://lentv24.ru/predpriyatiya-lenoblasti-uspesno-osvoili-programmu-eksportnyi-forsaz.htm" TargetMode="External"/><Relationship Id="rId4" Type="http://schemas.openxmlformats.org/officeDocument/2006/relationships/hyperlink" Target="https://lenoblinvest.ru/blog/category/novosti/podvedeny-itogi-uchastiya-kompaniy-lenoblasti-v-akseleratsionnoy-programme-eksportnyy-forsazh/?ysclid=lz2fa8sl1k61067484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та UNECON\2020.02.13_презентация университет 90 лет АНГЛ\ПРЕЗЕНТАЦИЯ 2021 NEW\бок фиол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" y="0"/>
            <a:ext cx="121503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373222" y="1853270"/>
            <a:ext cx="8770776" cy="1752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Опыт участия студентов кафедры МЭ и МЭО</a:t>
            </a:r>
            <a:b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Санкт-Петербургского государственного </a:t>
            </a:r>
            <a:b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экономического университета </a:t>
            </a:r>
            <a:b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акселерационной программе Экспортный форсаж </a:t>
            </a:r>
            <a:b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Школы экспорта АО «Российский экспортный центр» </a:t>
            </a:r>
            <a:b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предприятий Ленинградской области </a:t>
            </a:r>
            <a:endParaRPr lang="ru-RU" altLang="ru-RU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3222" y="4409028"/>
            <a:ext cx="8481203" cy="293001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София Игоревна Рекорд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defRPr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зав. кафедрой мировой экономики и международных экономических отношений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СПбГЭУ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д.э.н., профессор</a:t>
            </a:r>
          </a:p>
          <a:p>
            <a:pPr algn="l">
              <a:defRPr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104C0A9-6C20-4722-9709-609C23E1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9004-DD22-4648-AF9F-DD5E3528367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2D0CD-D089-351D-9FCF-A62CB0C01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34" y="119319"/>
            <a:ext cx="10515600" cy="83441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Взаимодействие: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AA428F-DDB5-80CD-4DC7-5BB692AD26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375859"/>
              </p:ext>
            </p:extLst>
          </p:nvPr>
        </p:nvGraphicFramePr>
        <p:xfrm>
          <a:off x="668593" y="1022555"/>
          <a:ext cx="11120283" cy="5555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7295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9E31D-7138-AE26-35F2-CD3CB08C6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562" y="-175663"/>
            <a:ext cx="11532637" cy="97504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г.: участие студентов кафедры МЭ и МЭО </a:t>
            </a:r>
            <a:r>
              <a:rPr lang="ru-RU" sz="2400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СПбГЭУ</a:t>
            </a:r>
            <a:r>
              <a:rPr lang="ru-RU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проекте «Экспортный Форсаж» на базе предприятий Ленинградской области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5164F7E-5DD1-A3BF-1DC3-BB115E58DE6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/>
        </p:blipFill>
        <p:spPr>
          <a:xfrm>
            <a:off x="6095999" y="1222310"/>
            <a:ext cx="5573453" cy="4873625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55E9E0AA-1D87-3475-FDFA-92ECF8680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8579" y="799386"/>
            <a:ext cx="5383130" cy="6058614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ru-RU" sz="1800" b="1" dirty="0">
                <a:ea typeface="Calibri" panose="020F0502020204030204" pitchFamily="34" charset="0"/>
              </a:rPr>
              <a:t>А</a:t>
            </a:r>
            <a:r>
              <a:rPr lang="ru-RU" sz="1800" b="1" dirty="0">
                <a:effectLst/>
                <a:ea typeface="Calibri" panose="020F0502020204030204" pitchFamily="34" charset="0"/>
              </a:rPr>
              <a:t>кселерационная программа Школы экспорта Российского экспортного центра «Экспортный форсаж» </a:t>
            </a:r>
            <a:r>
              <a:rPr lang="ru-RU" sz="1800" dirty="0">
                <a:effectLst/>
                <a:ea typeface="Calibri" panose="020F0502020204030204" pitchFamily="34" charset="0"/>
              </a:rPr>
              <a:t>направлена на реализацию экспортного потенциала предприятий малого и среднего бизнеса и нацелена на формирование у предприятий системного подхода к структурированию экспортного проекта – от выбора рынка до расчета оптимального логистического маршрута, минимизации рисков, снижения издержек.</a:t>
            </a:r>
          </a:p>
          <a:p>
            <a:pPr algn="just">
              <a:lnSpc>
                <a:spcPct val="110000"/>
              </a:lnSpc>
            </a:pP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программе «Экспортный форсаж» приняло участие </a:t>
            </a:r>
            <a:r>
              <a:rPr lang="ru-RU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11 </a:t>
            </a:r>
            <a:r>
              <a:rPr lang="ru-RU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предприятий Ленинградской области, прошедших отбор Российского экспортного центра и планирующих начать или расширить направления собственного несырьевого экспорта. Среди участников программы – компании по производству деревянных конструкций, пластмасс и синтетических материалов, подъемного оборудования, пищевой промышленности. </a:t>
            </a:r>
          </a:p>
          <a:p>
            <a:pPr algn="just">
              <a:lnSpc>
                <a:spcPct val="110000"/>
              </a:lnSpc>
            </a:pPr>
            <a:r>
              <a:rPr lang="ru-RU" sz="1800" dirty="0">
                <a:effectLst/>
                <a:ea typeface="Calibri" panose="020F0502020204030204" pitchFamily="34" charset="0"/>
              </a:rPr>
              <a:t>Студенты были закреплены за конкретными предприятиями, проходили обучение и помогали предпринимателям анализировать потенциальные экспортные рынки, возможности адаптации продукции, потенциальные риски и возможности зарубежной бизнес-среды.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https://lenobl.ru/ru/dlya-smi/news/50340/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https://lentv24.ru/programma-eksportnyi-forsaz-okoncena-v-lenoblasti.htm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07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1773B8C-B240-F22B-2E7B-972AA6F7D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16" y="-117092"/>
            <a:ext cx="10962167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проекта для студентов </a:t>
            </a:r>
            <a:r>
              <a:rPr lang="ru-RU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СПбГЭУ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AD6E41B-6DF5-DA62-BAC3-F66B7D38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95" y="1297859"/>
            <a:ext cx="11213288" cy="5122606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Понимание производственных циклов и потребностей предприятий области.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Прохождение всех этапов экспортного проекта студентами на практике.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Инкорпорирование курса Экспортного форсажа в учебный процесс – с учетом контрольных точек и летней учебной практики студентов 3 курса.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Получение студентами предложений о прохождении практики и поступлении на работу на предприятия (позиция: специалист по ВЭД) и в Центр развития промышленности ЛО (в т.ч. – подготовка ВКР).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/>
              <a:t>Более профессиональное портфолио выпускника программы (сертификат школы экспорта РЭЦ и возможности получения рекомендаций от руководителей предприятий).</a:t>
            </a:r>
          </a:p>
        </p:txBody>
      </p:sp>
    </p:spTree>
    <p:extLst>
      <p:ext uri="{BB962C8B-B14F-4D97-AF65-F5344CB8AC3E}">
        <p14:creationId xmlns:p14="http://schemas.microsoft.com/office/powerpoint/2010/main" val="1569946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E2E75-445C-FCDA-3F69-359911953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95" y="-144263"/>
            <a:ext cx="6243082" cy="16002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Проект Экспортный Форсаж – 2023: разработки экспортных проектов полного цикла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2BE20FF-3B5C-FAFC-3D71-FB4ADB4C0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39696" y="1648048"/>
            <a:ext cx="6169981" cy="4912240"/>
          </a:xfrm>
        </p:spPr>
        <p:txBody>
          <a:bodyPr/>
          <a:lstStyle/>
          <a:p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>
                <a:effectLst/>
                <a:ea typeface="Calibri" panose="020F0502020204030204" pitchFamily="34" charset="0"/>
              </a:rPr>
              <a:t>АНО «Школа экспорта» Российского экспортного центра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Центр развития промышленности Ленинградской области</a:t>
            </a:r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13 производственных и сельскохозяйственных предприятий Ленинградской области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b="1" dirty="0"/>
              <a:t>19 студентов бакалавриата ФГБОУ ВО «</a:t>
            </a:r>
            <a:r>
              <a:rPr lang="ru-RU" sz="2000" b="1" dirty="0" err="1"/>
              <a:t>СПбГЭУ</a:t>
            </a:r>
            <a:r>
              <a:rPr lang="ru-RU" sz="2000" b="1" dirty="0"/>
              <a:t>» программы «Мировая экономика и международные рынки».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482ACE1-F0D6-2D65-08B0-5797E5CAC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01" y="-517125"/>
            <a:ext cx="5261499" cy="39461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06D2C9-9C9A-BDBC-A9A4-A60263B7F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01" y="2840856"/>
            <a:ext cx="5261499" cy="394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02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45429-0D33-011F-6031-817AFF29A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648"/>
            <a:ext cx="10515600" cy="78525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Экспортный Форсаж – 2024:</a:t>
            </a:r>
            <a:endParaRPr lang="ru-RU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A1B31B-0DEA-2034-B799-D05A62EF5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35" y="1098038"/>
            <a:ext cx="11454581" cy="4351338"/>
          </a:xfrm>
        </p:spPr>
        <p:txBody>
          <a:bodyPr>
            <a:normAutofit fontScale="25000" lnSpcReduction="20000"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9600" b="1" dirty="0">
                <a:effectLst/>
                <a:ea typeface="Calibri" panose="020F0502020204030204" pitchFamily="34" charset="0"/>
              </a:rPr>
              <a:t>АНО «Школа экспорта» Российского экспортного центра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9600" b="1" dirty="0"/>
              <a:t>Центр развития промышленности Ленинградской области</a:t>
            </a:r>
            <a:endParaRPr lang="ru-RU" sz="96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9600" b="1" dirty="0"/>
              <a:t>27 студентов 3 курса программы «Экономика и финансы международной компании» и направленности «Мировая экономика и международные рынки».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9600" b="1" dirty="0"/>
              <a:t>20 предприятий Ленинградской области – производителей:</a:t>
            </a:r>
            <a:endParaRPr lang="ru-RU" sz="9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продуктов питания (шоколада, кондитерских изделий, мороженого, молочной продукции, соусов), </a:t>
            </a:r>
          </a:p>
          <a:p>
            <a:pPr algn="just"/>
            <a:r>
              <a:rPr lang="ru-RU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предприятия химической отрасли (производство клеев, химических составов для бурения скважин, сырья для минеральных удобрений, пластиковой упаковки и стеклотары), </a:t>
            </a:r>
          </a:p>
          <a:p>
            <a:pPr algn="just"/>
            <a:r>
              <a:rPr lang="ru-RU" sz="9600" dirty="0"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орфа для удобрений, </a:t>
            </a:r>
          </a:p>
          <a:p>
            <a:pPr algn="just"/>
            <a:r>
              <a:rPr lang="ru-RU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строительного оборудования, </a:t>
            </a:r>
          </a:p>
          <a:p>
            <a:pPr algn="just"/>
            <a:r>
              <a:rPr lang="ru-RU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сварочной проволоки, технической мебели, </a:t>
            </a:r>
          </a:p>
          <a:p>
            <a:pPr algn="just"/>
            <a:r>
              <a:rPr lang="ru-RU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рулонных штор, </a:t>
            </a:r>
          </a:p>
          <a:p>
            <a:pPr algn="just"/>
            <a:r>
              <a:rPr lang="ru-RU" sz="9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фармацевтического и медицинского сектора (производство БАДов, средств для дезинфекции).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538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7F5C4E-0D40-C4A9-AB75-FE0D654E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87"/>
            <a:ext cx="10515600" cy="9523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проекта участия студентов кафедры МЭ и МЭО 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Акселерационной программе «Экспортный форсаж»: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F9650-3A95-EAEC-442F-8394D6545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632" y="1153959"/>
            <a:ext cx="11484077" cy="5502480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8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Понимание производственных циклов и потребностей предприятий региона.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8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Прохождение всех этапов экспортного проекта студентами на практике. 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8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Умение осуществлять квалифицированный поиск в международных базах данных, формировать на основе комплексной аналитики экспортную стратегию предприятия.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8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Инкорпорирование курса Экспортного форсажа в учебный процесс – с учетом контрольных точек и летней учебной практики студентов 3 курса.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8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Получение студентами предложений о прохождении практики и поступлении на работу на предприятия (позиция: специалист по ВЭД) и в Центр развития промышленности ЛО (в т.ч. – подготовка выпускной квалификационной работе на материалах предприятий).</a:t>
            </a:r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ru-RU" sz="8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Более профессиональное портфолио выпускника программы (сертификат школы экспорта РЭЦ и возможности получения рекомендаций от руководителей предприятий).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endParaRPr lang="ru-RU" sz="8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  <a:tabLst>
                <a:tab pos="457200" algn="l"/>
              </a:tabLst>
            </a:pPr>
            <a:r>
              <a:rPr lang="ru-RU" sz="8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Статистика проекта: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2022 г. – 11 предприятий, 12 студентов.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2023 г. – 13 предприятий, 19 студентов; 3 студента – трудоустроены.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2024 г. – 20 предприятий, 27 студентов, 9 студентов – трудоустроены.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4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59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E1CDE-5F40-C458-FDED-82E7C1BA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 итогах программы см. также здесь: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0F1A0E-58FC-412F-4459-D06EFD86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https://unecon.ru/eksportnyj-forsazh-dlya-predpriyatij-lenoblasti-s-uchastiem-studentov-spbgeu/ 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https://lenobl.ru/ru/dlya-smi/news/74952/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https://lentv24.ru/dlya-predpriyatii-lenoblasti-zaversilsya-yubileinyi-eksportnyi-forsaz.ht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m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lenoblinvest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ru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blog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category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novosti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podvedeny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itogi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uchastiya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kompaniy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lenoblasti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akseleratsionnoy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programme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eksportnyy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forsazh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/?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ysclid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=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lz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2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fa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8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sl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1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610674840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lentv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24.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ru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predpriyatiya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lenoblasti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uspesno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osvoili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programmu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eksportnyi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forsaz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.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htm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.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me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crplo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_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team</a:t>
            </a:r>
            <a:r>
              <a:rPr lang="ru-RU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/424?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single</a:t>
            </a:r>
            <a:r>
              <a:rPr lang="en-US" sz="22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663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 UNECON\2020.02.13_презентация университет 90 лет АНГЛ\ПРЕЗЕНТАЦИЯ 2021 NEW\градиент фон 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84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93652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встречи на программе!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43B1769-E353-4B73-B234-098D9613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C9004-DD22-4648-AF9F-DD5E35283675}" type="slidenum">
              <a:rPr lang="ru-RU" smtClean="0"/>
              <a:t>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30ED8C-E975-34B6-18FF-724852C37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5" y="1165430"/>
            <a:ext cx="5198347" cy="34655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4615B06-857A-A51C-E1C9-B7F19E96A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24" y="1936955"/>
            <a:ext cx="6249065" cy="41669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802</Words>
  <Application>Microsoft Office PowerPoint</Application>
  <PresentationFormat>Широкоэкранный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Опыт участия студентов кафедры МЭ и МЭО Санкт-Петербургского государственного  экономического университета  в акселерационной программе Экспортный форсаж  Школы экспорта АО «Российский экспортный центр»  для предприятий Ленинградской области </vt:lpstr>
      <vt:lpstr>Взаимодействие:</vt:lpstr>
      <vt:lpstr>2022 г.: участие студентов кафедры МЭ и МЭО СПбГЭУ  в проекте «Экспортный Форсаж» на базе предприятий Ленинградской области</vt:lpstr>
      <vt:lpstr>Результаты проекта для студентов СПбГЭУ:</vt:lpstr>
      <vt:lpstr>Проект Экспортный Форсаж – 2023: разработки экспортных проектов полного цикла</vt:lpstr>
      <vt:lpstr>Проект Экспортный Форсаж – 2024:</vt:lpstr>
      <vt:lpstr>Результаты проекта участия студентов кафедры МЭ и МЭО  в Акселерационной программе «Экспортный форсаж»:</vt:lpstr>
      <vt:lpstr>Об итогах программы см. также здесь:</vt:lpstr>
      <vt:lpstr>До встречи на программе!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г.: участие студентов кафедры МЭ и МЭО в проекте «Экспортный Форсаж» на базе предприятий Ленинградской области</dc:title>
  <dc:creator>София Смирнова</dc:creator>
  <cp:lastModifiedBy>11739</cp:lastModifiedBy>
  <cp:revision>20</cp:revision>
  <dcterms:created xsi:type="dcterms:W3CDTF">2023-05-17T18:24:02Z</dcterms:created>
  <dcterms:modified xsi:type="dcterms:W3CDTF">2024-08-07T10:34:24Z</dcterms:modified>
</cp:coreProperties>
</file>