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6A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64F9-996E-4692-88EC-E337E643AC5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2BC-1C6F-4046-A2C6-4253DF1B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9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64F9-996E-4692-88EC-E337E643AC5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2BC-1C6F-4046-A2C6-4253DF1B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2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64F9-996E-4692-88EC-E337E643AC5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2BC-1C6F-4046-A2C6-4253DF1B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4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64F9-996E-4692-88EC-E337E643AC5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2BC-1C6F-4046-A2C6-4253DF1B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64F9-996E-4692-88EC-E337E643AC5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2BC-1C6F-4046-A2C6-4253DF1B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4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64F9-996E-4692-88EC-E337E643AC5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2BC-1C6F-4046-A2C6-4253DF1B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5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64F9-996E-4692-88EC-E337E643AC5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2BC-1C6F-4046-A2C6-4253DF1B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3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64F9-996E-4692-88EC-E337E643AC5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2BC-1C6F-4046-A2C6-4253DF1B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8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64F9-996E-4692-88EC-E337E643AC5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2BC-1C6F-4046-A2C6-4253DF1B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8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64F9-996E-4692-88EC-E337E643AC5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2BC-1C6F-4046-A2C6-4253DF1B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3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64F9-996E-4692-88EC-E337E643AC5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2BC-1C6F-4046-A2C6-4253DF1B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3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564F9-996E-4692-88EC-E337E643AC5B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C52BC-1C6F-4046-A2C6-4253DF1B3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6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11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04D4EF-BC61-48EE-918F-1D272C083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4" y="3528919"/>
            <a:ext cx="4316427" cy="288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39DEFC-D49D-4210-91CE-F5611108D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72" y="1484546"/>
            <a:ext cx="4327164" cy="28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4DA2AC-B5F6-463B-B01E-171FB51A809D}"/>
              </a:ext>
            </a:extLst>
          </p:cNvPr>
          <p:cNvSpPr txBox="1"/>
          <p:nvPr/>
        </p:nvSpPr>
        <p:spPr>
          <a:xfrm>
            <a:off x="2483142" y="268448"/>
            <a:ext cx="645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Внеучебная деятельность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1E211C-514F-4745-B1CC-78C7CAF20390}"/>
              </a:ext>
            </a:extLst>
          </p:cNvPr>
          <p:cNvSpPr txBox="1"/>
          <p:nvPr/>
        </p:nvSpPr>
        <p:spPr>
          <a:xfrm>
            <a:off x="466124" y="1997404"/>
            <a:ext cx="3904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Лучшая группа</a:t>
            </a:r>
          </a:p>
          <a:p>
            <a:pPr algn="ctr"/>
            <a:r>
              <a:rPr lang="ru-RU" sz="20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Юридического факультета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44D40-45F0-43BC-905D-A462C021806D}"/>
              </a:ext>
            </a:extLst>
          </p:cNvPr>
          <p:cNvSpPr txBox="1"/>
          <p:nvPr/>
        </p:nvSpPr>
        <p:spPr>
          <a:xfrm>
            <a:off x="4777927" y="4600405"/>
            <a:ext cx="39045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1 место в конкурсе</a:t>
            </a:r>
          </a:p>
          <a:p>
            <a:pPr algn="ctr"/>
            <a:r>
              <a:rPr lang="ru-RU" sz="23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Лучшая группа СПбГЭУ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BAFAF-15B7-47D9-9A15-DBB15BD866B9}"/>
              </a:ext>
            </a:extLst>
          </p:cNvPr>
          <p:cNvSpPr txBox="1"/>
          <p:nvPr/>
        </p:nvSpPr>
        <p:spPr>
          <a:xfrm>
            <a:off x="8374942" y="6427969"/>
            <a:ext cx="4670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2946A9"/>
                </a:solidFill>
                <a:latin typeface="Century Gothic" panose="020B0502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5157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E0E1DD-7920-4674-A773-DD13BF841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4" y="3581523"/>
            <a:ext cx="4316427" cy="288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B873B3-9146-4300-BEBB-9EFCA4A01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09" y="1526490"/>
            <a:ext cx="4316427" cy="28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98E5A6-A5FA-4369-9862-A6AF53F537C2}"/>
              </a:ext>
            </a:extLst>
          </p:cNvPr>
          <p:cNvSpPr txBox="1"/>
          <p:nvPr/>
        </p:nvSpPr>
        <p:spPr>
          <a:xfrm>
            <a:off x="2483142" y="268448"/>
            <a:ext cx="645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Внеучебная деятельность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D4B1DC-97E5-40E6-A0B4-69B5F7602974}"/>
              </a:ext>
            </a:extLst>
          </p:cNvPr>
          <p:cNvSpPr txBox="1"/>
          <p:nvPr/>
        </p:nvSpPr>
        <p:spPr>
          <a:xfrm>
            <a:off x="383164" y="1935439"/>
            <a:ext cx="390457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Выезд актива</a:t>
            </a:r>
          </a:p>
          <a:p>
            <a:pPr algn="ctr"/>
            <a:r>
              <a:rPr lang="ru-RU" sz="20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Юридического факультета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729CF1-8A01-486A-9BB8-CE7554822794}"/>
              </a:ext>
            </a:extLst>
          </p:cNvPr>
          <p:cNvSpPr txBox="1"/>
          <p:nvPr/>
        </p:nvSpPr>
        <p:spPr>
          <a:xfrm>
            <a:off x="8374942" y="6427969"/>
            <a:ext cx="4670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2946A9"/>
                </a:solidFill>
                <a:latin typeface="Century Gothic" panose="020B0502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19099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3D1198-B8FA-4628-9114-F8953799F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r="21127"/>
          <a:stretch/>
        </p:blipFill>
        <p:spPr>
          <a:xfrm>
            <a:off x="530855" y="1497697"/>
            <a:ext cx="2984544" cy="3007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C5BDE5-2AED-49C2-9434-9ECC8B7EF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32" y="3989650"/>
            <a:ext cx="5753100" cy="2257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7B72BC-7478-4249-BC6A-B289526B1321}"/>
              </a:ext>
            </a:extLst>
          </p:cNvPr>
          <p:cNvSpPr txBox="1"/>
          <p:nvPr/>
        </p:nvSpPr>
        <p:spPr>
          <a:xfrm>
            <a:off x="2483142" y="268448"/>
            <a:ext cx="645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Внеучебная деятельность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787B7-DFBE-4ABC-B0F0-CA44F5998ADF}"/>
              </a:ext>
            </a:extLst>
          </p:cNvPr>
          <p:cNvSpPr txBox="1"/>
          <p:nvPr/>
        </p:nvSpPr>
        <p:spPr>
          <a:xfrm>
            <a:off x="376554" y="1155220"/>
            <a:ext cx="3293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2946A9"/>
                </a:solidFill>
                <a:latin typeface="Century Gothic" panose="020B0502020202020204" pitchFamily="34" charset="0"/>
              </a:rPr>
              <a:t>ЮФ на ярмарке организаций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A18746-34A1-42F2-9C53-709FFE52A579}"/>
              </a:ext>
            </a:extLst>
          </p:cNvPr>
          <p:cNvSpPr/>
          <p:nvPr/>
        </p:nvSpPr>
        <p:spPr>
          <a:xfrm>
            <a:off x="2507835" y="6220220"/>
            <a:ext cx="350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2946A9"/>
                </a:solidFill>
                <a:latin typeface="Century Gothic" panose="020B0502020202020204" pitchFamily="34" charset="0"/>
              </a:rPr>
              <a:t>Встреча первокурсника ЮФ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DC54808-18C7-4D4C-BA9D-9D5F84F51724}"/>
              </a:ext>
            </a:extLst>
          </p:cNvPr>
          <p:cNvSpPr/>
          <p:nvPr/>
        </p:nvSpPr>
        <p:spPr>
          <a:xfrm>
            <a:off x="4005979" y="1541590"/>
            <a:ext cx="1132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19</a:t>
            </a:r>
            <a:r>
              <a:rPr lang="ru-RU" sz="2400" dirty="0">
                <a:solidFill>
                  <a:srgbClr val="2946A9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3538ED-5EA8-4254-B2BD-2827B92582E0}"/>
              </a:ext>
            </a:extLst>
          </p:cNvPr>
          <p:cNvSpPr/>
          <p:nvPr/>
        </p:nvSpPr>
        <p:spPr>
          <a:xfrm>
            <a:off x="5030513" y="1695478"/>
            <a:ext cx="3797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946A9"/>
                </a:solidFill>
                <a:latin typeface="Century Gothic" panose="020B0502020202020204" pitchFamily="34" charset="0"/>
              </a:rPr>
              <a:t>Мероприятий</a:t>
            </a:r>
          </a:p>
          <a:p>
            <a:r>
              <a:rPr lang="ru-RU" sz="2000" dirty="0">
                <a:solidFill>
                  <a:srgbClr val="2946A9"/>
                </a:solidFill>
                <a:latin typeface="Century Gothic" panose="020B0502020202020204" pitchFamily="34" charset="0"/>
              </a:rPr>
              <a:t>совета ЮФ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F8E4725-2CE3-4A52-8746-8C08A62A203E}"/>
              </a:ext>
            </a:extLst>
          </p:cNvPr>
          <p:cNvSpPr/>
          <p:nvPr/>
        </p:nvSpPr>
        <p:spPr>
          <a:xfrm>
            <a:off x="4221583" y="2606102"/>
            <a:ext cx="7008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5</a:t>
            </a:r>
            <a:r>
              <a:rPr lang="ru-RU" sz="2400" dirty="0">
                <a:solidFill>
                  <a:srgbClr val="2946A9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328F1A6-DE57-4C1B-AFA6-0D7B7D8D920B}"/>
              </a:ext>
            </a:extLst>
          </p:cNvPr>
          <p:cNvSpPr/>
          <p:nvPr/>
        </p:nvSpPr>
        <p:spPr>
          <a:xfrm>
            <a:off x="5013907" y="2759991"/>
            <a:ext cx="3797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946A9"/>
                </a:solidFill>
                <a:latin typeface="Century Gothic" panose="020B0502020202020204" pitchFamily="34" charset="0"/>
              </a:rPr>
              <a:t>Мероприятий Научного комитета совета ЮФ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DB96D1-E722-4A14-9648-0F63FC3050BA}"/>
              </a:ext>
            </a:extLst>
          </p:cNvPr>
          <p:cNvSpPr txBox="1"/>
          <p:nvPr/>
        </p:nvSpPr>
        <p:spPr>
          <a:xfrm>
            <a:off x="8374942" y="6427969"/>
            <a:ext cx="4670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2946A9"/>
                </a:solidFill>
                <a:latin typeface="Century Gothic" panose="020B0502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9237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52D4D7-04AC-4C1F-B769-2849677E8E65}"/>
              </a:ext>
            </a:extLst>
          </p:cNvPr>
          <p:cNvSpPr txBox="1"/>
          <p:nvPr/>
        </p:nvSpPr>
        <p:spPr>
          <a:xfrm>
            <a:off x="8374942" y="6427969"/>
            <a:ext cx="4670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2946A9"/>
                </a:solidFill>
                <a:latin typeface="Century Gothic" panose="020B0502020202020204" pitchFamily="34" charset="0"/>
              </a:rPr>
              <a:t>13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25ACEF-CC2C-4B24-A7D6-5928887FC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80" y="1451515"/>
            <a:ext cx="3848496" cy="216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F1FD44-5B31-472F-8EF4-E4C9F0062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70" y="2531515"/>
            <a:ext cx="2845718" cy="28457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058236-AC30-4570-B93B-F8535D256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02" y="3336611"/>
            <a:ext cx="2786707" cy="27867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7E3FCA-22FA-4BF1-BF82-3458328B1F5B}"/>
              </a:ext>
            </a:extLst>
          </p:cNvPr>
          <p:cNvSpPr txBox="1"/>
          <p:nvPr/>
        </p:nvSpPr>
        <p:spPr>
          <a:xfrm>
            <a:off x="2483142" y="268448"/>
            <a:ext cx="645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Внеучебная деятельность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20D681-3950-4B35-B1BD-97B953628038}"/>
              </a:ext>
            </a:extLst>
          </p:cNvPr>
          <p:cNvSpPr txBox="1"/>
          <p:nvPr/>
        </p:nvSpPr>
        <p:spPr>
          <a:xfrm>
            <a:off x="339273" y="1373376"/>
            <a:ext cx="42877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Группа Совета</a:t>
            </a:r>
          </a:p>
          <a:p>
            <a:pPr algn="ctr"/>
            <a:r>
              <a:rPr lang="ru-RU" sz="20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Юридического факультета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3C6F647-D6CD-4FEB-BF56-DD78C27039D8}"/>
              </a:ext>
            </a:extLst>
          </p:cNvPr>
          <p:cNvSpPr/>
          <p:nvPr/>
        </p:nvSpPr>
        <p:spPr>
          <a:xfrm>
            <a:off x="479135" y="2960856"/>
            <a:ext cx="16930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139</a:t>
            </a:r>
            <a:r>
              <a:rPr lang="ru-RU" sz="2400" dirty="0">
                <a:solidFill>
                  <a:srgbClr val="2946A9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EB5E550-08F3-4AF1-8A85-FC1EF7A2777D}"/>
              </a:ext>
            </a:extLst>
          </p:cNvPr>
          <p:cNvSpPr/>
          <p:nvPr/>
        </p:nvSpPr>
        <p:spPr>
          <a:xfrm>
            <a:off x="389475" y="3868797"/>
            <a:ext cx="1872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2946A9"/>
                </a:solidFill>
                <a:latin typeface="Century Gothic" panose="020B0502020202020204" pitchFamily="34" charset="0"/>
              </a:rPr>
              <a:t>публикаций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135CAEC-4DC8-4A4A-AA1F-32CD0D797DE3}"/>
              </a:ext>
            </a:extLst>
          </p:cNvPr>
          <p:cNvSpPr/>
          <p:nvPr/>
        </p:nvSpPr>
        <p:spPr>
          <a:xfrm>
            <a:off x="232205" y="4576683"/>
            <a:ext cx="22509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10К+</a:t>
            </a:r>
            <a:r>
              <a:rPr lang="ru-RU" sz="2400" dirty="0">
                <a:solidFill>
                  <a:srgbClr val="2946A9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067D464-DCE0-4D00-8E38-66EDFC22E892}"/>
              </a:ext>
            </a:extLst>
          </p:cNvPr>
          <p:cNvSpPr/>
          <p:nvPr/>
        </p:nvSpPr>
        <p:spPr>
          <a:xfrm>
            <a:off x="421468" y="5484624"/>
            <a:ext cx="1872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2946A9"/>
                </a:solidFill>
                <a:latin typeface="Century Gothic" panose="020B0502020202020204" pitchFamily="34" charset="0"/>
              </a:rPr>
              <a:t>просмотров</a:t>
            </a:r>
            <a:br>
              <a:rPr lang="ru-RU" sz="2000" dirty="0">
                <a:solidFill>
                  <a:srgbClr val="2946A9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rgbClr val="2946A9"/>
                </a:solidFill>
                <a:latin typeface="Century Gothic" panose="020B0502020202020204" pitchFamily="34" charset="0"/>
              </a:rPr>
              <a:t>VK</a:t>
            </a:r>
            <a:r>
              <a:rPr lang="ru-RU" sz="2000" dirty="0">
                <a:solidFill>
                  <a:srgbClr val="2946A9"/>
                </a:solidFill>
                <a:latin typeface="Century Gothic" panose="020B0502020202020204" pitchFamily="34" charset="0"/>
              </a:rPr>
              <a:t> клипов</a:t>
            </a:r>
            <a:r>
              <a:rPr lang="en-US" sz="2000" dirty="0">
                <a:solidFill>
                  <a:srgbClr val="2946A9"/>
                </a:solidFill>
                <a:latin typeface="Century Gothic" panose="020B0502020202020204" pitchFamily="34" charset="0"/>
              </a:rPr>
              <a:t> </a:t>
            </a:r>
            <a:endParaRPr lang="ru-RU" sz="2000" dirty="0">
              <a:solidFill>
                <a:srgbClr val="2946A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C4B431-443A-45D3-B731-A8E17D46D5E2}"/>
              </a:ext>
            </a:extLst>
          </p:cNvPr>
          <p:cNvSpPr txBox="1"/>
          <p:nvPr/>
        </p:nvSpPr>
        <p:spPr>
          <a:xfrm>
            <a:off x="2483142" y="268448"/>
            <a:ext cx="645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Внеучебная деятельность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0558D-5D99-492F-A3C3-4D1E06F82041}"/>
              </a:ext>
            </a:extLst>
          </p:cNvPr>
          <p:cNvSpPr txBox="1"/>
          <p:nvPr/>
        </p:nvSpPr>
        <p:spPr>
          <a:xfrm>
            <a:off x="5360565" y="831909"/>
            <a:ext cx="3573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Научный комитет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C8CF0F-E2BF-462E-8A60-C4B8000D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4" y="1809575"/>
            <a:ext cx="2766882" cy="3913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23C312-9561-4256-AC42-BEC3D630B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93" y="2512658"/>
            <a:ext cx="2311014" cy="23110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6AD875-82A0-4CF7-BDCF-BB562CD06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70" y="1809575"/>
            <a:ext cx="2792366" cy="391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6FD598-E5E0-481B-8924-B14DDBDF184D}"/>
              </a:ext>
            </a:extLst>
          </p:cNvPr>
          <p:cNvSpPr txBox="1"/>
          <p:nvPr/>
        </p:nvSpPr>
        <p:spPr>
          <a:xfrm>
            <a:off x="8374942" y="6427969"/>
            <a:ext cx="4670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2946A9"/>
                </a:solidFill>
                <a:latin typeface="Century Gothic" panose="020B0502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36988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C903D0-BA2E-41A8-8B44-3249A9FD1872}"/>
              </a:ext>
            </a:extLst>
          </p:cNvPr>
          <p:cNvSpPr/>
          <p:nvPr/>
        </p:nvSpPr>
        <p:spPr>
          <a:xfrm>
            <a:off x="2758872" y="125916"/>
            <a:ext cx="6001964" cy="1230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юридического</a:t>
            </a:r>
            <a:b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DB6B1B-8081-408D-8B72-1E9CBEAB41C3}"/>
              </a:ext>
            </a:extLst>
          </p:cNvPr>
          <p:cNvPicPr/>
          <p:nvPr/>
        </p:nvPicPr>
        <p:blipFill rotWithShape="1">
          <a:blip r:embed="rId2"/>
          <a:srcRect t="2919" b="2438"/>
          <a:stretch/>
        </p:blipFill>
        <p:spPr>
          <a:xfrm>
            <a:off x="5004424" y="1761688"/>
            <a:ext cx="3283900" cy="3909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BE212B-5C3D-4B56-81C0-8FD1CA52BF4B}"/>
              </a:ext>
            </a:extLst>
          </p:cNvPr>
          <p:cNvSpPr txBox="1"/>
          <p:nvPr/>
        </p:nvSpPr>
        <p:spPr>
          <a:xfrm>
            <a:off x="8374942" y="6427969"/>
            <a:ext cx="4670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2946A9"/>
                </a:solidFill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ABE6D1-1407-4026-B4F1-9C0A7DA21016}"/>
              </a:ext>
            </a:extLst>
          </p:cNvPr>
          <p:cNvSpPr/>
          <p:nvPr/>
        </p:nvSpPr>
        <p:spPr>
          <a:xfrm>
            <a:off x="356923" y="4918347"/>
            <a:ext cx="8649049" cy="82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2946A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Адрес: Санкт-Петербург,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2946A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7-я Красноармейская ул., д. 6/8.3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FE8743-F25D-45F8-9EBA-9DD68A9844FA}"/>
              </a:ext>
            </a:extLst>
          </p:cNvPr>
          <p:cNvSpPr/>
          <p:nvPr/>
        </p:nvSpPr>
        <p:spPr>
          <a:xfrm>
            <a:off x="356923" y="2312560"/>
            <a:ext cx="4374468" cy="724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2946A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Почта</a:t>
            </a:r>
            <a:br>
              <a:rPr lang="ru-RU" sz="2000" b="1" dirty="0">
                <a:solidFill>
                  <a:srgbClr val="2946A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2946A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dept.fur@unecon.ru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6BD895-28BC-469D-9F74-E7EA664DC4C2}"/>
              </a:ext>
            </a:extLst>
          </p:cNvPr>
          <p:cNvSpPr/>
          <p:nvPr/>
        </p:nvSpPr>
        <p:spPr>
          <a:xfrm>
            <a:off x="356923" y="3494128"/>
            <a:ext cx="4374468" cy="82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2946A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2946A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8(812)458-97-65</a:t>
            </a:r>
          </a:p>
        </p:txBody>
      </p:sp>
    </p:spTree>
    <p:extLst>
      <p:ext uri="{BB962C8B-B14F-4D97-AF65-F5344CB8AC3E}">
        <p14:creationId xmlns:p14="http://schemas.microsoft.com/office/powerpoint/2010/main" val="253618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CA361F-1968-4A83-895C-B3BD1FB2E4D9}"/>
              </a:ext>
            </a:extLst>
          </p:cNvPr>
          <p:cNvSpPr txBox="1"/>
          <p:nvPr/>
        </p:nvSpPr>
        <p:spPr>
          <a:xfrm>
            <a:off x="2726422" y="268448"/>
            <a:ext cx="620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Уровни образования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22D6700-E24E-4D30-BE92-A8281A8F0706}"/>
              </a:ext>
            </a:extLst>
          </p:cNvPr>
          <p:cNvGrpSpPr/>
          <p:nvPr/>
        </p:nvGrpSpPr>
        <p:grpSpPr>
          <a:xfrm>
            <a:off x="152225" y="1668386"/>
            <a:ext cx="5678123" cy="1101054"/>
            <a:chOff x="152225" y="1668386"/>
            <a:chExt cx="5678123" cy="1101054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1C13DC6-602F-4CF0-88B0-38321DA63350}"/>
                </a:ext>
              </a:extLst>
            </p:cNvPr>
            <p:cNvSpPr/>
            <p:nvPr/>
          </p:nvSpPr>
          <p:spPr>
            <a:xfrm>
              <a:off x="1081932" y="1676448"/>
              <a:ext cx="4748416" cy="1092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2946A9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Бакалавриат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40.03.01 Юриспруденция</a:t>
              </a:r>
              <a:endPara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CF7F8E5-0061-40B9-9B33-EC4C4F852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45" b="13931"/>
            <a:stretch/>
          </p:blipFill>
          <p:spPr>
            <a:xfrm>
              <a:off x="152225" y="1668386"/>
              <a:ext cx="1116834" cy="1101054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8ED5444-C36F-4645-AE9D-7363742E3237}"/>
              </a:ext>
            </a:extLst>
          </p:cNvPr>
          <p:cNvGrpSpPr/>
          <p:nvPr/>
        </p:nvGrpSpPr>
        <p:grpSpPr>
          <a:xfrm>
            <a:off x="1432639" y="3072962"/>
            <a:ext cx="5656839" cy="1129476"/>
            <a:chOff x="1432639" y="3072962"/>
            <a:chExt cx="5656839" cy="112947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853A42E-1BA2-436A-B06A-E07529D32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45" b="13931"/>
            <a:stretch/>
          </p:blipFill>
          <p:spPr>
            <a:xfrm>
              <a:off x="1432639" y="3101384"/>
              <a:ext cx="1116834" cy="1101054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B1844135-F148-4EE2-8D53-C44723FD01D0}"/>
                </a:ext>
              </a:extLst>
            </p:cNvPr>
            <p:cNvSpPr/>
            <p:nvPr/>
          </p:nvSpPr>
          <p:spPr>
            <a:xfrm>
              <a:off x="2341062" y="3072962"/>
              <a:ext cx="4748416" cy="1092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2946A9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Магистратура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40.04.01 Юриспруденция</a:t>
              </a:r>
              <a:endPara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4E732F7-1364-435E-9BA0-6479DDB57FF4}"/>
              </a:ext>
            </a:extLst>
          </p:cNvPr>
          <p:cNvGrpSpPr/>
          <p:nvPr/>
        </p:nvGrpSpPr>
        <p:grpSpPr>
          <a:xfrm>
            <a:off x="3136230" y="4497414"/>
            <a:ext cx="5624606" cy="1109601"/>
            <a:chOff x="3136230" y="4497414"/>
            <a:chExt cx="5624606" cy="1109601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6F80A38-7D79-4382-8EF9-719FED13C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45" b="13931"/>
            <a:stretch/>
          </p:blipFill>
          <p:spPr>
            <a:xfrm>
              <a:off x="3136230" y="4505961"/>
              <a:ext cx="1116834" cy="1101054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3BD2CFA-2DEE-429C-A8C3-74ED3FC1A495}"/>
                </a:ext>
              </a:extLst>
            </p:cNvPr>
            <p:cNvSpPr/>
            <p:nvPr/>
          </p:nvSpPr>
          <p:spPr>
            <a:xfrm>
              <a:off x="4012420" y="4497414"/>
              <a:ext cx="4748416" cy="1092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rgbClr val="2946A9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Аспирантура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40.06.01 Юриспруденция</a:t>
              </a:r>
              <a:endPara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4342582-CF28-4543-8A48-FCD5076ACCBE}"/>
              </a:ext>
            </a:extLst>
          </p:cNvPr>
          <p:cNvSpPr txBox="1"/>
          <p:nvPr/>
        </p:nvSpPr>
        <p:spPr>
          <a:xfrm>
            <a:off x="8467221" y="6408919"/>
            <a:ext cx="293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2946A9"/>
                </a:solidFill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549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345F36-DE63-4725-A34E-2D3555BC8F4D}"/>
              </a:ext>
            </a:extLst>
          </p:cNvPr>
          <p:cNvSpPr txBox="1"/>
          <p:nvPr/>
        </p:nvSpPr>
        <p:spPr>
          <a:xfrm>
            <a:off x="2726422" y="268448"/>
            <a:ext cx="620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Направление подготовки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A5ECC-7404-467C-B3D2-16D20D1CD370}"/>
              </a:ext>
            </a:extLst>
          </p:cNvPr>
          <p:cNvSpPr txBox="1"/>
          <p:nvPr/>
        </p:nvSpPr>
        <p:spPr>
          <a:xfrm>
            <a:off x="6258187" y="831909"/>
            <a:ext cx="267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Бакалавриат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5DAC615-7BEB-415B-A11A-62548F112C66}"/>
              </a:ext>
            </a:extLst>
          </p:cNvPr>
          <p:cNvSpPr/>
          <p:nvPr/>
        </p:nvSpPr>
        <p:spPr>
          <a:xfrm>
            <a:off x="1279217" y="2125594"/>
            <a:ext cx="6761526" cy="902832"/>
          </a:xfrm>
          <a:prstGeom prst="roundRect">
            <a:avLst>
              <a:gd name="adj" fmla="val 50000"/>
            </a:avLst>
          </a:prstGeom>
          <a:noFill/>
          <a:ln>
            <a:solidFill>
              <a:srgbClr val="294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Программа «Право и экономика»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FCA3C8-AC56-4E76-9FD7-B9AC70691E27}"/>
              </a:ext>
            </a:extLst>
          </p:cNvPr>
          <p:cNvSpPr/>
          <p:nvPr/>
        </p:nvSpPr>
        <p:spPr>
          <a:xfrm>
            <a:off x="1481207" y="3693569"/>
            <a:ext cx="2943434" cy="1564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2946A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обучения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года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D9CE06E-5EF4-4A1D-96F9-3325413F1D61}"/>
              </a:ext>
            </a:extLst>
          </p:cNvPr>
          <p:cNvSpPr/>
          <p:nvPr/>
        </p:nvSpPr>
        <p:spPr>
          <a:xfrm>
            <a:off x="4659980" y="3693569"/>
            <a:ext cx="3259227" cy="1564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2946A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ОЧНАЯ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A0E14-05A8-4237-8278-05EFDBF5E954}"/>
              </a:ext>
            </a:extLst>
          </p:cNvPr>
          <p:cNvSpPr txBox="1"/>
          <p:nvPr/>
        </p:nvSpPr>
        <p:spPr>
          <a:xfrm>
            <a:off x="8467221" y="6408919"/>
            <a:ext cx="293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2946A9"/>
                </a:solidFill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644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DA195B-985F-4FD1-9B9D-66D3F0A93AEE}"/>
              </a:ext>
            </a:extLst>
          </p:cNvPr>
          <p:cNvSpPr txBox="1"/>
          <p:nvPr/>
        </p:nvSpPr>
        <p:spPr>
          <a:xfrm>
            <a:off x="2726422" y="268448"/>
            <a:ext cx="620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Направление подготовки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43F22-BA52-46B6-9F98-B58D0723FACC}"/>
              </a:ext>
            </a:extLst>
          </p:cNvPr>
          <p:cNvSpPr txBox="1"/>
          <p:nvPr/>
        </p:nvSpPr>
        <p:spPr>
          <a:xfrm>
            <a:off x="5998128" y="831909"/>
            <a:ext cx="293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Магистратура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C3D2AD4-5868-4C63-AB07-F599A119224A}"/>
              </a:ext>
            </a:extLst>
          </p:cNvPr>
          <p:cNvSpPr/>
          <p:nvPr/>
        </p:nvSpPr>
        <p:spPr>
          <a:xfrm>
            <a:off x="2820748" y="1627563"/>
            <a:ext cx="3502504" cy="6463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294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Программы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96C066-D7C1-4E2C-8444-AC09CDCB6A91}"/>
              </a:ext>
            </a:extLst>
          </p:cNvPr>
          <p:cNvSpPr/>
          <p:nvPr/>
        </p:nvSpPr>
        <p:spPr>
          <a:xfrm>
            <a:off x="574339" y="4399493"/>
            <a:ext cx="3733714" cy="13329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обучения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2/3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A1F7403-58D0-472F-B29C-B332C09F1D72}"/>
              </a:ext>
            </a:extLst>
          </p:cNvPr>
          <p:cNvSpPr/>
          <p:nvPr/>
        </p:nvSpPr>
        <p:spPr>
          <a:xfrm>
            <a:off x="4414547" y="4418559"/>
            <a:ext cx="4274291" cy="1332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ОЧНАЯ/ЗАОЧНАЯ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1C9BFA-CDB2-49F5-97C6-9C5B9CAB77EB}"/>
              </a:ext>
            </a:extLst>
          </p:cNvPr>
          <p:cNvSpPr txBox="1"/>
          <p:nvPr/>
        </p:nvSpPr>
        <p:spPr>
          <a:xfrm>
            <a:off x="8467221" y="6408919"/>
            <a:ext cx="293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2946A9"/>
                </a:solidFill>
                <a:latin typeface="Century Gothic" panose="020B0502020202020204" pitchFamily="34" charset="0"/>
              </a:rPr>
              <a:t>4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5FA82FD-C1B1-4E22-B7C3-51381A250D81}"/>
              </a:ext>
            </a:extLst>
          </p:cNvPr>
          <p:cNvGrpSpPr/>
          <p:nvPr/>
        </p:nvGrpSpPr>
        <p:grpSpPr>
          <a:xfrm>
            <a:off x="574339" y="2519794"/>
            <a:ext cx="7262192" cy="1740743"/>
            <a:chOff x="336783" y="2273894"/>
            <a:chExt cx="7262192" cy="174074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84AED7-5F57-4C66-BD0F-E38D85E203A5}"/>
                </a:ext>
              </a:extLst>
            </p:cNvPr>
            <p:cNvSpPr/>
            <p:nvPr/>
          </p:nvSpPr>
          <p:spPr>
            <a:xfrm>
              <a:off x="872454" y="2361649"/>
              <a:ext cx="6726521" cy="15081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Century Gothic" panose="020B0502020202020204" pitchFamily="34" charset="0"/>
                </a:rPr>
                <a:t>Административное, финансовое право;</a:t>
              </a:r>
              <a:br>
                <a:rPr lang="ru-RU" sz="2400" dirty="0">
                  <a:latin typeface="Century Gothic" panose="020B0502020202020204" pitchFamily="34" charset="0"/>
                </a:rPr>
              </a:br>
              <a:br>
                <a:rPr lang="ru-RU" sz="1000" dirty="0">
                  <a:latin typeface="Century Gothic" panose="020B0502020202020204" pitchFamily="34" charset="0"/>
                </a:rPr>
              </a:br>
              <a:r>
                <a:rPr lang="ru-RU" sz="2400" dirty="0">
                  <a:latin typeface="Century Gothic" panose="020B0502020202020204" pitchFamily="34" charset="0"/>
                </a:rPr>
                <a:t>Гражданское, семейное право;</a:t>
              </a:r>
            </a:p>
            <a:p>
              <a:endParaRPr lang="ru-RU" sz="1000" dirty="0">
                <a:latin typeface="Century Gothic" panose="020B0502020202020204" pitchFamily="34" charset="0"/>
              </a:endParaRPr>
            </a:p>
            <a:p>
              <a:r>
                <a:rPr lang="ru-RU" sz="2400" dirty="0">
                  <a:latin typeface="Century Gothic" panose="020B0502020202020204" pitchFamily="34" charset="0"/>
                </a:rPr>
                <a:t>Международное энергетическое право</a:t>
              </a:r>
              <a:r>
                <a:rPr lang="ru-RU" sz="2400" b="1" dirty="0">
                  <a:latin typeface="Century Gothic" panose="020B0502020202020204" pitchFamily="34" charset="0"/>
                </a:rPr>
                <a:t>. 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04903B2-27C6-41C8-A1B9-AA036382A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45" b="13931"/>
            <a:stretch/>
          </p:blipFill>
          <p:spPr>
            <a:xfrm>
              <a:off x="336783" y="2273894"/>
              <a:ext cx="720229" cy="710053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C3DEA9E-0129-47DF-9E3B-48E3D18B8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45" b="13931"/>
            <a:stretch/>
          </p:blipFill>
          <p:spPr>
            <a:xfrm>
              <a:off x="336783" y="2792537"/>
              <a:ext cx="720229" cy="710053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A0EFE42-6193-444F-A79B-D84B7283A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45" b="13931"/>
            <a:stretch/>
          </p:blipFill>
          <p:spPr>
            <a:xfrm>
              <a:off x="336783" y="3304584"/>
              <a:ext cx="720229" cy="710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115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F217F7-61C7-4E37-AD1A-97FCF3B9D6FC}"/>
              </a:ext>
            </a:extLst>
          </p:cNvPr>
          <p:cNvSpPr txBox="1"/>
          <p:nvPr/>
        </p:nvSpPr>
        <p:spPr>
          <a:xfrm>
            <a:off x="8467221" y="6408919"/>
            <a:ext cx="293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2946A9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A9FEC-76D6-45C4-91D1-61B71F80C016}"/>
              </a:ext>
            </a:extLst>
          </p:cNvPr>
          <p:cNvSpPr txBox="1"/>
          <p:nvPr/>
        </p:nvSpPr>
        <p:spPr>
          <a:xfrm>
            <a:off x="2734811" y="125916"/>
            <a:ext cx="6207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Программа </a:t>
            </a:r>
          </a:p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«Право и экономика»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B72528-43D0-4049-AA78-DB7B19BC4ECD}"/>
              </a:ext>
            </a:extLst>
          </p:cNvPr>
          <p:cNvSpPr/>
          <p:nvPr/>
        </p:nvSpPr>
        <p:spPr>
          <a:xfrm>
            <a:off x="633368" y="1895096"/>
            <a:ext cx="8127468" cy="379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Дисциплины, изучаемые на факультете: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и политика;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Энергетическое право;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и муниципальная служба;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Информационное право;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Конкурентное право;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Инвестиционное право;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Правовые основы противодействия коррупции;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Правовое регулирование электронных закупок;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технологии в гражданском и арбитражном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310974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9E5485-6092-4467-85D6-E4DC3D1B669E}"/>
              </a:ext>
            </a:extLst>
          </p:cNvPr>
          <p:cNvSpPr txBox="1"/>
          <p:nvPr/>
        </p:nvSpPr>
        <p:spPr>
          <a:xfrm>
            <a:off x="8467221" y="6408919"/>
            <a:ext cx="293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2946A9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46DEA9-37EA-4533-A6EA-0EFE763AD2DC}"/>
              </a:ext>
            </a:extLst>
          </p:cNvPr>
          <p:cNvSpPr/>
          <p:nvPr/>
        </p:nvSpPr>
        <p:spPr>
          <a:xfrm>
            <a:off x="633368" y="1806921"/>
            <a:ext cx="8127468" cy="4121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Возможные должности: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юрисконсульт;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юридического департамента организации;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сотрудники юридических отделов в органах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власти и органах местного самоуправления;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нотариус;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адвокат, в т.ч. в адвокатском бюро;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судья;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сотрудники МВД и Прокуратуры РФ;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юридический бизнес;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ru-RU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бизнес-проектов.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871D6-F7E8-4715-9249-D8B74D8F700D}"/>
              </a:ext>
            </a:extLst>
          </p:cNvPr>
          <p:cNvSpPr txBox="1"/>
          <p:nvPr/>
        </p:nvSpPr>
        <p:spPr>
          <a:xfrm>
            <a:off x="2734811" y="125916"/>
            <a:ext cx="6207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Программа </a:t>
            </a:r>
          </a:p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«Право и экономика»</a:t>
            </a:r>
          </a:p>
        </p:txBody>
      </p:sp>
    </p:spTree>
    <p:extLst>
      <p:ext uri="{BB962C8B-B14F-4D97-AF65-F5344CB8AC3E}">
        <p14:creationId xmlns:p14="http://schemas.microsoft.com/office/powerpoint/2010/main" val="392302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одключения">
            <a:extLst>
              <a:ext uri="{FF2B5EF4-FFF2-40B4-BE49-F238E27FC236}">
                <a16:creationId xmlns:a16="http://schemas.microsoft.com/office/drawing/2014/main" id="{91524088-2727-4A6B-A7A2-157A489FC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8908">
            <a:off x="5381027" y="3927337"/>
            <a:ext cx="2163106" cy="2163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5EA9-55A0-4307-92B3-A57B9995E802}"/>
              </a:ext>
            </a:extLst>
          </p:cNvPr>
          <p:cNvSpPr txBox="1"/>
          <p:nvPr/>
        </p:nvSpPr>
        <p:spPr>
          <a:xfrm>
            <a:off x="8467221" y="6408919"/>
            <a:ext cx="293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2946A9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81712-E404-4182-9F94-CF4088E6CE6F}"/>
              </a:ext>
            </a:extLst>
          </p:cNvPr>
          <p:cNvSpPr txBox="1"/>
          <p:nvPr/>
        </p:nvSpPr>
        <p:spPr>
          <a:xfrm>
            <a:off x="2483142" y="268448"/>
            <a:ext cx="645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Внеучебная деятельность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55E946-74EB-4201-927A-A26B4A9E6C2C}"/>
              </a:ext>
            </a:extLst>
          </p:cNvPr>
          <p:cNvSpPr/>
          <p:nvPr/>
        </p:nvSpPr>
        <p:spPr>
          <a:xfrm>
            <a:off x="4795336" y="2244709"/>
            <a:ext cx="3557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практической 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юриспруденции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597908-8C72-4B3B-A167-9D4665EA6DAA}"/>
              </a:ext>
            </a:extLst>
          </p:cNvPr>
          <p:cNvSpPr/>
          <p:nvPr/>
        </p:nvSpPr>
        <p:spPr>
          <a:xfrm>
            <a:off x="1052093" y="4533217"/>
            <a:ext cx="3215945" cy="851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креативных </a:t>
            </a:r>
            <a:b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899033A-5022-4777-8E22-CF05BF0211C1}"/>
              </a:ext>
            </a:extLst>
          </p:cNvPr>
          <p:cNvSpPr/>
          <p:nvPr/>
        </p:nvSpPr>
        <p:spPr>
          <a:xfrm>
            <a:off x="5296033" y="4583389"/>
            <a:ext cx="2476960" cy="851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Юридическая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клиника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E4DCE1B-FB7E-4795-B46F-651837BE01D1}"/>
              </a:ext>
            </a:extLst>
          </p:cNvPr>
          <p:cNvSpPr/>
          <p:nvPr/>
        </p:nvSpPr>
        <p:spPr>
          <a:xfrm>
            <a:off x="763814" y="2224704"/>
            <a:ext cx="3656770" cy="851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Криминалистическая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лаборатория </a:t>
            </a:r>
          </a:p>
        </p:txBody>
      </p:sp>
      <p:pic>
        <p:nvPicPr>
          <p:cNvPr id="12" name="Рисунок 11" descr="Голова с шестеренками">
            <a:extLst>
              <a:ext uri="{FF2B5EF4-FFF2-40B4-BE49-F238E27FC236}">
                <a16:creationId xmlns:a16="http://schemas.microsoft.com/office/drawing/2014/main" id="{4F951BA4-B40E-4525-BF53-1CAC99E9E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4825" y="1622295"/>
            <a:ext cx="2160000" cy="2160000"/>
          </a:xfrm>
          <a:prstGeom prst="rect">
            <a:avLst/>
          </a:prstGeom>
        </p:spPr>
      </p:pic>
      <p:pic>
        <p:nvPicPr>
          <p:cNvPr id="14" name="Рисунок 13" descr="Лабиринт">
            <a:extLst>
              <a:ext uri="{FF2B5EF4-FFF2-40B4-BE49-F238E27FC236}">
                <a16:creationId xmlns:a16="http://schemas.microsoft.com/office/drawing/2014/main" id="{02F28AC7-4784-418B-B301-F98E7CC2D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4825" y="3878718"/>
            <a:ext cx="2160000" cy="2160000"/>
          </a:xfrm>
          <a:prstGeom prst="rect">
            <a:avLst/>
          </a:prstGeom>
        </p:spPr>
      </p:pic>
      <p:pic>
        <p:nvPicPr>
          <p:cNvPr id="16" name="Рисунок 15" descr="Отзыв клиента">
            <a:extLst>
              <a:ext uri="{FF2B5EF4-FFF2-40B4-BE49-F238E27FC236}">
                <a16:creationId xmlns:a16="http://schemas.microsoft.com/office/drawing/2014/main" id="{EBBEA795-47F9-4EA1-8186-EFDF0DC0CB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35548" y="1528208"/>
            <a:ext cx="2163600" cy="21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CF0024-9E8B-4170-99F4-EC9A0867BD02}"/>
              </a:ext>
            </a:extLst>
          </p:cNvPr>
          <p:cNvSpPr txBox="1"/>
          <p:nvPr/>
        </p:nvSpPr>
        <p:spPr>
          <a:xfrm>
            <a:off x="8467221" y="6408919"/>
            <a:ext cx="293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2946A9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B6B8F-FD60-4090-9107-39111BCFCDCC}"/>
              </a:ext>
            </a:extLst>
          </p:cNvPr>
          <p:cNvSpPr txBox="1"/>
          <p:nvPr/>
        </p:nvSpPr>
        <p:spPr>
          <a:xfrm>
            <a:off x="2483142" y="268448"/>
            <a:ext cx="645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Внеучебная деятельность</a:t>
            </a:r>
          </a:p>
        </p:txBody>
      </p:sp>
      <p:pic>
        <p:nvPicPr>
          <p:cNvPr id="4" name="Замещающее содержимое 7" descr="8jo43hpceF8">
            <a:extLst>
              <a:ext uri="{FF2B5EF4-FFF2-40B4-BE49-F238E27FC236}">
                <a16:creationId xmlns:a16="http://schemas.microsoft.com/office/drawing/2014/main" id="{3D39EDC8-7FB9-4E6E-8F3E-F6F602473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14" y="1500756"/>
            <a:ext cx="3246988" cy="2435627"/>
          </a:xfrm>
          <a:prstGeom prst="rect">
            <a:avLst/>
          </a:prstGeom>
        </p:spPr>
      </p:pic>
      <p:pic>
        <p:nvPicPr>
          <p:cNvPr id="5" name="Изображение 12" descr="iuNTraGrvhs">
            <a:extLst>
              <a:ext uri="{FF2B5EF4-FFF2-40B4-BE49-F238E27FC236}">
                <a16:creationId xmlns:a16="http://schemas.microsoft.com/office/drawing/2014/main" id="{2D3FED76-1881-48E9-966B-6D209F5E2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47" t="16405"/>
          <a:stretch/>
        </p:blipFill>
        <p:spPr>
          <a:xfrm>
            <a:off x="5073399" y="1471767"/>
            <a:ext cx="3393822" cy="2464616"/>
          </a:xfrm>
          <a:prstGeom prst="rect">
            <a:avLst/>
          </a:prstGeom>
        </p:spPr>
      </p:pic>
      <p:pic>
        <p:nvPicPr>
          <p:cNvPr id="6" name="Изображение 11" descr="zxJ_9PYlUAw">
            <a:extLst>
              <a:ext uri="{FF2B5EF4-FFF2-40B4-BE49-F238E27FC236}">
                <a16:creationId xmlns:a16="http://schemas.microsoft.com/office/drawing/2014/main" id="{C5C62D8A-9AD5-4CDE-BA94-CBB81DFAE8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49" b="24751"/>
          <a:stretch/>
        </p:blipFill>
        <p:spPr>
          <a:xfrm>
            <a:off x="2944161" y="4134874"/>
            <a:ext cx="3255677" cy="24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1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52D4D7-04AC-4C1F-B769-2849677E8E65}"/>
              </a:ext>
            </a:extLst>
          </p:cNvPr>
          <p:cNvSpPr txBox="1"/>
          <p:nvPr/>
        </p:nvSpPr>
        <p:spPr>
          <a:xfrm>
            <a:off x="8467221" y="6408919"/>
            <a:ext cx="293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2946A9"/>
                </a:solidFill>
                <a:latin typeface="Century Gothic" panose="020B0502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CDB66-7144-4B34-A885-F7996924946C}"/>
              </a:ext>
            </a:extLst>
          </p:cNvPr>
          <p:cNvSpPr txBox="1"/>
          <p:nvPr/>
        </p:nvSpPr>
        <p:spPr>
          <a:xfrm>
            <a:off x="2483142" y="268448"/>
            <a:ext cx="645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Внеучебная деятельность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A03D85-21CD-41A3-A04D-B72599EDE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8" y="3528919"/>
            <a:ext cx="4316428" cy="288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8105EC-CC53-4AB6-9180-3DB9EC987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93" y="1511511"/>
            <a:ext cx="4316428" cy="288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6E9DC3-E0A7-468B-A8CE-7161C2F80BC5}"/>
              </a:ext>
            </a:extLst>
          </p:cNvPr>
          <p:cNvSpPr txBox="1"/>
          <p:nvPr/>
        </p:nvSpPr>
        <p:spPr>
          <a:xfrm>
            <a:off x="466124" y="1997404"/>
            <a:ext cx="3904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Мистер и Мисс</a:t>
            </a:r>
          </a:p>
          <a:p>
            <a:pPr algn="ctr"/>
            <a:r>
              <a:rPr lang="ru-RU" sz="2000" b="1" dirty="0">
                <a:solidFill>
                  <a:srgbClr val="2946A9"/>
                </a:solidFill>
                <a:latin typeface="Century Gothic" panose="020B0502020202020204" pitchFamily="34" charset="0"/>
              </a:rPr>
              <a:t>Юридического факультета</a:t>
            </a:r>
          </a:p>
        </p:txBody>
      </p:sp>
    </p:spTree>
    <p:extLst>
      <p:ext uri="{BB962C8B-B14F-4D97-AF65-F5344CB8AC3E}">
        <p14:creationId xmlns:p14="http://schemas.microsoft.com/office/powerpoint/2010/main" val="3112206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280</Words>
  <Application>Microsoft Office PowerPoint</Application>
  <PresentationFormat>Экран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Х.М. Пахомова</dc:creator>
  <cp:lastModifiedBy>Х.М. Пахомова</cp:lastModifiedBy>
  <cp:revision>13</cp:revision>
  <dcterms:created xsi:type="dcterms:W3CDTF">2024-02-29T09:13:40Z</dcterms:created>
  <dcterms:modified xsi:type="dcterms:W3CDTF">2024-02-29T11:31:17Z</dcterms:modified>
</cp:coreProperties>
</file>