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88" r:id="rId1"/>
    <p:sldMasterId id="2147483700" r:id="rId2"/>
  </p:sldMasterIdLst>
  <p:notesMasterIdLst>
    <p:notesMasterId r:id="rId33"/>
  </p:notesMasterIdLst>
  <p:sldIdLst>
    <p:sldId id="415" r:id="rId3"/>
    <p:sldId id="260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9" r:id="rId17"/>
    <p:sldId id="428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3" r:id="rId31"/>
    <p:sldId id="263" r:id="rId3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C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9E44036-4922-40CF-BECB-9524B6F79A5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10B5E-142F-6F97-87F0-3A31A4F6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688E153-3674-C842-F5A4-298520271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01BDABA-0A84-DB88-3F57-7AF6556D8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77DF15-EBB3-C47C-D0EC-150242CA6CD9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15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6277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84A81-4A8E-3369-3E24-F1F6FA242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1A5D1D5-8FC6-1B99-7337-D762E2103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A4397EA-65DD-72CC-7443-60B8EFE6D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D7ACAC-664D-EA31-EB62-A4CC906811D6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1267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C73E-DA77-9EAC-43F9-A7D236437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773B0B-7069-9C4C-3B18-C3363C3FD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0F78ADD-E99E-175B-AA6C-28F365838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3458C8-0E63-729F-987E-958E21701C86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733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3E5A0-A549-ADC9-E020-7EB25E39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9CAA51D-D031-D792-8B39-B1D789363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94CE81B-8ABC-AD5B-44D9-5BB30E1A9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2CAA3D-FB24-F8FF-C0A0-C4199DE7A927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7845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5E766-E2B1-678B-3163-2279A64EE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307DCE3-1D41-BDC7-59F8-37DCA0599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21B248-8F8D-6E54-4EF3-3B7950E22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E4AD63-C502-E28C-5901-63285B94718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17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FB947-9FA9-9B39-5E97-5E10F76E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29A3786-64FE-6CF0-67C4-140C15E0B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837460A-A7BC-5E83-4F9C-815553CB1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257B2F-DE6A-DC89-9ECB-1906806F6FD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205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E97CE-DCE8-6963-91B8-C32E3E77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0C370FE-2701-0414-5DC9-2900B0932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F6B9AAC-F3C3-4ACD-9311-BA8BC42F2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0B16C1-5260-E1E0-7C28-A051E748DA6B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363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576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55413-D439-F2A2-A9D9-7E2D5D8B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01FF7DD-42C7-17B9-3963-6D83BE0A9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4807F78-5D3C-D89C-0F41-F3BDC8BA8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F77BB0-5814-58EF-63E1-F48184559823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17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0516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68A7-DE3F-D9EC-0850-2029F9FE6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39ADDE0-CD33-3A2A-0B26-F3B65D789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DED4613-16BE-2E4B-3D99-4BE49C52D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259E06-38DC-F9F2-2628-BB6D120D16E1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18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051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37A5-A0E5-0F21-68A2-FB1E8DA81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34EC9D-6122-DBF5-B19B-AD3AA6938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C8327B-B0A4-5083-513C-EFF3167E0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4902C3-BD81-191A-A4C1-4BF21D11F4BC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19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70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B031A-CB43-8133-69C6-00F38B3F7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B72CE0-A0BA-0819-0A6A-91FFE44D8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35AA3C-B23F-8C70-9B63-39F293664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85A961-45DC-4964-0717-46B75ABD44D7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219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D8B3D-90C1-9562-6928-C092428F3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5F45715-B1DA-13EF-E748-FD55F7EAA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210884-115C-D747-A4BA-E73FC8180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3CCD4D-3F17-3B61-0874-E710F0D71496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286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C932-C9E8-3D89-A516-FAA5F9714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E37884-55C9-A60D-003B-D8A108645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BA1943-2848-102B-196F-E9265D119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0B1E77-8D52-4DE5-D74B-B9C476D2084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075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1BEA-EFB2-B42B-0CC4-4B009811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03DCF73-DC16-0D24-171D-DE880855F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29693F3-95BB-85E8-BF90-372AEC66F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37DC61-E111-B4EE-BE5C-E9DC741C6ED5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A9E44036-4922-40CF-BECB-9524B6F79A58}" type="slidenum">
              <a:rPr lang="ru-RU" sz="1400" b="0" strike="noStrike" spc="-1" smtClean="0">
                <a:latin typeface="Times New Roman"/>
              </a:rPr>
              <a:t>23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562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919AE-B690-C2FE-9D67-324F91001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50FB47-C05F-DFA2-4922-92E2249AC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FF8D8-0F5A-71DD-5591-F5BDC2BD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34497-78DE-8828-3040-28C3AE95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BFB036-5F7A-2023-A2B1-599DE7D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37957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981C1-1D34-4EA4-875E-02C8B359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F55F4D-4320-F0B8-D761-BE6C1519B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634D5-881F-8356-385D-7142DB5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92E3A-4AAD-0144-2C3E-0022ADDD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04948-C0E9-5A9B-21D7-DADF6CA5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259810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C098BB-F527-2ADC-94B0-6FD83F8C2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804290-8805-7B43-155D-0ADBB0674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1695A6-9D1C-82AE-7028-3E26D686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2C99E-5BE1-45B0-465C-F62C9CA4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0832D7-5421-06C5-DCF1-4EE8D9F1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90975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919AE-B690-C2FE-9D67-324F91001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50FB47-C05F-DFA2-4922-92E2249AC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FF8D8-0F5A-71DD-5591-F5BDC2BD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34497-78DE-8828-3040-28C3AE95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BFB036-5F7A-2023-A2B1-599DE7D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36730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2ACEA-C0D0-5169-D23C-2B28E7CB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FDB08-F4B5-2FB5-D8A1-7F912CD4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0BD6B-F6D6-A509-D54D-1F4EAC59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01DF0-5E3E-7F51-248E-DC3CF7A9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F1855-CC07-BA7A-55D0-3B27FF3D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2329007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6EEE6-26C7-1A24-D680-A6244C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BF0B-3B29-D538-169E-85B45C582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0FF53A-1420-166F-5D0D-BA0C0DF0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1B0B5-B17D-B545-B5AA-67A001C0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A09F6-5856-E22B-4E98-E2352227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386670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746C4-28D3-27B0-F5CA-A9B97642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CA2C5C-5FA8-8CC2-4767-F951ABE37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F54915-161E-25AD-EAF2-C712A9D9B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467454-C2FA-DCAD-BED9-D09726DF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DE143-0DC4-9E6F-A851-99861B7E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A7A24-B013-70DF-BDB9-A4B41E44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3608267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53B5C-AF33-1008-A56F-184E82C5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8F5BA8-85D7-1E6E-6B05-CECC4F1E8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5438D9-50E0-005B-02A1-70D944D52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13E8C9-1AD3-B991-58B6-C5AAC40A7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368044-AD4F-68EE-5A29-1CE70DC49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329AF1-B053-87B2-F467-17068D26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DD1170-F6CF-3EC8-E63C-B5AE07C9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A88B5B-7396-503F-11F0-D3439856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20745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B9CB4-D50E-0504-4C2B-EF4959B2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52AA30-1231-1725-B04F-4ECB4825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FC53F8-213D-1C59-78C3-F73B43C5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0E751-3825-E109-6E41-118D9212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393994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A2B1F3-F73F-4A45-1231-43D5550F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C977EF-E839-B88A-B8D7-734B307C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4A797F-5809-CE91-FC37-C6E21450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79839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B454E-4B54-D447-D3BF-1ABADE394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5F9D3-8410-F67E-B46E-4328B182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EFA03E-815C-214D-DD2C-C606723E6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4DC54-820D-FF12-3FEF-B7ADAEE7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6AA906-6275-45DC-98EB-9BEC510D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057D0-BC76-E364-FD55-FFF5CCFB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25663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2ACEA-C0D0-5169-D23C-2B28E7CB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FDB08-F4B5-2FB5-D8A1-7F912CD4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0BD6B-F6D6-A509-D54D-1F4EAC59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01DF0-5E3E-7F51-248E-DC3CF7A9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F1855-CC07-BA7A-55D0-3B27FF3D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2206611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BEF6-276D-860C-D0DE-42CC8CAD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AEB083-E98E-94B9-0376-0D4E2E308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L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1853D8-1419-018B-BC48-348A5DA56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74ACA3-CF67-7AAC-B317-7CFA30B8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BC6FB4-784E-2686-5D43-AAC0AA7E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FD556B-9BF0-483F-B05C-297A067E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767348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981C1-1D34-4EA4-875E-02C8B359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F55F4D-4320-F0B8-D761-BE6C1519B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634D5-881F-8356-385D-7142DB5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92E3A-4AAD-0144-2C3E-0022ADDD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04948-C0E9-5A9B-21D7-DADF6CA5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20303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C098BB-F527-2ADC-94B0-6FD83F8C2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804290-8805-7B43-155D-0ADBB0674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1695A6-9D1C-82AE-7028-3E26D686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2C99E-5BE1-45B0-465C-F62C9CA4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0832D7-5421-06C5-DCF1-4EE8D9F1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80014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6EEE6-26C7-1A24-D680-A6244C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BF0B-3B29-D538-169E-85B45C582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0FF53A-1420-166F-5D0D-BA0C0DF0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1B0B5-B17D-B545-B5AA-67A001C0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A09F6-5856-E22B-4E98-E2352227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225705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746C4-28D3-27B0-F5CA-A9B97642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CA2C5C-5FA8-8CC2-4767-F951ABE37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F54915-161E-25AD-EAF2-C712A9D9B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467454-C2FA-DCAD-BED9-D09726DF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DE143-0DC4-9E6F-A851-99861B7E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A7A24-B013-70DF-BDB9-A4B41E44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7305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53B5C-AF33-1008-A56F-184E82C5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8F5BA8-85D7-1E6E-6B05-CECC4F1E8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5438D9-50E0-005B-02A1-70D944D52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13E8C9-1AD3-B991-58B6-C5AAC40A7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368044-AD4F-68EE-5A29-1CE70DC49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329AF1-B053-87B2-F467-17068D26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DD1170-F6CF-3EC8-E63C-B5AE07C9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A88B5B-7396-503F-11F0-D3439856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248605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B9CB4-D50E-0504-4C2B-EF4959B2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52AA30-1231-1725-B04F-4ECB4825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FC53F8-213D-1C59-78C3-F73B43C5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0E751-3825-E109-6E41-118D9212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197804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A2B1F3-F73F-4A45-1231-43D5550F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C977EF-E839-B88A-B8D7-734B307C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4A797F-5809-CE91-FC37-C6E21450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354979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B454E-4B54-D447-D3BF-1ABADE394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5F9D3-8410-F67E-B46E-4328B182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EFA03E-815C-214D-DD2C-C606723E6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4DC54-820D-FF12-3FEF-B7ADAEE7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6AA906-6275-45DC-98EB-9BEC510D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057D0-BC76-E364-FD55-FFF5CCFB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257237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BEF6-276D-860C-D0DE-42CC8CAD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AEB083-E98E-94B9-0376-0D4E2E308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L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1853D8-1419-018B-BC48-348A5DA56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74ACA3-CF67-7AAC-B317-7CFA30B8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BC6FB4-784E-2686-5D43-AAC0AA7E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FD556B-9BF0-483F-B05C-297A067E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71482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5B472-7332-38DD-27A0-E2474792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7CD9DB-A1A6-763E-0CE6-518F9C17C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4C0628-4E6E-99FF-0079-964464B10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B32BA-AB3C-6D76-46FE-6BCEE38E3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Footer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7BDA2-2AEB-B00C-3F24-04E71D2C9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74CDC7D-8103-41E5-BB98-9E85683ABE77}" type="slidenum">
              <a:rPr lang="ru-RU" sz="1200" b="0" strike="noStrike" spc="-1" smtClean="0">
                <a:solidFill>
                  <a:srgbClr val="898989"/>
                </a:solidFill>
                <a:latin typeface="Calibri"/>
                <a:ea typeface="DejaVu Sans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215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5B472-7332-38DD-27A0-E2474792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L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7CD9DB-A1A6-763E-0CE6-518F9C17C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4C0628-4E6E-99FF-0079-964464B10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05F4-CFB1-E24F-A0AE-225591860770}" type="datetimeFigureOut">
              <a:rPr lang="ru-LT" smtClean="0"/>
              <a:t>03/18/2025</a:t>
            </a:fld>
            <a:endParaRPr lang="ru-L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B32BA-AB3C-6D76-46FE-6BCEE38E3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L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7BDA2-2AEB-B00C-3F24-04E71D2C9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511FB-768D-FF42-B77A-E5CE888DD3C2}" type="slidenum">
              <a:rPr lang="ru-LT" smtClean="0"/>
              <a:t>‹#›</a:t>
            </a:fld>
            <a:endParaRPr lang="ru-LT"/>
          </a:p>
        </p:txBody>
      </p:sp>
    </p:spTree>
    <p:extLst>
      <p:ext uri="{BB962C8B-B14F-4D97-AF65-F5344CB8AC3E}">
        <p14:creationId xmlns:p14="http://schemas.microsoft.com/office/powerpoint/2010/main" val="78615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2.jp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af11-2.mail.ru/cgi-bin/readmsg/law.jpg?id=12369499450000022939;0;1&amp;mode=attachment&amp;channel=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59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http://af11-2.mail.ru/cgi-bin/readmsg/law.jpg?id=12369499450000022939;0;1&amp;mode=attachment&amp;channel=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B801F-2A39-81D5-6042-DF1C52F0B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28" y="1677416"/>
            <a:ext cx="6681849" cy="23876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86D108-5017-147A-BC21-09B78710F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768" y="5453638"/>
            <a:ext cx="9144000" cy="453515"/>
          </a:xfrm>
        </p:spPr>
        <p:txBody>
          <a:bodyPr anchor="ctr">
            <a:noAutofit/>
          </a:bodyPr>
          <a:lstStyle/>
          <a:p>
            <a:pPr algn="l"/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Горбашко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Е.А. 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Заведующий  кафедрой проектного менеджмента 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д.э.н., профессор</a:t>
            </a:r>
          </a:p>
        </p:txBody>
      </p:sp>
    </p:spTree>
    <p:extLst>
      <p:ext uri="{BB962C8B-B14F-4D97-AF65-F5344CB8AC3E}">
        <p14:creationId xmlns:p14="http://schemas.microsoft.com/office/powerpoint/2010/main" val="179098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32F6C-FA1F-0AA5-D959-D1DFB9130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1336D6C-F3FF-840B-7FE6-09CEC15D962D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НПШ «Экономика и управление качеством»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ЛФЭИ-СПБГУЭФ-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F79AAD-BFC5-C362-2112-691D007FDD8F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08021A-5A71-A94D-222B-15648A06E3F5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D928DA-FD89-A8B3-A834-6BCBE032D2A3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62D7C-1CBA-E113-17DC-B1C086AD4695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BEDB5-0D2D-586A-6DA6-633949DBC09B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E8D20B-AE15-AD85-9DD3-1F75B9883FF7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71ED9B-6632-4FA2-33CF-7D8516738FDA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E504D-3AC0-B780-E3EC-12DDFF99B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68" y="1459635"/>
            <a:ext cx="877389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1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Основоположник научного направления в области экономики и управления качеством - заслуженный деятель науки РФ д.э.н.,  профессор </a:t>
            </a:r>
            <a:r>
              <a:rPr lang="ru-RU" altLang="ru-RU" sz="21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Войтоловский Виктор Николаевич (1930-1993)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1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CE113CB-9B72-BFA5-D129-46AB744C5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908" y="58005"/>
            <a:ext cx="2909777" cy="215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D402C31-35C8-38C6-90EB-9E0D44AEF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5" y="3038427"/>
            <a:ext cx="8841522" cy="3607141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В 1970 г. 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Войтоловским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В.Н. была защищена  диссертация на соискание ученой степени доктора экономических наук  на тему:</a:t>
            </a:r>
            <a:b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«Система управления качеством промышленной продукции (экономический аспект проблемы)»: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ОРИГИНАЛЬНОСТЬ ДИССЕРТАЦИИ: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Комплексный характер исследования: в работе рассматривалась не только стадия производства, но и сферы проектирования, продажи, послепродажного обслуживания и эксплуатации продукции.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Анализ и исследование отдельных элементов велось с позиций оценки их влияния на работоспособность системы управления качеством в целом с точки зрения совместимости отдельных элементов системы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Неотъемлемой частью исследования стало изучение проблем организации системы.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Широкое использование зарубежного опыта: выделены позитивные направления развития управления качеством на основе анализа опыта компаний в развитых странах и проведена их адаптация к условиям отечественной экономики.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8548~1\AppData\Local\Temp\Rar$DI07.467\6.jpg">
            <a:extLst>
              <a:ext uri="{FF2B5EF4-FFF2-40B4-BE49-F238E27FC236}">
                <a16:creationId xmlns:a16="http://schemas.microsoft.com/office/drawing/2014/main" id="{CD496F61-31BE-9E64-39EA-4C734830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70" y="2416977"/>
            <a:ext cx="2894515" cy="202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689C92-4D54-E185-E0A8-FE67B4920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351" y="4647862"/>
            <a:ext cx="2926334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0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29E78-9E4B-4DCF-1EDC-2CBCE507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DD1500-FCE2-9F00-DBAB-7BA743F9EEA6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НПШ «Экономика и управление качеством»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ЛФЭИ-СПБГУЭФ-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9BFF45-509A-A9A7-76E7-1B859F01A665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C1194BD-5EAD-BCEF-1164-AC5F62395C27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B44DCB-7A8F-60E7-1E57-5FC7170B0308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3A5AC-4E57-9EBE-27F3-CF503DB1F3F2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30B71-18ED-7951-BBF2-7A338ACC6E68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712A29-2E6D-4580-5312-B8B8CF9C2825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B4D23-0888-938E-C249-0510E4C96961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3901A01-A45C-45FB-0F7E-1C2579EC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49" y="1682592"/>
            <a:ext cx="11149701" cy="4278094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На руководимой В.Н. 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Войтоловским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кафедре экономики социалистической промышленности с 70-х годов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XX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века </a:t>
            </a:r>
            <a:b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в ЛФЭИ начала формироваться научная школа </a:t>
            </a:r>
            <a:b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в области управления качеством. 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Докторские диссертации в области управления качеством и конкурентоспособностью , защищенные  в период 80-х-90-х 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г.г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.: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1982 г. 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Прянков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Б.В. «Усиления воздействия хозяйственного механизма на  повышение качества промышленной продукции»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1983 г. Лансков А.В. «Экономические проблемы и повышение качества  исследований и разработок в промышленности (1983 г.)»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1992 г. 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Окрепилов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В.В. «Организационные методы управления качеством в условиях рыночной экономики»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1994 г.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Войтоловский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Н.В. «Управление качеством в условиях рыночной экономики»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1994 г.   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Горбашко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Е.А. «Обеспечение конкурентоспособности промышленной продукции»</a:t>
            </a:r>
          </a:p>
        </p:txBody>
      </p:sp>
    </p:spTree>
    <p:extLst>
      <p:ext uri="{BB962C8B-B14F-4D97-AF65-F5344CB8AC3E}">
        <p14:creationId xmlns:p14="http://schemas.microsoft.com/office/powerpoint/2010/main" val="95421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F7D88A-DF68-A084-7263-4928A033C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DCD5999-2496-666F-1663-EAC9D4597198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НПШ «Экономика и управление качеством»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ЛФЭИ-СПБГУЭФ-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1B47A5-220B-FA99-952F-7A0038D5B565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4354A1-A39F-E041-DCCD-27CC039FFFFD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91D9E74-8EAE-D099-AE87-4ECF872BC95D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850422-0E7A-E2BC-9C3F-098ED725F452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314E1-547D-E388-0190-9814306F796D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0E381-6DB8-551D-03BC-4007D085A7C0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DC3D45-B5DC-4748-75E0-20F25D28BF99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D7921D-BD89-0BA7-456B-4E8E4A6373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49" y="631118"/>
            <a:ext cx="3534845" cy="29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9C5A5D-B3DC-0472-193C-76F89A106E32}"/>
              </a:ext>
            </a:extLst>
          </p:cNvPr>
          <p:cNvSpPr/>
          <p:nvPr/>
        </p:nvSpPr>
        <p:spPr>
          <a:xfrm>
            <a:off x="134912" y="3567288"/>
            <a:ext cx="8949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kern="1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-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 ЛФЭИ  защищена кандидатская диссертация на тему «Управление качеством продукции в крупном промышленном центре (в условиях реализации программы „Интенсификация-90“)» и докторская диссертация на тему «Организационные методы управления качеством в условиях рыночной экономики».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- Участвовал в разработке комплексных систем управления качеством продукции на предприятиях, занимался разработкой и реализацией программ комплексной стандартизации и метрологического обеспечения промышленности, а в 1970-х гг. являлся одним из разработчиков районных и Ленинградской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территориальной системы управления качеством.</a:t>
            </a:r>
          </a:p>
          <a:p>
            <a:pPr algn="just">
              <a:spcAft>
                <a:spcPts val="600"/>
              </a:spcAft>
            </a:pPr>
            <a:r>
              <a:rPr lang="ru-RU" sz="1400" kern="1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-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Последовательное развитие научных исследований позволило возвести проблематику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качества в ранг науки, имеющей не только техническую, но и четкую экономическую направленность.</a:t>
            </a:r>
          </a:p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- Сформировано новое направление экономической науки  «Экономика качества», признанное Российской Академией наук и научными сообществами зарубежных стран</a:t>
            </a:r>
          </a:p>
          <a:p>
            <a:pPr algn="just"/>
            <a:r>
              <a:rPr lang="ru-RU" sz="1400" kern="1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 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1BECC3-EE22-7F36-8C22-AFB76659B35F}"/>
              </a:ext>
            </a:extLst>
          </p:cNvPr>
          <p:cNvSpPr/>
          <p:nvPr/>
        </p:nvSpPr>
        <p:spPr>
          <a:xfrm>
            <a:off x="224169" y="1011366"/>
            <a:ext cx="506616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kern="1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Владимир Валентинович Окрепилов </a:t>
            </a:r>
            <a:r>
              <a:rPr lang="ru-RU" sz="1400" kern="1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—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kern="1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 </a:t>
            </a:r>
            <a:r>
              <a:rPr lang="ru-RU" sz="1400" b="1" kern="1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С 1993 года - научный руководитель НПШ «Экономика и управление качеством».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b="1" kern="1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Droid Sans Devanagari"/>
              </a:rPr>
              <a:t>    Заведующий базовым филиалом кафедры проектного менеджмента и управления качеством. В ООО «Тест-Санкт-Петербург»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3411A4-4EC9-C5F5-094F-4BAE6AFD3834}"/>
              </a:ext>
            </a:extLst>
          </p:cNvPr>
          <p:cNvSpPr/>
          <p:nvPr/>
        </p:nvSpPr>
        <p:spPr>
          <a:xfrm>
            <a:off x="9262807" y="1910819"/>
            <a:ext cx="2794281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Действительный член (академик) Российской академии наук. </a:t>
            </a:r>
          </a:p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Лауреат Государственной премии Российской Федерации в области науки и техники, </a:t>
            </a:r>
          </a:p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Заслуженный деятель науки и техники РФ, </a:t>
            </a:r>
          </a:p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Почётный гражданин Санкт-Петербурга.</a:t>
            </a:r>
          </a:p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Почетный профессор Санкт-Петербургского государственного экономического университета.</a:t>
            </a:r>
          </a:p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доктор экономических наук, профессор</a:t>
            </a:r>
          </a:p>
        </p:txBody>
      </p:sp>
    </p:spTree>
    <p:extLst>
      <p:ext uri="{BB962C8B-B14F-4D97-AF65-F5344CB8AC3E}">
        <p14:creationId xmlns:p14="http://schemas.microsoft.com/office/powerpoint/2010/main" val="291892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E359D-7C9B-ED33-6FBE-A4A369D68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7E51AE-B17A-E702-D4B0-18CE2E981CDB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НПШ «Менеджмент организации: теория и практика»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B82625-3FFE-BC37-9D75-BDC9281F4972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22A1560-081E-0B12-3BAD-54F760E8B033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55F3439-B80F-5FC5-CA55-BC0597B25768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479A2-479D-C564-4B76-056C34D13736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365FB-46C6-2F6C-C6C4-13F93F4843BC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33F6E-29F2-7878-26EA-4F7C67806890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42E24-D039-0C55-E1FC-7F8439F5F865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Содержимое 10">
            <a:extLst>
              <a:ext uri="{FF2B5EF4-FFF2-40B4-BE49-F238E27FC236}">
                <a16:creationId xmlns:a16="http://schemas.microsoft.com/office/drawing/2014/main" id="{AC11455F-7818-D95C-AE4E-B057E0FE1A1E}"/>
              </a:ext>
            </a:extLst>
          </p:cNvPr>
          <p:cNvSpPr txBox="1">
            <a:spLocks/>
          </p:cNvSpPr>
          <p:nvPr/>
        </p:nvSpPr>
        <p:spPr>
          <a:xfrm>
            <a:off x="2526076" y="1941284"/>
            <a:ext cx="9594235" cy="4347534"/>
          </a:xfrm>
          <a:prstGeom prst="rect">
            <a:avLst/>
          </a:prstGeom>
          <a:solidFill>
            <a:sysClr val="window" lastClr="FFFFFF"/>
          </a:solidFill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Основоположник НПШ: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д.э.н.,  профессор Цветков Алексей Николаевич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(1952-2022).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Год основания: 2002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Научный руководитель НПШ 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с 2022 года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заслуженный деятель науки Санкт-Петербурга,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д.э.н., профессор Горбашко Елена Анатольевна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Содержимое 11" descr="Цветков Фото.JPG">
            <a:extLst>
              <a:ext uri="{FF2B5EF4-FFF2-40B4-BE49-F238E27FC236}">
                <a16:creationId xmlns:a16="http://schemas.microsoft.com/office/drawing/2014/main" id="{D07AEC61-7907-BC38-0FB2-60CD86C01E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972189" y="1529229"/>
            <a:ext cx="2360782" cy="165479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31E8D4-E034-9790-2560-AD69F778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15" y="3698490"/>
            <a:ext cx="2195195" cy="21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64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5AC4C-B0C3-1F16-FC0B-920742940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0E7AA57-E4FC-F670-D100-8C0A004AAC60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Приоритетные направления научных исследований кафедры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ПМиУК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DB9045-F8CA-3F50-A694-67B5158AEFA1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60D29D-DC6A-3C9C-2CD8-B98ACBE8636F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D4F56C-5D75-4510-2BFD-F6D550B365F7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BB89-C598-9A38-B7FC-4937A86F05C9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A909E-BEB0-B44A-FB70-125DDFE46E2B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27F4-70E2-C48F-4CFC-6C1FB4B7BF2F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A04B56-ADC4-5591-0BAB-FA013C916CAC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0F0B5E1-9383-C6F1-D0D2-D1FA17E4C662}"/>
              </a:ext>
            </a:extLst>
          </p:cNvPr>
          <p:cNvSpPr txBox="1">
            <a:spLocks/>
          </p:cNvSpPr>
          <p:nvPr/>
        </p:nvSpPr>
        <p:spPr bwMode="auto">
          <a:xfrm>
            <a:off x="278831" y="1299522"/>
            <a:ext cx="11768328" cy="506069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100000"/>
              </a:lnSpc>
              <a:buNone/>
              <a:defRPr lang="ru-RU" sz="1400" b="0" strike="noStrike" kern="1200" spc="-1">
                <a:solidFill>
                  <a:srgbClr val="000000"/>
                </a:solidFill>
                <a:latin typeface="Times New Roman"/>
                <a:ea typeface="DejaVu San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Экономика качества, в том числе роль качества в обеспечении социально-экономического развития и эффективности производства;</a:t>
            </a:r>
          </a:p>
          <a:p>
            <a:pPr algn="l"/>
            <a:endParaRPr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Социально-экономическое развитие российских регионов и отраслей, </a:t>
            </a:r>
            <a:b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</a:b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в том числе качество жизни, импортозамещение, устойчивое развитие;</a:t>
            </a:r>
          </a:p>
          <a:p>
            <a:pPr algn="l"/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Техническое регулирование, стандартизация, управление качеством продукции и услуг по отраслям;</a:t>
            </a:r>
          </a:p>
          <a:p>
            <a:pPr algn="l"/>
            <a:endParaRPr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Проектный менеджмент;</a:t>
            </a:r>
          </a:p>
          <a:p>
            <a:pPr algn="l"/>
            <a:endParaRPr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Развитие корпоративного управления при переходе к устойчивому развитию;</a:t>
            </a:r>
          </a:p>
          <a:p>
            <a:pPr algn="l"/>
            <a:endParaRPr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Качество менеджмента, стандарты управления, профессиональные стандарты;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Инженерная экономика, в том числе экономика  энергетики, экономика транспорта.</a:t>
            </a:r>
          </a:p>
        </p:txBody>
      </p:sp>
    </p:spTree>
    <p:extLst>
      <p:ext uri="{BB962C8B-B14F-4D97-AF65-F5344CB8AC3E}">
        <p14:creationId xmlns:p14="http://schemas.microsoft.com/office/powerpoint/2010/main" val="182097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C221A-061B-3F5E-9499-CD3F9929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C0580A-12DC-76A0-3974-1AF0D829511F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Примеры тем  научных исследований и разработок,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выполненных  при участии сотрудников кафедры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ПМиУК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в рамках научно-исследовательского сотрудничества с ПАО «Газпром»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7B0EF8-E4AC-C912-85ED-BCB3CBF1F0AF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5E176A-6C7F-2113-CF21-A8CCA954E66E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6E4126-D02F-B368-4AF0-7EB2162FCC64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A1122-6BB5-E033-8B69-BBA6D95B178F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D23C1-0531-1DCD-38CB-BAEE924C2493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00C361-4F70-C995-3654-62DC8EA34C3F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EA195-FA7B-C074-E748-7A43D737A971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6342D6-D8F1-194C-1E3E-5BAADDE2AFE7}"/>
              </a:ext>
            </a:extLst>
          </p:cNvPr>
          <p:cNvSpPr/>
          <p:nvPr/>
        </p:nvSpPr>
        <p:spPr>
          <a:xfrm>
            <a:off x="271125" y="1299522"/>
            <a:ext cx="1175323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концепции взаимодействия ПАО «Газпром», его дочерних обществ и организаций с региональными рынками труда и образовательными организациями в рамках удовлетворения перспективной потребности Общества в трудовых ресурсах (2018-2019 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г.г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модели расчета экономической  эффективности  от использования результатов НИОКР (2018-2019 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г.г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организационно-экономической методологии реализации социальной политики Компании, направленной на решение ключевых вопросов управления человеческими ресурсами: привлечение, удержание и повышение мотивации персонала (2021-2022 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г.г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сценарного анализа развития рынков природного газа в региональном разрезе и подготовка стратегии развития ПАО «Газпром» до 2050 года с учетом низкоуглеродного тренда мировой экономики (2021-2022 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г.г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Моделирование использования природного газа в транспортном секторе Санкт-Петербурга и Ленинградской области к 2040 году в контексте трансформации транспортного сектора мегаполиса с учётом актуальных трендов общественного и научно-технологического развития;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цифровой модели обеспечения кадровых потребностей ПАО «Газпром» и его дочерних обществ на основе прогнозирования рынка труда;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программы развития молодых работников Группы Газпром;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методологии централизованного управления рыночными рисками Группы Газпром на уровне ПАО «Газпром» с применением методов количественной оценки;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методологии по развитию и обеспечению кадрового потенциала для управления инновациями в крупных промышленных компаниях.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4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9D136-732D-9203-1509-73078469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AF465EA-D0B7-DB9A-0E7F-B3DC073D7AD5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Диссертационный совет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B9C168-7BCC-B083-0C61-99C7B9B2EE82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504107-3FF3-6F5B-764C-8F7946D58E61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BB49CD5-738B-5A36-6EB7-5BD19146BB69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F7193-8DA1-F726-B4B5-4F8906212FDB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C2CE5-E66A-0D1C-A9AE-6B803B5C7BC9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94BDA-FB4A-C8DA-7BFF-2F3524FD314C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53630C-B259-9A39-1569-125B6D780D3F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45">
            <a:extLst>
              <a:ext uri="{FF2B5EF4-FFF2-40B4-BE49-F238E27FC236}">
                <a16:creationId xmlns:a16="http://schemas.microsoft.com/office/drawing/2014/main" id="{6D916F60-D0B4-1A36-B068-DE0F592E61E4}"/>
              </a:ext>
            </a:extLst>
          </p:cNvPr>
          <p:cNvSpPr/>
          <p:nvPr/>
        </p:nvSpPr>
        <p:spPr bwMode="auto">
          <a:xfrm>
            <a:off x="116336" y="1318410"/>
            <a:ext cx="9063176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4708" algn="just"/>
            <a:endParaRPr lang="ru-RU" sz="2000" b="1" dirty="0">
              <a:solidFill>
                <a:srgbClr val="128C91"/>
              </a:solidFill>
              <a:latin typeface="Century Gothic" panose="020B0502020202020204" pitchFamily="34" charset="0"/>
            </a:endParaRPr>
          </a:p>
          <a:p>
            <a:pPr marL="184708" algn="just"/>
            <a:r>
              <a:rPr lang="en-US"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С 1993 </a:t>
            </a:r>
            <a:r>
              <a:rPr lang="en-US" sz="2000" b="1" spc="-28" dirty="0" err="1">
                <a:solidFill>
                  <a:srgbClr val="128C91"/>
                </a:solidFill>
                <a:latin typeface="Century Gothic" panose="020B0502020202020204" pitchFamily="34" charset="0"/>
              </a:rPr>
              <a:t>г</a:t>
            </a:r>
            <a:r>
              <a:rPr lang="en-US" sz="2000" b="1" spc="-76" dirty="0" err="1">
                <a:solidFill>
                  <a:srgbClr val="128C91"/>
                </a:solidFill>
                <a:latin typeface="Century Gothic" panose="020B0502020202020204" pitchFamily="34" charset="0"/>
              </a:rPr>
              <a:t>о</a:t>
            </a:r>
            <a:r>
              <a:rPr lang="en-US" sz="2000" b="1" dirty="0" err="1">
                <a:solidFill>
                  <a:srgbClr val="128C91"/>
                </a:solidFill>
                <a:latin typeface="Century Gothic" panose="020B0502020202020204" pitchFamily="34" charset="0"/>
              </a:rPr>
              <a:t>да</a:t>
            </a:r>
            <a:r>
              <a:rPr lang="en-US"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в СПбГ</a:t>
            </a:r>
            <a:r>
              <a:rPr lang="en-US" sz="2000" spc="-26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Э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У</a:t>
            </a:r>
            <a:r>
              <a:rPr lang="en-US" sz="2000" spc="-26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функци</a:t>
            </a:r>
            <a:r>
              <a:rPr lang="en-US" sz="2000" spc="-12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ни</a:t>
            </a:r>
            <a:r>
              <a:rPr lang="en-US" sz="2000" spc="-14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</a:t>
            </a:r>
            <a:r>
              <a:rPr lang="en-US" sz="2000" spc="-19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у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spc="-1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диссертационный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совет</a:t>
            </a:r>
            <a:r>
              <a:rPr lang="en-US" sz="2000" spc="-14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br>
              <a:rPr lang="ru-RU" sz="2000" spc="-14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24.2.386.02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принимающий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к</a:t>
            </a:r>
            <a:r>
              <a:rPr lang="en-US" sz="2000" spc="-14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защи</a:t>
            </a:r>
            <a:r>
              <a:rPr lang="en-US" sz="2000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spc="-19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ок</a:t>
            </a:r>
            <a:r>
              <a:rPr lang="en-US" sz="2000" spc="-33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орские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и </a:t>
            </a:r>
            <a:r>
              <a:rPr lang="en-US" sz="2000" spc="-4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к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андида</a:t>
            </a:r>
            <a:r>
              <a:rPr lang="en-US" sz="2000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ские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</a:t>
            </a:r>
            <a:r>
              <a:rPr lang="en-US" sz="2000" spc="-12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ц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ии</a:t>
            </a:r>
            <a:r>
              <a:rPr lang="en-US" sz="2000" spc="-14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по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специальности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5.2.3.Региональная и отраслевая экономика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(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специализации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: </a:t>
            </a: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экономика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инноваци</a:t>
            </a: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й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; стандартизация</a:t>
            </a:r>
            <a:r>
              <a:rPr lang="en-US" sz="2000" spc="-1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и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упра</a:t>
            </a:r>
            <a:r>
              <a:rPr lang="en-US" sz="2000" spc="-2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в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ление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spc="-33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к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ачеством</a:t>
            </a:r>
            <a:r>
              <a:rPr lang="en-US" sz="2000" spc="-19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</a:t>
            </a:r>
            <a:r>
              <a:rPr lang="en-US" sz="2000" spc="-84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</a:t>
            </a:r>
            <a:r>
              <a:rPr lang="en-US" sz="2000" spc="-2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укции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). </a:t>
            </a:r>
            <a:endParaRPr 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endParaRPr lang="ru-RU" sz="20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</a:t>
            </a:r>
            <a:r>
              <a:rPr lang="en-US" sz="2000" b="1" spc="-33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spc="-2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</a:t>
            </a:r>
            <a:r>
              <a:rPr lang="en-US" sz="2000" b="1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да</a:t>
            </a:r>
            <a:r>
              <a:rPr lang="en-US" sz="2000" b="1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b="1" spc="-3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ль</a:t>
            </a:r>
            <a:r>
              <a:rPr lang="en-US" sz="2000" b="1" spc="-16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</a:t>
            </a:r>
            <a:r>
              <a:rPr lang="en-US" sz="2000" b="1" spc="-12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ц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ионно</a:t>
            </a:r>
            <a:r>
              <a:rPr lang="en-US" sz="2000" b="1" spc="-26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совета</a:t>
            </a:r>
            <a:r>
              <a:rPr lang="en-US" sz="2000" b="1" spc="-19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2000" spc="-19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а</a:t>
            </a:r>
            <a:r>
              <a:rPr lang="en-US" sz="2000" spc="-33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к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а</a:t>
            </a:r>
            <a:r>
              <a:rPr lang="en-US" sz="2000" spc="-19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емик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spc="-139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АН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Окрепилов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В.В.,</a:t>
            </a:r>
            <a:r>
              <a:rPr lang="en-US" sz="2000" spc="-3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ru-RU" sz="2000" spc="-3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endParaRPr lang="ru-RU" sz="20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зам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</a:t>
            </a:r>
            <a:r>
              <a:rPr lang="en-US" sz="2000" b="1" spc="-3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spc="-19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</a:t>
            </a:r>
            <a:r>
              <a:rPr lang="en-US" sz="2000" b="1" spc="-26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да</a:t>
            </a:r>
            <a:r>
              <a:rPr lang="en-US" sz="2000" b="1" spc="-33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b="1" spc="-3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ля</a:t>
            </a:r>
            <a:r>
              <a:rPr lang="en-US" sz="2000" b="1" spc="-23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2000" spc="-23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д.э.н., 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проф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  <a:r>
              <a:rPr lang="en-US" sz="2000" spc="-264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орбаш</a:t>
            </a:r>
            <a:r>
              <a:rPr lang="en-US" sz="2000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к</a:t>
            </a:r>
            <a:r>
              <a:rPr lang="en-US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</a:t>
            </a:r>
            <a:r>
              <a:rPr lang="en-US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Е.А.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1620FF-E04E-510A-9ECF-8A690737D9F7}"/>
              </a:ext>
            </a:extLst>
          </p:cNvPr>
          <p:cNvSpPr/>
          <p:nvPr/>
        </p:nvSpPr>
        <p:spPr>
          <a:xfrm>
            <a:off x="255803" y="4977252"/>
            <a:ext cx="9143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 время работы диссертационного совета защищено более 300 кандидатский и докторских диссертаций, в том числе более 150 по стандартизации и управлению качеством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6BE987-77D0-30C1-FC8B-7D93053F04CC}"/>
              </a:ext>
            </a:extLst>
          </p:cNvPr>
          <p:cNvSpPr/>
          <p:nvPr/>
        </p:nvSpPr>
        <p:spPr>
          <a:xfrm>
            <a:off x="9179512" y="2274021"/>
            <a:ext cx="31341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 2019-2024 годы </a:t>
            </a:r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на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диссертационном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совете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преподавателями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кафедры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ПМ и УК 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защищены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8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докторских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и 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15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кандидатских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ru-RU" sz="16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диссертаций</a:t>
            </a:r>
            <a:r>
              <a:rPr lang="en-US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1D3CE0-F4CA-D7C6-2C82-4E4BF2FED477}"/>
              </a:ext>
            </a:extLst>
          </p:cNvPr>
          <p:cNvSpPr/>
          <p:nvPr/>
        </p:nvSpPr>
        <p:spPr>
          <a:xfrm>
            <a:off x="9375166" y="4179634"/>
            <a:ext cx="2816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В настоящее время 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руководителями и членами 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диссертационного 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Совета  24.2.386.02 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являются  7  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преподавателей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кафедры ПМ и УК </a:t>
            </a:r>
          </a:p>
        </p:txBody>
      </p:sp>
    </p:spTree>
    <p:extLst>
      <p:ext uri="{BB962C8B-B14F-4D97-AF65-F5344CB8AC3E}">
        <p14:creationId xmlns:p14="http://schemas.microsoft.com/office/powerpoint/2010/main" val="4002849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A2121-DE53-2FBD-6D34-D3A3B8D1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26FE91-5FD0-A49B-43F9-BBCEF09896E6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Диссертационный совет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EEEA74D-AA8A-A6C4-415B-727B7E7A8FC2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A0929A-04F8-FF76-756A-9545AB9E7BB0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9668BC-7425-19E0-6DA7-A585F354F3B1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F6AA2-CFAF-9615-4C79-F76C85595421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D6847-22B0-AE52-04B1-DCA489129A2E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FA8DD-157D-072E-E58B-FB360F3AF031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D6CA3-0E35-B24A-DB41-C13CF7540370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45">
            <a:extLst>
              <a:ext uri="{FF2B5EF4-FFF2-40B4-BE49-F238E27FC236}">
                <a16:creationId xmlns:a16="http://schemas.microsoft.com/office/drawing/2014/main" id="{CB8D7A5D-DEF2-6368-8B97-C4D2F4B936F4}"/>
              </a:ext>
            </a:extLst>
          </p:cNvPr>
          <p:cNvSpPr/>
          <p:nvPr/>
        </p:nvSpPr>
        <p:spPr bwMode="auto">
          <a:xfrm>
            <a:off x="114846" y="1517366"/>
            <a:ext cx="11488890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4708" algn="just"/>
            <a:endParaRPr 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24.2.386.07 по научным специальностям 5.2.6. – Менеджмент (экономические науки) и 5.2.7. — Государственное и </a:t>
            </a:r>
          </a:p>
          <a:p>
            <a:pPr marL="184708" algn="just"/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муниципальное управление (экономические науки).</a:t>
            </a:r>
          </a:p>
          <a:p>
            <a:pPr marL="184708" algn="just"/>
            <a:endParaRPr 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endParaRPr 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Пр</a:t>
            </a:r>
            <a:r>
              <a:rPr lang="en-US" sz="2000" b="1" spc="-33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spc="-2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</a:t>
            </a:r>
            <a:r>
              <a:rPr lang="en-US" sz="2000" b="1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да</a:t>
            </a:r>
            <a:r>
              <a:rPr lang="en-US" sz="2000" b="1" spc="-28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</a:t>
            </a:r>
            <a:r>
              <a:rPr lang="en-US" sz="2000" b="1" spc="-3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е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ль</a:t>
            </a:r>
            <a:r>
              <a:rPr lang="en-US" sz="2000" b="1" spc="-16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диссерта</a:t>
            </a:r>
            <a:r>
              <a:rPr lang="en-US" sz="2000" b="1" spc="-12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ц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ионно</a:t>
            </a:r>
            <a:r>
              <a:rPr lang="en-US" sz="2000" b="1" spc="-26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совета</a:t>
            </a:r>
            <a:r>
              <a:rPr lang="en-US" sz="2000" b="1" spc="-19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2000" spc="-19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– </a:t>
            </a: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д.э.н., проф. </a:t>
            </a:r>
            <a:r>
              <a:rPr lang="ru-RU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Горбашко</a:t>
            </a: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Е.А. </a:t>
            </a:r>
            <a:endParaRPr lang="ru-RU" sz="2000" spc="-3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184708" algn="just"/>
            <a:endParaRPr lang="ru-RU" sz="20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5394EE-641D-1473-E16A-E4072F84F668}"/>
              </a:ext>
            </a:extLst>
          </p:cNvPr>
          <p:cNvSpPr/>
          <p:nvPr/>
        </p:nvSpPr>
        <p:spPr>
          <a:xfrm>
            <a:off x="0" y="5048246"/>
            <a:ext cx="11784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В настоящее время руководителями и членами диссертационного Совета 24.2.386.07 являются  </a:t>
            </a:r>
          </a:p>
          <a:p>
            <a:pPr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4 преподавателя кафедры ПМ и УК </a:t>
            </a:r>
          </a:p>
        </p:txBody>
      </p:sp>
    </p:spTree>
    <p:extLst>
      <p:ext uri="{BB962C8B-B14F-4D97-AF65-F5344CB8AC3E}">
        <p14:creationId xmlns:p14="http://schemas.microsoft.com/office/powerpoint/2010/main" val="423280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74658C-9AB0-3016-7F42-57053086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3C70138-32D9-0F69-EDE2-6199A19C1B0C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принимает активное участие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  управлении  качеством образования в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7AF0F0-C115-D2D2-3044-6EC9A37A3294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167780-8CB5-9BFF-48D8-0591DC84C700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BBD6B5-DC1C-429D-DB47-34D2D3FAABCA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BB198-B970-73F5-429A-2D4138ECC66A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80FB47-EEBF-A782-C200-71AB7C4FF7AD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9F86BB-CFA4-6891-DFB9-9F0C9F0A4909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F7DADF-BE9E-9B20-CC0B-ADA90B0B4794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id="{88EB7C20-63F8-58C1-9B72-20A8E766D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87" y="1438574"/>
            <a:ext cx="11337929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2000 г. и 2010 подготовка отчетов  </a:t>
            </a:r>
            <a:r>
              <a:rPr lang="ru-RU" altLang="ru-RU" sz="17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СПбГУЭФ</a:t>
            </a: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на участие в конкурсе  премии Правительства Санкт-Петербурга в области качества, по итогам которых </a:t>
            </a:r>
            <a:r>
              <a:rPr lang="ru-RU" altLang="ru-RU" sz="17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СПбГЭУ</a:t>
            </a: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стал лауреатом;   </a:t>
            </a:r>
          </a:p>
          <a:p>
            <a:pPr algn="just">
              <a:spcBef>
                <a:spcPct val="0"/>
              </a:spcBef>
            </a:pPr>
            <a:endParaRPr lang="ru-RU" altLang="ru-RU" sz="17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 2009-2010 создание  и сертификация системы менеджмента качества, соответствующей международному стандарту ИСО 9001:2008 в системе ГОСТ Р и   </a:t>
            </a:r>
            <a:r>
              <a:rPr lang="ru-RU" altLang="ru-RU" sz="17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IQNet</a:t>
            </a: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ct val="0"/>
              </a:spcBef>
            </a:pPr>
            <a:endParaRPr lang="ru-RU" altLang="ru-RU" sz="17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2013, 2015, 2018, 2021, 2023 году </a:t>
            </a:r>
            <a:r>
              <a:rPr lang="ru-RU" altLang="ru-RU" sz="17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ресертификация</a:t>
            </a:r>
            <a:r>
              <a:rPr lang="ru-RU" altLang="ru-RU" sz="17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СМК на соответствие ИСО 9001: 2011 и  ИСО 9001: 2015</a:t>
            </a: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A1B6EAC7-D10F-9F95-0CE4-21C5DA9BB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2" y="3946055"/>
            <a:ext cx="4657540" cy="250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A30416-71F3-4097-E53D-1D6BA6BE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80" y="3924678"/>
            <a:ext cx="4526468" cy="254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99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E3DD5-8FC6-C2A1-C84E-DDCCAA1F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BDC03DE-15E0-C929-6CA2-A4EAB4E555F2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Участие в решении актуальных вопросов развития российской системы образования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5E8439-E29A-86A6-ADE7-F50293A11800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75853A2-1CF6-A6DA-FE7E-AD0A0F86F52C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51138B8-FF31-93E8-4F74-3B8EFA3AE240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EFB88-4615-ACD6-EE8D-D8960538971B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1D286-1D9F-2A2F-1434-420BE202BE23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F84305-5920-0A6E-3149-006F15C7D9B0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9CE0C-2CE1-66B3-29A2-BFAD4BAFAC34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5">
            <a:extLst>
              <a:ext uri="{FF2B5EF4-FFF2-40B4-BE49-F238E27FC236}">
                <a16:creationId xmlns:a16="http://schemas.microsoft.com/office/drawing/2014/main" id="{72B6E1A4-4E4F-2308-36D9-00C5CCAE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76" y="1176234"/>
            <a:ext cx="11557903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Выполненные темы научных исследований и разработок:</a:t>
            </a:r>
          </a:p>
          <a:p>
            <a:pPr algn="just">
              <a:spcBef>
                <a:spcPct val="0"/>
              </a:spcBef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 </a:t>
            </a:r>
            <a: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ПАО «Газпром» </a:t>
            </a: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«Комплексный анализ экономической эффективности применения профессиональных стандартов и внедрения системы профессиональных квалификаций в деятельности ПАО «Газпром»»:</a:t>
            </a:r>
          </a:p>
          <a:p>
            <a:pPr lvl="1" algn="just">
              <a:spcBef>
                <a:spcPct val="0"/>
              </a:spcBef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Этап 1. Анализ результативности внедрения системы профессиональной квалификации в России и за рубежом. Рекомендации по совершенствованию внедрения профессиональных стандартов на основе лучших отечественных и зарубежных практик;</a:t>
            </a:r>
          </a:p>
          <a:p>
            <a:pPr lvl="1" algn="just">
              <a:spcBef>
                <a:spcPct val="0"/>
              </a:spcBef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Этап 2. Комплексный анализ экономической эффективности применения профессиональных стандартов и внедрения системы профессиональных квалификаций в деятельности ПАО «Газпром».</a:t>
            </a:r>
          </a:p>
          <a:p>
            <a:pPr algn="just">
              <a:spcBef>
                <a:spcPct val="0"/>
              </a:spcBef>
            </a:pPr>
            <a:endParaRPr lang="ru-RU" altLang="ru-RU" sz="1800" b="1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 </a:t>
            </a:r>
            <a: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Российским институтом стандартизации </a:t>
            </a: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– «Оценка достаточности образовательных программ для развития и функционирования системы технического регулирования, стандартизации и обеспечения единства измерений в части экономических специальностей высших учебных заведений в рамках документов стратегического и долгосрочного планирования»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83205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646A1A6-2656-D455-9F2F-26B8368119CF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7E84E9-2B38-8D67-E03F-48A047497366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605B04-3812-84AE-2159-89EEA91A0FF4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2F0D53-C7AE-C922-E46B-CB93D522B79F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DD39B-BBE3-6A6F-E03E-468FE2F5F483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568F6-4A01-9390-03FB-ED92ADE2DAA1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D7BC7-8407-6867-3F7E-DB5034E10A35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12CC1-3768-B32D-02BF-E68E6F97EE0F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326E6D97-1763-5BE2-D5D0-29A3309A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71" y="4026619"/>
            <a:ext cx="6307137" cy="246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DA30FCC0-E847-6EB0-0C4C-13C79296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074" y="1121448"/>
            <a:ext cx="1758291" cy="228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C0BEE3DF-8BCB-CBCA-AFB9-31E0A2BD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15" y="3521332"/>
            <a:ext cx="2746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Леонид Степанович Тарасевич</a:t>
            </a:r>
          </a:p>
          <a:p>
            <a:pPr algn="ctr"/>
            <a:r>
              <a:rPr lang="ru-RU" altLang="ru-RU" sz="1200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Ректор </a:t>
            </a:r>
            <a:r>
              <a:rPr lang="ru-RU" altLang="ru-RU" sz="1200" b="1" spc="-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СПбГУЭФ</a:t>
            </a:r>
            <a:endParaRPr lang="ru-RU" altLang="ru-RU" sz="1200" b="1" spc="-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1200" b="1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D1FDC-1BD7-85E7-88D9-66985D00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8989" y="3429000"/>
            <a:ext cx="24433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Казбек </a:t>
            </a:r>
            <a:r>
              <a:rPr lang="ru-RU" altLang="ru-RU" sz="1200" b="1" spc="-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Хамзатович</a:t>
            </a:r>
            <a:r>
              <a:rPr lang="ru-RU" altLang="ru-RU" sz="1200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b="1" spc="-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Нинциев</a:t>
            </a:r>
            <a:endParaRPr lang="ru-RU" altLang="ru-RU" sz="1200" b="1" spc="-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200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Проректор по учебно-методической работе СПБГУЭФ</a:t>
            </a:r>
          </a:p>
        </p:txBody>
      </p:sp>
      <p:pic>
        <p:nvPicPr>
          <p:cNvPr id="8" name="Рисунок 14">
            <a:extLst>
              <a:ext uri="{FF2B5EF4-FFF2-40B4-BE49-F238E27FC236}">
                <a16:creationId xmlns:a16="http://schemas.microsoft.com/office/drawing/2014/main" id="{3AE8FAF4-799E-5275-EA73-E5705665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56" y="4416402"/>
            <a:ext cx="2414329" cy="22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E5BEB1-53A0-5E40-451A-DAD1611EA352}"/>
              </a:ext>
            </a:extLst>
          </p:cNvPr>
          <p:cNvSpPr txBox="1"/>
          <p:nvPr/>
        </p:nvSpPr>
        <p:spPr>
          <a:xfrm>
            <a:off x="3582886" y="1164297"/>
            <a:ext cx="5660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Кафедра экономики </a:t>
            </a:r>
            <a:b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 управления качеством образована решением </a:t>
            </a:r>
            <a:b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Ученого Совета СПбГУЭФ </a:t>
            </a:r>
            <a:b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 июля 1999 года </a:t>
            </a:r>
            <a:b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основе выделения из состава кафедры экономики предприятия и производственного менеджмента </a:t>
            </a:r>
            <a:b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перспективного направления экономической науки.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5C1529B0-4036-02AB-0762-766BC417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005" y="1164297"/>
            <a:ext cx="1849614" cy="23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3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3AD6E-123A-ABEE-077B-5B2ED1144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5C7B868-E1EF-4D3C-B1E5-255C48BBBB2B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дополнительного образования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58F30C5-2A27-DF93-F77D-23BE716A8A88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CAF7D19-0EE9-186F-AEF9-A467FD6A6B72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58D47E-4A90-E32D-D646-39BA315961FF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3500E-D5AB-4A9F-0E55-DC29AEB665E5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3B9026-5A18-E2A3-8B6E-935B183DA26A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3EC95-4841-56F9-1278-729D9426AFE6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31B527-E953-0F07-7682-EA33CEA22863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C951C86-6639-6871-9832-9EC7AF88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" y="1299522"/>
            <a:ext cx="1019664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BC209295-D57D-4CB0-EBAA-7548C324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" y="3702828"/>
            <a:ext cx="4838255" cy="291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2F35710-8D09-0545-6776-57E7208C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55" y="3702827"/>
            <a:ext cx="4738832" cy="291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05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DCB6CD-B5C6-4800-9D49-AC4973714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B2EA228-63C6-49B3-E8D9-9585DD32E656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Разработка модельного законодательства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МПА  государств СНГ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B31B54-9C96-F45F-1BAC-6FF1C90D9EE6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27CDDE-1016-1389-0DCC-0C834C86E713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A4DF74-A2EA-5293-16B1-DEDE1DBE209D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A90A4-CB5C-A866-51A0-C57E63201494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D6681-492F-3F64-E0B7-6B28B528272E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63420-A851-F0C1-CA04-ED830C3DDC39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9A6C5-973E-72F5-B8C2-8975D2D59F13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74F5E5-3225-C784-C2D6-CDCD1FA25219}"/>
              </a:ext>
            </a:extLst>
          </p:cNvPr>
          <p:cNvSpPr txBox="1">
            <a:spLocks/>
          </p:cNvSpPr>
          <p:nvPr/>
        </p:nvSpPr>
        <p:spPr bwMode="auto">
          <a:xfrm>
            <a:off x="126623" y="2006353"/>
            <a:ext cx="4436499" cy="359545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100000"/>
              </a:lnSpc>
              <a:buNone/>
              <a:defRPr lang="ru-RU" sz="1400" b="0" strike="noStrike" kern="1200" spc="-1">
                <a:solidFill>
                  <a:srgbClr val="000000"/>
                </a:solidFill>
                <a:latin typeface="Times New Roman"/>
                <a:ea typeface="DejaVu San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Рекомендации «О повышении качества образования в государствах – участниках СНГ»</a:t>
            </a:r>
            <a:r>
              <a:rPr sz="2000" dirty="0">
                <a:solidFill>
                  <a:srgbClr val="128C91"/>
                </a:solidFill>
                <a:latin typeface="Century Gothic" panose="020B0502020202020204" pitchFamily="34" charset="0"/>
              </a:rPr>
              <a:t> </a:t>
            </a:r>
            <a:r>
              <a:rPr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(2017-2019 </a:t>
            </a:r>
            <a:r>
              <a:rPr sz="2000" b="1" dirty="0" err="1">
                <a:solidFill>
                  <a:srgbClr val="128C91"/>
                </a:solidFill>
                <a:latin typeface="Century Gothic" panose="020B0502020202020204" pitchFamily="34" charset="0"/>
              </a:rPr>
              <a:t>г.г</a:t>
            </a:r>
            <a:r>
              <a:rPr sz="20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.)</a:t>
            </a:r>
          </a:p>
          <a:p>
            <a:endParaRPr sz="2000" b="1" dirty="0">
              <a:solidFill>
                <a:srgbClr val="128C91"/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n-ea"/>
            </a:endParaRPr>
          </a:p>
          <a:p>
            <a:pPr algn="just"/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</a:rPr>
              <a:t>Прошли обсуждение в ноябре 2017  и марте 2018 года  на  заседаниях Постоянной комиссии МПА СНГ по науке и образованию.</a:t>
            </a:r>
          </a:p>
          <a:p>
            <a:pPr algn="just"/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</a:rPr>
              <a:t>В 2019 году рекомендации были приняты на 45 Генеральной Ассамблее  МПА государств СНГ в Санкт-Петербурге. </a:t>
            </a:r>
          </a:p>
          <a:p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C1F1A4AA-8C6F-643D-0561-F73FF409D1A1}"/>
              </a:ext>
            </a:extLst>
          </p:cNvPr>
          <p:cNvSpPr txBox="1">
            <a:spLocks/>
          </p:cNvSpPr>
          <p:nvPr/>
        </p:nvSpPr>
        <p:spPr bwMode="auto">
          <a:xfrm>
            <a:off x="4635130" y="2032987"/>
            <a:ext cx="4606525" cy="45548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Концепция разработки модельного закона </a:t>
            </a:r>
            <a:b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«О стандартизации» </a:t>
            </a:r>
            <a:b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128C9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(2023-2024 г.)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b="1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Основная идея: </a:t>
            </a:r>
            <a: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разработка актуального документа, устанавливающего единые правовые основы стандартизации в государствах-участниках СНГ и проведения единой межгосударственной политики в сфере стандартизации для обеспечения качества продукции, развитие экономической интеграции и добросовестной конкуренции на рынке, обеспечение устойчивой модернизации национальных экономик. </a:t>
            </a:r>
          </a:p>
          <a:p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6" descr="http://unecon.ru/sites/default/files/resize/mpa_6878-600x400.jpg">
            <a:extLst>
              <a:ext uri="{FF2B5EF4-FFF2-40B4-BE49-F238E27FC236}">
                <a16:creationId xmlns:a16="http://schemas.microsoft.com/office/drawing/2014/main" id="{BEE34F7C-4BEF-ABBA-3FEB-B626A0A8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50" y="3207577"/>
            <a:ext cx="2492844" cy="170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Ð¡Ð¾Ð²ÐµÑÐ°Ð½Ð¸Ðµ Ð¿Ð¾ Ð²Ð¾Ð¿ÑÐ¾ÑÐ°Ð¼ Ð¿Ð¾Ð´Ð³Ð¾ÑÐ¾Ð²ÐºÐ¸ Ð¸ Ð¿ÑÐ¾Ð²ÐµÐ´ÐµÐ½Ð¸Ñ Ð¼ÐµÐ¶Ð´ÑÐ½Ð°ÑÐ¾Ð´Ð½Ð¾Ð¹ ÐºÐ¾Ð½ÑÐµÑÐµÐ½ÑÐ¸Ð¸ Ð¿Ð¾ Ð±Ð¾ÑÑÐ±Ðµ Ñ ÑÐµÑÑÐ¾ÑÐ¸Ð·Ð¼Ð¾Ð¼ ">
            <a:extLst>
              <a:ext uri="{FF2B5EF4-FFF2-40B4-BE49-F238E27FC236}">
                <a16:creationId xmlns:a16="http://schemas.microsoft.com/office/drawing/2014/main" id="{DDF19222-0049-0FF8-70AC-4BE4DD9D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6"/>
          <a:stretch>
            <a:fillRect/>
          </a:stretch>
        </p:blipFill>
        <p:spPr bwMode="auto">
          <a:xfrm>
            <a:off x="9606304" y="1500954"/>
            <a:ext cx="2459073" cy="124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unecon.ru/sites/default/files/resize/mpa_6835-600x397.jpg">
            <a:extLst>
              <a:ext uri="{FF2B5EF4-FFF2-40B4-BE49-F238E27FC236}">
                <a16:creationId xmlns:a16="http://schemas.microsoft.com/office/drawing/2014/main" id="{09AC73C6-9F34-B0C4-B6B5-8E191D083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13717" r="9031" b="37990"/>
          <a:stretch/>
        </p:blipFill>
        <p:spPr bwMode="auto">
          <a:xfrm>
            <a:off x="9242617" y="5180225"/>
            <a:ext cx="2786961" cy="98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65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B42C7-F4A4-126C-83E1-6D0520B0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DD14F77-0596-7D4D-3BAF-C2288A6BE96C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Компетенции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востребованы в обеспечении устойчивого развития российской экономики и качества российской медицины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DEBA17-6364-19AD-27B8-6701C00462A1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EFAA2D-BA54-68B4-82D4-7E3B8DEF688F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BC5F79-5516-2882-BD06-F9A5E1AE55C5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7C35E9-CD1A-76D1-6858-F4BA06A7F5C0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0624B-F88F-C821-A19D-13F88C5209A5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4BE499-750D-4D82-5DD3-5C48920F5B8F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AEE78-720E-41AE-9B37-529B646C11BF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C018B-A5EC-CA16-8475-E707285A4F46}"/>
              </a:ext>
            </a:extLst>
          </p:cNvPr>
          <p:cNvSpPr txBox="1"/>
          <p:nvPr/>
        </p:nvSpPr>
        <p:spPr bwMode="auto">
          <a:xfrm>
            <a:off x="742499" y="4444651"/>
            <a:ext cx="3906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СПбГЭУ активно участвует в деятельности технического комитета по стандартизации </a:t>
            </a:r>
          </a:p>
          <a:p>
            <a:pPr algn="ctr"/>
            <a: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ТК 115 «Устойчивое развитие административно-территориальных образований» </a:t>
            </a:r>
          </a:p>
          <a:p>
            <a:pPr algn="ctr"/>
            <a: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 момента его создания в 2012 году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DD8916-5612-8D24-4FB0-7EFEA90D0D0D}"/>
              </a:ext>
            </a:extLst>
          </p:cNvPr>
          <p:cNvSpPr txBox="1"/>
          <p:nvPr/>
        </p:nvSpPr>
        <p:spPr bwMode="auto">
          <a:xfrm>
            <a:off x="6353892" y="4444651"/>
            <a:ext cx="44801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28 февраля 2024 года состоялось первое заседание подкомитета «Менеджмент организации здравоохранения» технического комитета по стандартизации ТК 076 «Системы менеджмента» </a:t>
            </a:r>
            <a:b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lang="ru-RU" sz="1600" spc="-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(ПК 3/ТК 076), в состав которого вошел представитель СПбГЭУ (Горбашко Е.А.)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03E7BE5-4654-4A61-CA0C-9480D33B7FAB}"/>
              </a:ext>
            </a:extLst>
          </p:cNvPr>
          <p:cNvGrpSpPr/>
          <p:nvPr/>
        </p:nvGrpSpPr>
        <p:grpSpPr>
          <a:xfrm>
            <a:off x="1169110" y="1261117"/>
            <a:ext cx="8843022" cy="3054204"/>
            <a:chOff x="2460468" y="1701283"/>
            <a:chExt cx="6836416" cy="2524125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54BC7FF-DD94-1559-29B8-A26DE1A5E51C}"/>
                </a:ext>
              </a:extLst>
            </p:cNvPr>
            <p:cNvSpPr/>
            <p:nvPr/>
          </p:nvSpPr>
          <p:spPr>
            <a:xfrm>
              <a:off x="6771171" y="1701283"/>
              <a:ext cx="2525713" cy="2524125"/>
            </a:xfrm>
            <a:prstGeom prst="ellipse">
              <a:avLst/>
            </a:prstGeom>
            <a:solidFill>
              <a:srgbClr val="128C9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3564707-93BC-93CB-4707-C1CED972B17E}"/>
                </a:ext>
              </a:extLst>
            </p:cNvPr>
            <p:cNvSpPr/>
            <p:nvPr/>
          </p:nvSpPr>
          <p:spPr>
            <a:xfrm>
              <a:off x="2460468" y="1701283"/>
              <a:ext cx="2524125" cy="2524125"/>
            </a:xfrm>
            <a:prstGeom prst="ellipse">
              <a:avLst/>
            </a:prstGeom>
            <a:solidFill>
              <a:srgbClr val="128C9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8451BF-817F-E7D0-D5EB-F5D06CAD8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6785" y="2479901"/>
              <a:ext cx="2087563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ТК 115</a:t>
              </a: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E4E83985-EA92-7225-ED90-3D7585747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1172" y="2380697"/>
              <a:ext cx="252571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ПК 3 / ТК 076</a:t>
              </a:r>
              <a:endParaRPr kumimoji="0" lang="ru-RU" altLang="ru-RU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923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830E4-B5C1-7DAA-39C5-17962DAC4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A78C1D8-5E04-23F1-8224-8B5C28759453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Примеры стратегические партнерств при участии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Кафедры Проектного менеджмента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B17356-FFDB-1411-9967-3BE961F4943C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EF32F7-0DB3-4996-BEBD-841B86762AF4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EC515B6-CB1A-1D66-3E34-E1A7585A7A06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F3B88-3999-65B7-F52B-E8C66A879486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793E4-3019-C362-DC2C-7D54C065E051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F8C99E-BFDD-5601-9381-48F41D0015A0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4D87E-B9E9-F866-358D-4F717FC89787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C4E6371-2B1C-8EE2-B248-8979B0195EAF}"/>
              </a:ext>
            </a:extLst>
          </p:cNvPr>
          <p:cNvGrpSpPr/>
          <p:nvPr/>
        </p:nvGrpSpPr>
        <p:grpSpPr>
          <a:xfrm>
            <a:off x="63797" y="1216153"/>
            <a:ext cx="9165263" cy="5377071"/>
            <a:chOff x="63797" y="1216153"/>
            <a:chExt cx="9165263" cy="53770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460B47-993C-02C0-FA52-40C1F6AC1908}"/>
                </a:ext>
              </a:extLst>
            </p:cNvPr>
            <p:cNvSpPr/>
            <p:nvPr/>
          </p:nvSpPr>
          <p:spPr>
            <a:xfrm>
              <a:off x="96800" y="1216153"/>
              <a:ext cx="9100466" cy="636864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wrap="square" lIns="90000" tIns="45000" rIns="90000" bIns="45000" anchor="t">
              <a:spAutoFit/>
            </a:bodyPr>
            <a:lstStyle/>
            <a:p>
              <a:pPr marL="45720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Договор о реализации основной профессиональной образовательной программы по направлению подготовки магистратуры 38.04.01 Экономика – «Проектное предпринимательство» с использованием сетевой формы; Московский государственный университет геодезии и картографии» (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МИИГАиК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AC9C48F-EE5A-11F3-83DE-6751F3416C62}"/>
                </a:ext>
              </a:extLst>
            </p:cNvPr>
            <p:cNvSpPr/>
            <p:nvPr/>
          </p:nvSpPr>
          <p:spPr>
            <a:xfrm>
              <a:off x="96800" y="1216153"/>
              <a:ext cx="458426" cy="625015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1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642D7C-575F-0FCC-E64D-1949519901FA}"/>
                </a:ext>
              </a:extLst>
            </p:cNvPr>
            <p:cNvSpPr/>
            <p:nvPr/>
          </p:nvSpPr>
          <p:spPr>
            <a:xfrm>
              <a:off x="87922" y="1862715"/>
              <a:ext cx="9100466" cy="252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АНО «Агентство стратегических инициатив»</a:t>
              </a:r>
            </a:p>
          </p:txBody>
        </p:sp>
        <p:sp>
          <p:nvSpPr>
            <p:cNvPr id="10" name="Прямоугольник 7">
              <a:extLst>
                <a:ext uri="{FF2B5EF4-FFF2-40B4-BE49-F238E27FC236}">
                  <a16:creationId xmlns:a16="http://schemas.microsoft.com/office/drawing/2014/main" id="{CB0ECBFC-CFE3-EB57-FD5F-7CAE12F0A615}"/>
                </a:ext>
              </a:extLst>
            </p:cNvPr>
            <p:cNvSpPr/>
            <p:nvPr/>
          </p:nvSpPr>
          <p:spPr>
            <a:xfrm>
              <a:off x="87922" y="1862715"/>
              <a:ext cx="458426" cy="252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2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FD9D53FD-48BF-6BB9-3CA1-9D0FB60EEF69}"/>
                </a:ext>
              </a:extLst>
            </p:cNvPr>
            <p:cNvSpPr/>
            <p:nvPr/>
          </p:nvSpPr>
          <p:spPr>
            <a:xfrm>
              <a:off x="87922" y="2147710"/>
              <a:ext cx="9100466" cy="252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algn="just"/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АНО «Центр компетенций в сфере туризма и гостеприимства Санкт-Петербурга – 2023 г.</a:t>
              </a:r>
            </a:p>
          </p:txBody>
        </p:sp>
        <p:sp>
          <p:nvSpPr>
            <p:cNvPr id="23" name="Прямоугольник 7">
              <a:extLst>
                <a:ext uri="{FF2B5EF4-FFF2-40B4-BE49-F238E27FC236}">
                  <a16:creationId xmlns:a16="http://schemas.microsoft.com/office/drawing/2014/main" id="{0A5335E5-604D-C640-9A17-7834627281B9}"/>
                </a:ext>
              </a:extLst>
            </p:cNvPr>
            <p:cNvSpPr/>
            <p:nvPr/>
          </p:nvSpPr>
          <p:spPr>
            <a:xfrm>
              <a:off x="87922" y="2147710"/>
              <a:ext cx="458426" cy="252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3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5CC2FBB1-B13D-555D-CE11-77E6D75F38C3}"/>
                </a:ext>
              </a:extLst>
            </p:cNvPr>
            <p:cNvSpPr/>
            <p:nvPr/>
          </p:nvSpPr>
          <p:spPr>
            <a:xfrm>
              <a:off x="75568" y="2432300"/>
              <a:ext cx="9130576" cy="360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marR="0" lvl="0" indent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Федеральным агентством по техническому регулированию  и метрологии (Росстандартом) </a:t>
              </a:r>
              <a:b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</a:b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о совместном развитии научно-образовательного и кадрового потенциалов, о взаимном содействии. </a:t>
              </a:r>
            </a:p>
          </p:txBody>
        </p:sp>
        <p:sp>
          <p:nvSpPr>
            <p:cNvPr id="25" name="Прямоугольник 7">
              <a:extLst>
                <a:ext uri="{FF2B5EF4-FFF2-40B4-BE49-F238E27FC236}">
                  <a16:creationId xmlns:a16="http://schemas.microsoft.com/office/drawing/2014/main" id="{4FD4BD32-9F6A-CF3F-7CAA-EF99CAD0A669}"/>
                </a:ext>
              </a:extLst>
            </p:cNvPr>
            <p:cNvSpPr/>
            <p:nvPr/>
          </p:nvSpPr>
          <p:spPr>
            <a:xfrm>
              <a:off x="75567" y="2432300"/>
              <a:ext cx="483726" cy="360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</a:rPr>
                <a:t>4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DECDED53-9DFD-4ADA-8E1A-1A95474C97BC}"/>
                </a:ext>
              </a:extLst>
            </p:cNvPr>
            <p:cNvSpPr/>
            <p:nvPr/>
          </p:nvSpPr>
          <p:spPr>
            <a:xfrm>
              <a:off x="84446" y="2815044"/>
              <a:ext cx="9121698" cy="662403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wrap="square" lIns="90000" tIns="45000" rIns="90000" bIns="45000" anchor="t">
              <a:spAutoFit/>
            </a:bodyPr>
            <a:lstStyle/>
            <a:p>
              <a:pPr marL="457200" algn="just"/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о сотрудничестве с федеральным государственным унитарным предприятием «Всероссийский научно-исследовательский институт метрологии им. Д. И. Менделеева» о взаимодействие в рамках Метрологического образовательного кластера Росстандарта в Санкт-Петербурге. </a:t>
              </a:r>
            </a:p>
          </p:txBody>
        </p:sp>
        <p:sp>
          <p:nvSpPr>
            <p:cNvPr id="27" name="Прямоугольник 7">
              <a:extLst>
                <a:ext uri="{FF2B5EF4-FFF2-40B4-BE49-F238E27FC236}">
                  <a16:creationId xmlns:a16="http://schemas.microsoft.com/office/drawing/2014/main" id="{FCA505AC-3728-1021-FFF2-A6531BC4A1D2}"/>
                </a:ext>
              </a:extLst>
            </p:cNvPr>
            <p:cNvSpPr/>
            <p:nvPr/>
          </p:nvSpPr>
          <p:spPr>
            <a:xfrm>
              <a:off x="73812" y="2843317"/>
              <a:ext cx="483725" cy="576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5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TextBox 1">
              <a:extLst>
                <a:ext uri="{FF2B5EF4-FFF2-40B4-BE49-F238E27FC236}">
                  <a16:creationId xmlns:a16="http://schemas.microsoft.com/office/drawing/2014/main" id="{3FEF4E50-4203-6A4D-5494-974C58302005}"/>
                </a:ext>
              </a:extLst>
            </p:cNvPr>
            <p:cNvSpPr/>
            <p:nvPr/>
          </p:nvSpPr>
          <p:spPr>
            <a:xfrm>
              <a:off x="84446" y="3468686"/>
              <a:ext cx="9112820" cy="252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marR="0" lvl="0" indent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Мордовским государственный НИУ им. Огарева Н.П.</a:t>
              </a:r>
            </a:p>
          </p:txBody>
        </p:sp>
        <p:sp>
          <p:nvSpPr>
            <p:cNvPr id="29" name="Прямоугольник 7">
              <a:extLst>
                <a:ext uri="{FF2B5EF4-FFF2-40B4-BE49-F238E27FC236}">
                  <a16:creationId xmlns:a16="http://schemas.microsoft.com/office/drawing/2014/main" id="{9F6FDEB4-45D3-23F9-F8A3-A61F90117CC5}"/>
                </a:ext>
              </a:extLst>
            </p:cNvPr>
            <p:cNvSpPr/>
            <p:nvPr/>
          </p:nvSpPr>
          <p:spPr>
            <a:xfrm>
              <a:off x="84446" y="3468686"/>
              <a:ext cx="459048" cy="252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6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E2634106-30EC-BF0F-EBAD-C24E4A0A93DB}"/>
                </a:ext>
              </a:extLst>
            </p:cNvPr>
            <p:cNvSpPr/>
            <p:nvPr/>
          </p:nvSpPr>
          <p:spPr>
            <a:xfrm>
              <a:off x="93324" y="3741763"/>
              <a:ext cx="9112820" cy="252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algn="just"/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Казанским инновационным университетом им.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Тимирязова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В.</a:t>
              </a:r>
            </a:p>
          </p:txBody>
        </p:sp>
        <p:sp>
          <p:nvSpPr>
            <p:cNvPr id="31" name="Прямоугольник 7">
              <a:extLst>
                <a:ext uri="{FF2B5EF4-FFF2-40B4-BE49-F238E27FC236}">
                  <a16:creationId xmlns:a16="http://schemas.microsoft.com/office/drawing/2014/main" id="{8F22C833-6B1D-B2DA-FE65-6A9F0822A63D}"/>
                </a:ext>
              </a:extLst>
            </p:cNvPr>
            <p:cNvSpPr/>
            <p:nvPr/>
          </p:nvSpPr>
          <p:spPr>
            <a:xfrm>
              <a:off x="84446" y="3752221"/>
              <a:ext cx="459048" cy="252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7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EAEC84D5-F552-3C6B-EF98-191B393C37A0}"/>
                </a:ext>
              </a:extLst>
            </p:cNvPr>
            <p:cNvSpPr/>
            <p:nvPr/>
          </p:nvSpPr>
          <p:spPr>
            <a:xfrm>
              <a:off x="84446" y="4035410"/>
              <a:ext cx="9112820" cy="324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Фондом поддержки международных экономических и гуманитарных программ «Стратегия» (Фонд Стратегия).</a:t>
              </a:r>
            </a:p>
          </p:txBody>
        </p:sp>
        <p:sp>
          <p:nvSpPr>
            <p:cNvPr id="33" name="Прямоугольник 7">
              <a:extLst>
                <a:ext uri="{FF2B5EF4-FFF2-40B4-BE49-F238E27FC236}">
                  <a16:creationId xmlns:a16="http://schemas.microsoft.com/office/drawing/2014/main" id="{1785D808-56F6-76F0-DDF2-C6700703640A}"/>
                </a:ext>
              </a:extLst>
            </p:cNvPr>
            <p:cNvSpPr/>
            <p:nvPr/>
          </p:nvSpPr>
          <p:spPr>
            <a:xfrm>
              <a:off x="84446" y="4035410"/>
              <a:ext cx="459048" cy="324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8</a:t>
              </a:r>
              <a:endParaRPr kumimoji="0" lang="ru-RU" sz="1050" b="0" i="0" u="none" strike="noStrike" kern="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6BDCF139-4088-491E-9C9E-64E2D530D722}"/>
                </a:ext>
              </a:extLst>
            </p:cNvPr>
            <p:cNvSpPr/>
            <p:nvPr/>
          </p:nvSpPr>
          <p:spPr>
            <a:xfrm>
              <a:off x="84446" y="4395404"/>
              <a:ext cx="9112820" cy="360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457200" algn="just"/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о стратегическом партнерстве между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, ООО ВНИЦ «Р-н-С» Ассоциацией «Национального конгресс-бюро».</a:t>
              </a:r>
            </a:p>
          </p:txBody>
        </p:sp>
        <p:sp>
          <p:nvSpPr>
            <p:cNvPr id="35" name="Прямоугольник 7">
              <a:extLst>
                <a:ext uri="{FF2B5EF4-FFF2-40B4-BE49-F238E27FC236}">
                  <a16:creationId xmlns:a16="http://schemas.microsoft.com/office/drawing/2014/main" id="{1081811B-F692-B8D8-E516-982BA652C7F2}"/>
                </a:ext>
              </a:extLst>
            </p:cNvPr>
            <p:cNvSpPr/>
            <p:nvPr/>
          </p:nvSpPr>
          <p:spPr>
            <a:xfrm>
              <a:off x="84446" y="4395404"/>
              <a:ext cx="459048" cy="360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9</a:t>
              </a:r>
              <a:endParaRPr kumimoji="0" lang="ru-RU" sz="1050" b="0" i="0" u="none" strike="noStrike" kern="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8B8A96DD-89D2-89D6-CF70-85404A7BAC4B}"/>
                </a:ext>
              </a:extLst>
            </p:cNvPr>
            <p:cNvSpPr/>
            <p:nvPr/>
          </p:nvSpPr>
          <p:spPr>
            <a:xfrm>
              <a:off x="63797" y="4781856"/>
              <a:ext cx="9143997" cy="396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53964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о стратегическом партнерстве между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, Ассоциацией «Национального конгресс-бюро», и международной компания Азиатско-Тихоокеанский Институт, Центр совершенствования, 2019.</a:t>
              </a:r>
            </a:p>
          </p:txBody>
        </p:sp>
        <p:sp>
          <p:nvSpPr>
            <p:cNvPr id="37" name="Прямоугольник 7">
              <a:extLst>
                <a:ext uri="{FF2B5EF4-FFF2-40B4-BE49-F238E27FC236}">
                  <a16:creationId xmlns:a16="http://schemas.microsoft.com/office/drawing/2014/main" id="{EC6A0927-C128-22AC-2AC4-3FB4FDAA9A9E}"/>
                </a:ext>
              </a:extLst>
            </p:cNvPr>
            <p:cNvSpPr/>
            <p:nvPr/>
          </p:nvSpPr>
          <p:spPr>
            <a:xfrm>
              <a:off x="85063" y="4781856"/>
              <a:ext cx="569880" cy="396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10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9A0083F7-6E75-EB34-1111-8081C30D4278}"/>
                </a:ext>
              </a:extLst>
            </p:cNvPr>
            <p:cNvSpPr/>
            <p:nvPr/>
          </p:nvSpPr>
          <p:spPr>
            <a:xfrm>
              <a:off x="104575" y="6233224"/>
              <a:ext cx="9103220" cy="360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539640" marR="0" lvl="0" indent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30360" algn="l"/>
                </a:tabLst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о сотрудничестве между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и ООО «НПП «Лазерные системы».</a:t>
              </a:r>
            </a:p>
          </p:txBody>
        </p:sp>
        <p:sp>
          <p:nvSpPr>
            <p:cNvPr id="39" name="Прямоугольник 7">
              <a:extLst>
                <a:ext uri="{FF2B5EF4-FFF2-40B4-BE49-F238E27FC236}">
                  <a16:creationId xmlns:a16="http://schemas.microsoft.com/office/drawing/2014/main" id="{FE4298F0-4645-EACF-D10C-165CA746E82F}"/>
                </a:ext>
              </a:extLst>
            </p:cNvPr>
            <p:cNvSpPr/>
            <p:nvPr/>
          </p:nvSpPr>
          <p:spPr>
            <a:xfrm>
              <a:off x="100975" y="6233224"/>
              <a:ext cx="605428" cy="360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15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TextBox 2">
              <a:extLst>
                <a:ext uri="{FF2B5EF4-FFF2-40B4-BE49-F238E27FC236}">
                  <a16:creationId xmlns:a16="http://schemas.microsoft.com/office/drawing/2014/main" id="{FCF39403-F373-EA4B-2315-59F7B2B5F086}"/>
                </a:ext>
              </a:extLst>
            </p:cNvPr>
            <p:cNvSpPr/>
            <p:nvPr/>
          </p:nvSpPr>
          <p:spPr>
            <a:xfrm>
              <a:off x="93942" y="5210121"/>
              <a:ext cx="9124485" cy="396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539640" algn="just"/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о стратегическом партнерстве между кафедрой метрологии и стандартизации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Сумгаитского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государственного университета и кафедрой проектного менеджмента и управления качеством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41" name="Прямоугольник 7">
              <a:extLst>
                <a:ext uri="{FF2B5EF4-FFF2-40B4-BE49-F238E27FC236}">
                  <a16:creationId xmlns:a16="http://schemas.microsoft.com/office/drawing/2014/main" id="{D54E2034-6F2F-F17D-84E4-0620C2AD9E78}"/>
                </a:ext>
              </a:extLst>
            </p:cNvPr>
            <p:cNvSpPr/>
            <p:nvPr/>
          </p:nvSpPr>
          <p:spPr>
            <a:xfrm>
              <a:off x="90343" y="5210121"/>
              <a:ext cx="606842" cy="396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11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5BEA26B7-E9AB-4E95-D281-719AABC8ABE6}"/>
                </a:ext>
              </a:extLst>
            </p:cNvPr>
            <p:cNvSpPr/>
            <p:nvPr/>
          </p:nvSpPr>
          <p:spPr>
            <a:xfrm>
              <a:off x="136472" y="5637553"/>
              <a:ext cx="9092587" cy="252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539640" marR="0" lvl="0" indent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30360" algn="l"/>
                </a:tabLst>
                <a:defRPr/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с Комитетом государственного финансового контроля Правительства Санкт-Петербурга.</a:t>
              </a:r>
            </a:p>
          </p:txBody>
        </p:sp>
        <p:sp>
          <p:nvSpPr>
            <p:cNvPr id="43" name="Прямоугольник 7">
              <a:extLst>
                <a:ext uri="{FF2B5EF4-FFF2-40B4-BE49-F238E27FC236}">
                  <a16:creationId xmlns:a16="http://schemas.microsoft.com/office/drawing/2014/main" id="{63829153-F781-AE71-B1B7-26977AFF57F0}"/>
                </a:ext>
              </a:extLst>
            </p:cNvPr>
            <p:cNvSpPr/>
            <p:nvPr/>
          </p:nvSpPr>
          <p:spPr>
            <a:xfrm>
              <a:off x="100973" y="5637553"/>
              <a:ext cx="604721" cy="252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12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E3DD0838-15BE-0FE1-1B18-4B5B9D5DBEB8}"/>
                </a:ext>
              </a:extLst>
            </p:cNvPr>
            <p:cNvSpPr/>
            <p:nvPr/>
          </p:nvSpPr>
          <p:spPr>
            <a:xfrm>
              <a:off x="157738" y="5914816"/>
              <a:ext cx="9071322" cy="288000"/>
            </a:xfrm>
            <a:prstGeom prst="roundRect">
              <a:avLst>
                <a:gd name="adj" fmla="val 16667"/>
              </a:avLst>
            </a:prstGeom>
            <a:solidFill>
              <a:srgbClr val="4F81BD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539640" algn="just">
                <a:tabLst>
                  <a:tab pos="630360" algn="l"/>
                </a:tabLst>
              </a:pP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Соглашение о сотрудничестве между </a:t>
              </a:r>
              <a:r>
                <a:rPr lang="ru-RU" sz="105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05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и Фондом поддержки государственных стратегий.</a:t>
              </a:r>
            </a:p>
          </p:txBody>
        </p:sp>
        <p:sp>
          <p:nvSpPr>
            <p:cNvPr id="45" name="Прямоугольник 7">
              <a:extLst>
                <a:ext uri="{FF2B5EF4-FFF2-40B4-BE49-F238E27FC236}">
                  <a16:creationId xmlns:a16="http://schemas.microsoft.com/office/drawing/2014/main" id="{A507E228-321D-2620-0299-7649EB566234}"/>
                </a:ext>
              </a:extLst>
            </p:cNvPr>
            <p:cNvSpPr/>
            <p:nvPr/>
          </p:nvSpPr>
          <p:spPr>
            <a:xfrm>
              <a:off x="100975" y="5914816"/>
              <a:ext cx="611406" cy="288000"/>
            </a:xfrm>
            <a:prstGeom prst="roundRect">
              <a:avLst>
                <a:gd name="adj" fmla="val 16667"/>
              </a:avLst>
            </a:prstGeom>
            <a:solidFill>
              <a:srgbClr val="0C8286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DejaVu Sans"/>
                </a:rPr>
                <a:t>13</a:t>
              </a:r>
              <a:endParaRPr kumimoji="0" lang="ru-RU" sz="105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6" name="Picture 4">
            <a:extLst>
              <a:ext uri="{FF2B5EF4-FFF2-40B4-BE49-F238E27FC236}">
                <a16:creationId xmlns:a16="http://schemas.microsoft.com/office/drawing/2014/main" id="{E3709414-8081-454B-CE05-4DDAADC8DEB2}"/>
              </a:ext>
            </a:extLst>
          </p:cNvPr>
          <p:cNvSpPr/>
          <p:nvPr/>
        </p:nvSpPr>
        <p:spPr>
          <a:xfrm>
            <a:off x="9357918" y="1231148"/>
            <a:ext cx="1651337" cy="755549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7" name="Рисунок 13">
            <a:extLst>
              <a:ext uri="{FF2B5EF4-FFF2-40B4-BE49-F238E27FC236}">
                <a16:creationId xmlns:a16="http://schemas.microsoft.com/office/drawing/2014/main" id="{926A0F92-1B27-7560-6ABF-3460552577C1}"/>
              </a:ext>
            </a:extLst>
          </p:cNvPr>
          <p:cNvSpPr/>
          <p:nvPr/>
        </p:nvSpPr>
        <p:spPr>
          <a:xfrm>
            <a:off x="9512867" y="3163157"/>
            <a:ext cx="2311560" cy="690120"/>
          </a:xfrm>
          <a:prstGeom prst="roundRect">
            <a:avLst>
              <a:gd name="adj" fmla="val 16667"/>
            </a:avLst>
          </a:prstGeom>
          <a:blipFill rotWithShape="0">
            <a:blip r:embed="rId5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8" name="Picture 8">
            <a:extLst>
              <a:ext uri="{FF2B5EF4-FFF2-40B4-BE49-F238E27FC236}">
                <a16:creationId xmlns:a16="http://schemas.microsoft.com/office/drawing/2014/main" id="{38C96031-8E91-F152-4B58-4F34E3E7724A}"/>
              </a:ext>
            </a:extLst>
          </p:cNvPr>
          <p:cNvSpPr/>
          <p:nvPr/>
        </p:nvSpPr>
        <p:spPr>
          <a:xfrm>
            <a:off x="9306736" y="2196647"/>
            <a:ext cx="1854794" cy="745347"/>
          </a:xfrm>
          <a:prstGeom prst="roundRect">
            <a:avLst>
              <a:gd name="adj" fmla="val 16667"/>
            </a:avLst>
          </a:prstGeom>
          <a:blipFill rotWithShape="0">
            <a:blip r:embed="rId6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49" name="Picture 2">
            <a:extLst>
              <a:ext uri="{FF2B5EF4-FFF2-40B4-BE49-F238E27FC236}">
                <a16:creationId xmlns:a16="http://schemas.microsoft.com/office/drawing/2014/main" id="{0C93718B-A8C7-9975-1CF0-19F55E77B4A3}"/>
              </a:ext>
            </a:extLst>
          </p:cNvPr>
          <p:cNvSpPr/>
          <p:nvPr/>
        </p:nvSpPr>
        <p:spPr>
          <a:xfrm>
            <a:off x="11266991" y="2114714"/>
            <a:ext cx="786945" cy="828869"/>
          </a:xfrm>
          <a:prstGeom prst="roundRect">
            <a:avLst>
              <a:gd name="adj" fmla="val 16667"/>
            </a:avLst>
          </a:prstGeom>
          <a:blipFill rotWithShape="0">
            <a:blip r:embed="rId7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0" name="Picture 4">
            <a:extLst>
              <a:ext uri="{FF2B5EF4-FFF2-40B4-BE49-F238E27FC236}">
                <a16:creationId xmlns:a16="http://schemas.microsoft.com/office/drawing/2014/main" id="{102D729D-DA48-F006-D08A-7F9A9241A40D}"/>
              </a:ext>
            </a:extLst>
          </p:cNvPr>
          <p:cNvSpPr/>
          <p:nvPr/>
        </p:nvSpPr>
        <p:spPr>
          <a:xfrm>
            <a:off x="11183749" y="1148381"/>
            <a:ext cx="754647" cy="913864"/>
          </a:xfrm>
          <a:prstGeom prst="roundRect">
            <a:avLst>
              <a:gd name="adj" fmla="val 16667"/>
            </a:avLst>
          </a:prstGeom>
          <a:blipFill rotWithShape="0">
            <a:blip r:embed="rId8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1" name="Picture 6">
            <a:extLst>
              <a:ext uri="{FF2B5EF4-FFF2-40B4-BE49-F238E27FC236}">
                <a16:creationId xmlns:a16="http://schemas.microsoft.com/office/drawing/2014/main" id="{D0CAC238-E712-8176-DDE0-21DF82226457}"/>
              </a:ext>
            </a:extLst>
          </p:cNvPr>
          <p:cNvSpPr/>
          <p:nvPr/>
        </p:nvSpPr>
        <p:spPr>
          <a:xfrm>
            <a:off x="9526296" y="4192072"/>
            <a:ext cx="818113" cy="750600"/>
          </a:xfrm>
          <a:prstGeom prst="roundRect">
            <a:avLst>
              <a:gd name="adj" fmla="val 16667"/>
            </a:avLst>
          </a:prstGeom>
          <a:blipFill rotWithShape="0">
            <a:blip r:embed="rId9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2" name="Picture 10">
            <a:extLst>
              <a:ext uri="{FF2B5EF4-FFF2-40B4-BE49-F238E27FC236}">
                <a16:creationId xmlns:a16="http://schemas.microsoft.com/office/drawing/2014/main" id="{9EA68582-907A-2E5D-6E35-38300C70A6BC}"/>
              </a:ext>
            </a:extLst>
          </p:cNvPr>
          <p:cNvSpPr/>
          <p:nvPr/>
        </p:nvSpPr>
        <p:spPr>
          <a:xfrm>
            <a:off x="9461583" y="5921535"/>
            <a:ext cx="2304000" cy="750600"/>
          </a:xfrm>
          <a:prstGeom prst="roundRect">
            <a:avLst>
              <a:gd name="adj" fmla="val 16667"/>
            </a:avLst>
          </a:prstGeom>
          <a:blipFill rotWithShape="0">
            <a:blip r:embed="rId10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3" name="Picture 14">
            <a:extLst>
              <a:ext uri="{FF2B5EF4-FFF2-40B4-BE49-F238E27FC236}">
                <a16:creationId xmlns:a16="http://schemas.microsoft.com/office/drawing/2014/main" id="{979E0461-DE47-5D1C-BD9A-3E8978E1C6A4}"/>
              </a:ext>
            </a:extLst>
          </p:cNvPr>
          <p:cNvSpPr/>
          <p:nvPr/>
        </p:nvSpPr>
        <p:spPr>
          <a:xfrm>
            <a:off x="9526296" y="235146"/>
            <a:ext cx="970784" cy="666582"/>
          </a:xfrm>
          <a:prstGeom prst="roundRect">
            <a:avLst>
              <a:gd name="adj" fmla="val 16667"/>
            </a:avLst>
          </a:prstGeom>
          <a:blipFill rotWithShape="0">
            <a:blip r:embed="rId11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4" name="Picture 2">
            <a:extLst>
              <a:ext uri="{FF2B5EF4-FFF2-40B4-BE49-F238E27FC236}">
                <a16:creationId xmlns:a16="http://schemas.microsoft.com/office/drawing/2014/main" id="{26B7042A-0F51-5C97-7C84-0EC007CF7DAF}"/>
              </a:ext>
            </a:extLst>
          </p:cNvPr>
          <p:cNvSpPr/>
          <p:nvPr/>
        </p:nvSpPr>
        <p:spPr>
          <a:xfrm>
            <a:off x="9492828" y="5065799"/>
            <a:ext cx="857884" cy="739204"/>
          </a:xfrm>
          <a:prstGeom prst="roundRect">
            <a:avLst>
              <a:gd name="adj" fmla="val 16667"/>
            </a:avLst>
          </a:prstGeom>
          <a:blipFill rotWithShape="0">
            <a:blip r:embed="rId12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5" name="Picture 4">
            <a:extLst>
              <a:ext uri="{FF2B5EF4-FFF2-40B4-BE49-F238E27FC236}">
                <a16:creationId xmlns:a16="http://schemas.microsoft.com/office/drawing/2014/main" id="{63368D27-5D40-F305-61D0-FE5E42B689A4}"/>
              </a:ext>
            </a:extLst>
          </p:cNvPr>
          <p:cNvSpPr/>
          <p:nvPr/>
        </p:nvSpPr>
        <p:spPr>
          <a:xfrm>
            <a:off x="10693863" y="3922103"/>
            <a:ext cx="1071720" cy="1071720"/>
          </a:xfrm>
          <a:prstGeom prst="roundRect">
            <a:avLst>
              <a:gd name="adj" fmla="val 16667"/>
            </a:avLst>
          </a:prstGeom>
          <a:blipFill rotWithShape="0">
            <a:blip r:embed="rId13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6" name="Picture 8">
            <a:extLst>
              <a:ext uri="{FF2B5EF4-FFF2-40B4-BE49-F238E27FC236}">
                <a16:creationId xmlns:a16="http://schemas.microsoft.com/office/drawing/2014/main" id="{E680D5B8-68D2-6552-37AE-19F00AC56235}"/>
              </a:ext>
            </a:extLst>
          </p:cNvPr>
          <p:cNvSpPr/>
          <p:nvPr/>
        </p:nvSpPr>
        <p:spPr>
          <a:xfrm>
            <a:off x="10768871" y="5131475"/>
            <a:ext cx="1285065" cy="607853"/>
          </a:xfrm>
          <a:prstGeom prst="roundRect">
            <a:avLst>
              <a:gd name="adj" fmla="val 16667"/>
            </a:avLst>
          </a:prstGeom>
          <a:blipFill rotWithShape="0">
            <a:blip r:embed="rId14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57" name="Picture 10">
            <a:extLst>
              <a:ext uri="{FF2B5EF4-FFF2-40B4-BE49-F238E27FC236}">
                <a16:creationId xmlns:a16="http://schemas.microsoft.com/office/drawing/2014/main" id="{E958C725-2C5F-3A9B-5F50-0313BEB882B7}"/>
              </a:ext>
            </a:extLst>
          </p:cNvPr>
          <p:cNvSpPr/>
          <p:nvPr/>
        </p:nvSpPr>
        <p:spPr>
          <a:xfrm>
            <a:off x="10782679" y="119995"/>
            <a:ext cx="1102784" cy="874682"/>
          </a:xfrm>
          <a:prstGeom prst="roundRect">
            <a:avLst>
              <a:gd name="adj" fmla="val 16667"/>
            </a:avLst>
          </a:prstGeom>
          <a:blipFill rotWithShape="0">
            <a:blip r:embed="rId15"/>
            <a:srcRect/>
            <a:stretch/>
          </a:blipFill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170826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D2C90-7E92-83BE-A949-FB65FDE64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1F88BD-9B43-FDBB-A6DB-DA43664ED7F6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Сотрудничество Росстандарта и 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для развития кадрового потенциала российской инфраструктуры качества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20DCA7-6412-CB7E-A907-558F6F3EC472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7C51B0-86F0-46C9-DBAC-0AC0EAF04D2A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2695BC-2193-5ADA-0C48-B3C26978D6B2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7DFED-C57D-D2A8-A5C8-DBC00CC144FC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80E5A-1A11-FD0D-6F17-7ECED5098F6E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DC133-3E3A-9037-22AB-1234E192F1AE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98E62-4854-439E-7F10-EC9BD44FE182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792CE1-8187-C2F2-EEA0-51D842F06DB4}"/>
              </a:ext>
            </a:extLst>
          </p:cNvPr>
          <p:cNvSpPr txBox="1">
            <a:spLocks/>
          </p:cNvSpPr>
          <p:nvPr/>
        </p:nvSpPr>
        <p:spPr bwMode="auto">
          <a:xfrm>
            <a:off x="205662" y="1103605"/>
            <a:ext cx="11796259" cy="192574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100000"/>
              </a:lnSpc>
              <a:buNone/>
              <a:defRPr lang="ru-RU" sz="1400" b="0" strike="noStrike" kern="1200" spc="-1">
                <a:solidFill>
                  <a:srgbClr val="000000"/>
                </a:solidFill>
                <a:latin typeface="Times New Roman"/>
                <a:ea typeface="DejaVu San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15 июня 2023 года соглашение о взаимодействии между Федеральным агентством по техническому регулированию и метрологии (Росстандарт) </a:t>
            </a:r>
            <a:r>
              <a:rPr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СПбГЭУ</a:t>
            </a: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подписали руководитель Росстандарта Антон Шалаев и ректор </a:t>
            </a:r>
            <a:r>
              <a:rPr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СПбГЭУ</a:t>
            </a: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 Игорь </a:t>
            </a:r>
            <a:r>
              <a:rPr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Максимцев</a:t>
            </a:r>
            <a:r>
              <a:rPr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40FF80-E8DB-2CA9-A579-CACBB3808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40" t="10273" r="23322" b="20404"/>
          <a:stretch/>
        </p:blipFill>
        <p:spPr bwMode="auto">
          <a:xfrm>
            <a:off x="470838" y="3651142"/>
            <a:ext cx="2963901" cy="26208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BF9493-514F-D306-386F-ED32F591C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3" t="3152" r="10334"/>
          <a:stretch/>
        </p:blipFill>
        <p:spPr bwMode="auto">
          <a:xfrm>
            <a:off x="4566015" y="3675104"/>
            <a:ext cx="3575116" cy="2643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6ABB00-8D4C-77FB-FAB2-3ED142CE35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35"/>
          <a:stretch/>
        </p:blipFill>
        <p:spPr bwMode="auto">
          <a:xfrm>
            <a:off x="9874215" y="3651142"/>
            <a:ext cx="1944216" cy="26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2EBD1-BA92-EDDE-015A-C5845D871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BE8FF4-4FEE-B05A-7ABA-B080B29EFA55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Международные проекты и научные конференции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4847B6-5D77-DEED-A0F8-A3804642F35B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9874DA-AA44-1259-D086-0263FC12E548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599C37-B66B-6282-B6CE-324D51BA5C23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92FF26-B1F0-5CC7-B462-AC24F49737FF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80E01-E210-0875-E94F-7C6651C02343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6B8167-B868-5E5A-91BF-029752C599F1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FFCD01-8FF8-326F-0DBF-3D1C12E4AEBC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0671387F-13F2-F57D-3A87-4A96A6A73BB2}"/>
              </a:ext>
            </a:extLst>
          </p:cNvPr>
          <p:cNvSpPr txBox="1">
            <a:spLocks/>
          </p:cNvSpPr>
          <p:nvPr/>
        </p:nvSpPr>
        <p:spPr bwMode="auto">
          <a:xfrm>
            <a:off x="328256" y="1392905"/>
            <a:ext cx="6581551" cy="173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400" u="sng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Основное направление сотрудничества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взаимодействие </a:t>
            </a:r>
            <a:b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в области проведения профориентационных мероприятий для обучающихся общеобразовательных учреждений (школ, гимназий, лицеев) и колледжей в целях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формирования системы подготовки высококвалифицированных специалистов для развития российской инфраструктуры качества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и кадрового потенциала на основе инструментов стандартизации, метрологии, оценки соответствия, управления качеством.</a:t>
            </a:r>
          </a:p>
          <a:p>
            <a:pPr algn="just">
              <a:defRPr/>
            </a:pPr>
            <a:endParaRPr lang="ru-RU" sz="14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AEC96AE-97C4-5D80-2A02-9ACE307DD2E3}"/>
              </a:ext>
            </a:extLst>
          </p:cNvPr>
          <p:cNvSpPr txBox="1">
            <a:spLocks/>
          </p:cNvSpPr>
          <p:nvPr/>
        </p:nvSpPr>
        <p:spPr bwMode="auto">
          <a:xfrm>
            <a:off x="328256" y="3282961"/>
            <a:ext cx="6353147" cy="288530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100000"/>
              </a:lnSpc>
              <a:buNone/>
              <a:defRPr lang="ru-RU" sz="1400" b="0" strike="noStrike" kern="1200" spc="-1">
                <a:solidFill>
                  <a:srgbClr val="000000"/>
                </a:solidFill>
                <a:latin typeface="Times New Roman"/>
                <a:ea typeface="DejaVu San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Метрологический образовательный кластер в Санкт-Петербурге объединяет </a:t>
            </a:r>
            <a:r>
              <a:rPr b="1" u="sng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65 организаций</a:t>
            </a:r>
            <a:r>
              <a:rPr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- 14 опорных школ, лицеев и гимназий (общеобразовательных организаций); 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- 4 районных кластера на базе районных Информационно-методических центров и опорных школ, включающие в себя </a:t>
            </a:r>
            <a:b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36 общеобразовательных организаций;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Санкт-Петербургский Пансион воспитанниц Министерства обороны РФ;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- 4 колледжа;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- 7 университетов;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- 11 организаций, предприятий и компаний;</a:t>
            </a:r>
          </a:p>
          <a:p>
            <a:pPr algn="just"/>
            <a:r>
              <a:rPr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- 2 организации ДО.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BD691F-C49A-4293-F82F-8FBAC91D8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5984" r="14563" b="6385"/>
          <a:stretch/>
        </p:blipFill>
        <p:spPr bwMode="auto">
          <a:xfrm>
            <a:off x="6996842" y="1886973"/>
            <a:ext cx="5044310" cy="33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0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AC2B3-5D9C-71B5-F644-FE1246A8D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CB163B6-8990-A8DB-42C5-4EC373945D25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Метрологический образовательный кластер Росстандарта в Санкт-Петербурге: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расширение возможностей и направлений профориентационной работы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A15A2-CCA3-4BA9-D820-20204987629A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CEB559-5303-AE6A-E204-1EE9DC367FF3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2F31A7-2D3C-856C-8C3C-4785D966B18E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93FF1-2424-49E2-9588-3BF5DC771A1C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85E63B-33C0-3B66-D346-53332A178AAD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DA6434-BBA3-5628-0F09-C64DE340FB78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FCE31-7982-C9BB-0FF3-7C250A20474B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4D66BD-B4CB-B86E-A421-0FE92A9104CC}"/>
              </a:ext>
            </a:extLst>
          </p:cNvPr>
          <p:cNvGrpSpPr/>
          <p:nvPr/>
        </p:nvGrpSpPr>
        <p:grpSpPr>
          <a:xfrm>
            <a:off x="34341" y="1131025"/>
            <a:ext cx="9135975" cy="5616511"/>
            <a:chOff x="114556" y="904644"/>
            <a:chExt cx="9135975" cy="5726975"/>
          </a:xfrm>
        </p:grpSpPr>
        <p:sp>
          <p:nvSpPr>
            <p:cNvPr id="7" name="Прямоугольник 7">
              <a:extLst>
                <a:ext uri="{FF2B5EF4-FFF2-40B4-BE49-F238E27FC236}">
                  <a16:creationId xmlns:a16="http://schemas.microsoft.com/office/drawing/2014/main" id="{42F39BF0-DBAE-45E4-4992-A52B0D27CF26}"/>
                </a:ext>
              </a:extLst>
            </p:cNvPr>
            <p:cNvSpPr/>
            <p:nvPr/>
          </p:nvSpPr>
          <p:spPr>
            <a:xfrm>
              <a:off x="114556" y="904644"/>
              <a:ext cx="9127098" cy="2152800"/>
            </a:xfrm>
            <a:prstGeom prst="roundRect">
              <a:avLst>
                <a:gd name="adj" fmla="val 7907"/>
              </a:avLst>
            </a:prstGeom>
            <a:solidFill>
              <a:srgbClr val="9BBB59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t">
              <a:noAutofit/>
            </a:bodyPr>
            <a:lstStyle/>
            <a:p>
              <a:pPr marL="4572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Основные международные проекты, реализованные при руководстве, координации и участии преподавателей кафедры </a:t>
              </a:r>
              <a:r>
                <a:rPr lang="ru-RU" sz="1100" b="1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ПМиУК</a:t>
              </a:r>
              <a:r>
                <a:rPr lang="ru-RU" sz="1100" b="1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с 2019 года: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Евразийский сетевой институт туризма и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конгрессно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-выставочной деятельности (2019 г. – по наст. время);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Креативные индустрии: опытное проектирование  (2021 г. Фонд Северное измерение); 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Социально-культурное предпринимательство (2021 г. – Агентство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Франкофонии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);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Базовая организация государств-участников СНГ (2022 г.); 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Разработка Стратегии развития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конгрессно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-выставочной  деятельности государств -участников СНГ 2023 г. (презентация – 4 апреля 2024 г. по запросу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Межгосовета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по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выставочно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-ярмарочной деятельности Исполкома СНГ); 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Молодежный конкурс Знаток СНГ – «Знаток Азербайджана» (2024 г. соорганизаторы с Правительством Санкт-Петербурга).</a:t>
              </a:r>
            </a:p>
          </p:txBody>
        </p:sp>
        <p:sp>
          <p:nvSpPr>
            <p:cNvPr id="8" name="Прямоугольник: скругленные углы 9">
              <a:extLst>
                <a:ext uri="{FF2B5EF4-FFF2-40B4-BE49-F238E27FC236}">
                  <a16:creationId xmlns:a16="http://schemas.microsoft.com/office/drawing/2014/main" id="{DB7A0159-E79C-F1B7-E9EC-D55FFE406BB3}"/>
                </a:ext>
              </a:extLst>
            </p:cNvPr>
            <p:cNvSpPr/>
            <p:nvPr/>
          </p:nvSpPr>
          <p:spPr>
            <a:xfrm>
              <a:off x="114557" y="904644"/>
              <a:ext cx="503640" cy="2152800"/>
            </a:xfrm>
            <a:prstGeom prst="roundRect">
              <a:avLst>
                <a:gd name="adj" fmla="val 16667"/>
              </a:avLst>
            </a:prstGeom>
            <a:solidFill>
              <a:srgbClr val="AFC852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Прямоугольник 7">
              <a:extLst>
                <a:ext uri="{FF2B5EF4-FFF2-40B4-BE49-F238E27FC236}">
                  <a16:creationId xmlns:a16="http://schemas.microsoft.com/office/drawing/2014/main" id="{9F5AE0DC-7A8D-5008-C784-189E81C968BE}"/>
                </a:ext>
              </a:extLst>
            </p:cNvPr>
            <p:cNvSpPr/>
            <p:nvPr/>
          </p:nvSpPr>
          <p:spPr>
            <a:xfrm>
              <a:off x="132310" y="3065400"/>
              <a:ext cx="9118221" cy="3566219"/>
            </a:xfrm>
            <a:prstGeom prst="roundRect">
              <a:avLst>
                <a:gd name="adj" fmla="val 7907"/>
              </a:avLst>
            </a:prstGeom>
            <a:solidFill>
              <a:srgbClr val="8064A2">
                <a:lumMod val="20000"/>
                <a:lumOff val="80000"/>
              </a:srgbClr>
            </a:solidFill>
            <a:ln w="0">
              <a:noFill/>
            </a:ln>
            <a:effectLst/>
          </p:spPr>
          <p:txBody>
            <a:bodyPr lIns="90000" tIns="45000" rIns="90000" bIns="45000" anchor="t">
              <a:noAutofit/>
            </a:bodyPr>
            <a:lstStyle/>
            <a:p>
              <a:pPr marL="457200" algn="ctr">
                <a:spcAft>
                  <a:spcPts val="601"/>
                </a:spcAft>
              </a:pPr>
              <a:r>
                <a:rPr lang="ru-RU" sz="1100" b="1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Участие в организации и проведении  российских и международных конференций,</a:t>
              </a:r>
            </a:p>
            <a:p>
              <a:pPr marL="45720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в т.ч. ежегодное участие в организации и проведении научно-практических конференций, проводимых в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, СПбГУ, ЛЭТИ, Мордовском государственном университете им. Н.А. Огарева, Казанском инновационном университете и др.</a:t>
              </a:r>
            </a:p>
            <a:p>
              <a:pPr marL="45720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1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В том числе: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Ежегодная (с 2010 года) конференция «Национальные концепции качества» организованная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СПбГЭУ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при поддержке Министерства науки и высшего образования РФ, Всероссийской организации качества, Комитета по науке и высшей школе Правительства СПб и др., грант на поддержку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конгрессной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деятельности КНВШ в 2019 -2023 гг.);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Международный форум «Евразийская экономическая перспектива» (организация круглого стола в 2019-2023 гг.); 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Круглые столы, проводимые совместно с академиком РАН </a:t>
              </a:r>
              <a:r>
                <a:rPr lang="ru-RU" sz="1100" dirty="0" err="1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Окрепиловым</a:t>
              </a: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 В.В. в рамках Недели науки и профессионального образования Санкт-Петербургского конгресса «Профессиональное образование, наука и инновации в XXI веке»: круглый стол «Развитие системы подготовки кадров в области управления качеством для инженерной экономики» (30 ноября 2022 г.), круглый стол «Подготовка кадров для развития российской инфраструктуры качества» (29 ноября 2023 г.);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Международный технологический форум «Российская неделя стандартизации», проводимый под эгидой Росстандарта (одна из  сессии «Стандартизация в Десятилетие науки и технологий»);</a:t>
              </a:r>
            </a:p>
            <a:p>
              <a:pPr marL="628560" marR="0" lvl="1" indent="-17136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charset="2"/>
                <a:buChar char=""/>
                <a:tabLst/>
                <a:defRPr/>
              </a:pPr>
              <a:r>
                <a:rPr lang="ru-RU" sz="1100" dirty="0">
                  <a:solidFill>
                    <a:srgbClr val="4F81BD">
                      <a:lumMod val="50000"/>
                    </a:srgbClr>
                  </a:solidFill>
                  <a:latin typeface="Century Gothic" panose="020B0502020202020204" pitchFamily="34" charset="0"/>
                </a:rPr>
                <a:t>Школа молодого ученого Совместно с Петербургским диалогом.</a:t>
              </a:r>
            </a:p>
          </p:txBody>
        </p:sp>
        <p:sp>
          <p:nvSpPr>
            <p:cNvPr id="10" name="Прямоугольник: скругленные углы 1">
              <a:extLst>
                <a:ext uri="{FF2B5EF4-FFF2-40B4-BE49-F238E27FC236}">
                  <a16:creationId xmlns:a16="http://schemas.microsoft.com/office/drawing/2014/main" id="{E8CC14AE-7975-B695-FD41-AC2269DE0E2E}"/>
                </a:ext>
              </a:extLst>
            </p:cNvPr>
            <p:cNvSpPr/>
            <p:nvPr/>
          </p:nvSpPr>
          <p:spPr>
            <a:xfrm>
              <a:off x="120071" y="3065400"/>
              <a:ext cx="540090" cy="3566219"/>
            </a:xfrm>
            <a:prstGeom prst="roundRect">
              <a:avLst>
                <a:gd name="adj" fmla="val 16667"/>
              </a:avLst>
            </a:prstGeom>
            <a:solidFill>
              <a:srgbClr val="72638C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96368FE4-B264-1EAF-EA25-44029410A32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91851" y="3774811"/>
            <a:ext cx="1985447" cy="1200024"/>
          </a:xfrm>
          <a:prstGeom prst="rect">
            <a:avLst/>
          </a:prstGeom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Рисунок 6">
            <a:extLst>
              <a:ext uri="{FF2B5EF4-FFF2-40B4-BE49-F238E27FC236}">
                <a16:creationId xmlns:a16="http://schemas.microsoft.com/office/drawing/2014/main" id="{16A76A54-24E9-C95B-E63E-287A438A938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751908" y="2100975"/>
            <a:ext cx="2013406" cy="1384917"/>
          </a:xfrm>
          <a:prstGeom prst="rect">
            <a:avLst/>
          </a:prstGeom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67981031-C2C0-B0CA-D4E3-02E210F429F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948356" y="585190"/>
            <a:ext cx="1971462" cy="1329431"/>
          </a:xfrm>
          <a:prstGeom prst="rect">
            <a:avLst/>
          </a:prstGeom>
          <a:ln w="0">
            <a:solidFill>
              <a:srgbClr val="FFFFFF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C01760-D37D-6FA2-70F5-62F501F3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982" y="5263754"/>
            <a:ext cx="1945033" cy="14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8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566D1-1E12-59CB-F6D1-79916E70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E2BA3A3-A133-090E-F325-8822FBAEDCE5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Международная научно-практическая конференция </a:t>
            </a:r>
            <a:r>
              <a:rPr lang="ru-RU" sz="2400" b="1" dirty="0">
                <a:solidFill>
                  <a:srgbClr val="128C91"/>
                </a:solidFill>
                <a:latin typeface="Century Gothic" panose="020B0502020202020204" pitchFamily="34" charset="0"/>
              </a:rPr>
              <a:t>«Национальные концепции качества»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38CBA36-7A9F-D68E-6002-FB02F4EFDAAC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B8E3B6-49C9-BFB0-D65B-9A518F0E749C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A7F3F0-6CBC-CA8C-774E-B7D00EDB70F6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02B8A5-6057-2ED9-3238-FD4386056B88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D7599-A437-2997-BD9E-C94701FB619D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5C81B5-205B-1C40-76E2-97B400E548D3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64EB65-983C-ED61-D8A9-85FBF8D8AD7F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E05157-BB1B-98FB-DEAC-CB2DED928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179543"/>
            <a:ext cx="11809312" cy="396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buFont typeface="Wingdings" pitchFamily="2" charset="2"/>
              <a:buNone/>
              <a:defRPr/>
            </a:pPr>
            <a:endParaRPr lang="ru-RU" sz="300" kern="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endParaRPr lang="ru-RU" sz="2400" b="1" kern="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Проводится с 2010 года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Включает :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Пленарное заседание в </a:t>
            </a:r>
            <a:r>
              <a:rPr lang="ru-RU" sz="2400" b="1" kern="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СПбГЭУ</a:t>
            </a:r>
            <a:endParaRPr lang="ru-RU" sz="2400" b="1" kern="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Круглые столы в </a:t>
            </a:r>
            <a:r>
              <a:rPr lang="ru-RU" sz="2400" b="1" kern="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СПбГЭУ</a:t>
            </a: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и зарубежном университете партнере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Молодежный день в </a:t>
            </a:r>
            <a:r>
              <a:rPr lang="ru-RU" sz="2400" b="1" kern="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СПбГЭУ</a:t>
            </a: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 участием студентов и молодых ученых российских и зарубежных университетов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endParaRPr lang="ru-RU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endParaRPr lang="ru-RU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endParaRPr lang="ru-RU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r>
              <a:rPr lang="ru-RU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endParaRPr lang="ru-RU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defRPr/>
            </a:pPr>
            <a:endParaRPr lang="en-US" sz="1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buFont typeface="Wingdings" pitchFamily="2" charset="2"/>
              <a:buNone/>
              <a:defRPr/>
            </a:pPr>
            <a:endParaRPr lang="ru-RU" sz="1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buFont typeface="Wingdings" pitchFamily="2" charset="2"/>
              <a:buNone/>
              <a:defRPr/>
            </a:pPr>
            <a:endParaRPr lang="en-US" sz="2000" b="1" kern="0" dirty="0">
              <a:solidFill>
                <a:prstClr val="black"/>
              </a:solidFill>
              <a:latin typeface="Arial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buFont typeface="Wingdings" pitchFamily="2" charset="2"/>
              <a:buNone/>
              <a:defRPr/>
            </a:pPr>
            <a:endParaRPr lang="ru-RU" sz="2000" b="1" kern="0" dirty="0">
              <a:solidFill>
                <a:srgbClr val="006600"/>
              </a:solidFill>
              <a:latin typeface="Verdana"/>
            </a:endParaRPr>
          </a:p>
          <a:p>
            <a:pPr>
              <a:lnSpc>
                <a:spcPct val="80000"/>
              </a:lnSpc>
              <a:buClr>
                <a:srgbClr val="666600"/>
              </a:buClr>
              <a:buSzPct val="75000"/>
              <a:buFont typeface="Wingdings" pitchFamily="2" charset="2"/>
              <a:buNone/>
              <a:defRPr/>
            </a:pPr>
            <a:r>
              <a:rPr lang="ru-RU" sz="1600" b="1" kern="0" dirty="0">
                <a:solidFill>
                  <a:srgbClr val="000000"/>
                </a:solidFill>
                <a:latin typeface="Verdana"/>
              </a:rPr>
              <a:t>                 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666600"/>
              </a:buClr>
              <a:buSzPct val="75000"/>
              <a:buFont typeface="Wingdings" pitchFamily="2" charset="2"/>
              <a:buNone/>
              <a:defRPr/>
            </a:pPr>
            <a:endParaRPr lang="ru-RU" sz="1600" b="1" kern="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F3973-A11D-DE4A-8657-1BC3F67D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33" y="4198460"/>
            <a:ext cx="3193751" cy="21322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91E402-806B-798A-9059-60630AB7E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973" y="4198460"/>
            <a:ext cx="3193751" cy="2132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F859EF-D940-3908-BE61-92220AA83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113" y="4198460"/>
            <a:ext cx="3196904" cy="2132298"/>
          </a:xfrm>
          <a:prstGeom prst="rect">
            <a:avLst/>
          </a:prstGeom>
        </p:spPr>
      </p:pic>
      <p:pic>
        <p:nvPicPr>
          <p:cNvPr id="10" name="Picture 2" descr="Безымянный">
            <a:extLst>
              <a:ext uri="{FF2B5EF4-FFF2-40B4-BE49-F238E27FC236}">
                <a16:creationId xmlns:a16="http://schemas.microsoft.com/office/drawing/2014/main" id="{B27E124E-56B8-6B0D-1184-41454A5E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45" y="1228780"/>
            <a:ext cx="1495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 descr="http://af11-2.mail.ru/cgi-bin/readmsg/law.jpg?id=12369499450000022939;0;1&amp;mode=attachment&amp;channel=">
            <a:hlinkClick r:id="rId8"/>
            <a:extLst>
              <a:ext uri="{FF2B5EF4-FFF2-40B4-BE49-F238E27FC236}">
                <a16:creationId xmlns:a16="http://schemas.microsoft.com/office/drawing/2014/main" id="{047CB6CD-E0BF-7F36-20DD-BF2A962E6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35" y="1199097"/>
            <a:ext cx="6715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ABF02C4-6202-43AD-8BA7-C6BCB33B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58" y="1187960"/>
            <a:ext cx="5286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69AC9A3-84F0-19BB-FA9B-1BA6D647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406" y="1148133"/>
            <a:ext cx="5905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758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14F25-0FF7-F904-759B-1302FC68A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091D5D0-26D7-1C46-B53E-AC69590DFB40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Концепция развития кафедры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на период до 2029 года</a:t>
            </a:r>
            <a:endParaRPr lang="ru-RU" sz="2400" b="1" dirty="0">
              <a:solidFill>
                <a:srgbClr val="128C9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B42FF9-9A5D-30D8-3CA1-2A0931C9B57E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5C98F5-D0A4-7C97-8EF1-9B2FC8175871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61E8D1-8AA4-1EC8-BBC6-2B20295F79BE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019702-2102-E45F-84FF-DA43103A8018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9917C-C14F-A045-0D04-7AF15D110F7D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C0A1A-CBA1-DD86-0ED3-08DCD1856131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E2301-B062-E721-5041-DF704B93F5B0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0AC94E-5A61-C8E6-A2C0-2C4CBDC8C116}"/>
              </a:ext>
            </a:extLst>
          </p:cNvPr>
          <p:cNvGrpSpPr/>
          <p:nvPr/>
        </p:nvGrpSpPr>
        <p:grpSpPr>
          <a:xfrm>
            <a:off x="99871" y="1164712"/>
            <a:ext cx="12020440" cy="5527719"/>
            <a:chOff x="99871" y="1164712"/>
            <a:chExt cx="11587304" cy="5527719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7293C529-1E9D-6346-50B8-4C8E20D934AA}"/>
                </a:ext>
              </a:extLst>
            </p:cNvPr>
            <p:cNvGrpSpPr/>
            <p:nvPr/>
          </p:nvGrpSpPr>
          <p:grpSpPr>
            <a:xfrm>
              <a:off x="128225" y="1164712"/>
              <a:ext cx="1027801" cy="1044325"/>
              <a:chOff x="3418115" y="1840853"/>
              <a:chExt cx="1025609" cy="1030232"/>
            </a:xfrm>
            <a:solidFill>
              <a:srgbClr val="149DA4"/>
            </a:solidFill>
          </p:grpSpPr>
          <p:sp>
            <p:nvSpPr>
              <p:cNvPr id="37" name="Oval 5">
                <a:extLst>
                  <a:ext uri="{FF2B5EF4-FFF2-40B4-BE49-F238E27FC236}">
                    <a16:creationId xmlns:a16="http://schemas.microsoft.com/office/drawing/2014/main" id="{0E9A641E-9FF2-2736-656A-82A56E499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364" y="1920762"/>
                <a:ext cx="867112" cy="869754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</a:rPr>
                  <a:t>1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661D67E3-46C8-5AB9-45F7-CF8065AE2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8115" y="1840853"/>
                <a:ext cx="1025609" cy="1030232"/>
              </a:xfrm>
              <a:custGeom>
                <a:avLst/>
                <a:gdLst>
                  <a:gd name="T0" fmla="*/ 281 w 657"/>
                  <a:gd name="T1" fmla="*/ 648 h 657"/>
                  <a:gd name="T2" fmla="*/ 329 w 657"/>
                  <a:gd name="T3" fmla="*/ 657 h 657"/>
                  <a:gd name="T4" fmla="*/ 411 w 657"/>
                  <a:gd name="T5" fmla="*/ 636 h 657"/>
                  <a:gd name="T6" fmla="*/ 371 w 657"/>
                  <a:gd name="T7" fmla="*/ 654 h 657"/>
                  <a:gd name="T8" fmla="*/ 200 w 657"/>
                  <a:gd name="T9" fmla="*/ 625 h 657"/>
                  <a:gd name="T10" fmla="*/ 245 w 657"/>
                  <a:gd name="T11" fmla="*/ 646 h 657"/>
                  <a:gd name="T12" fmla="*/ 488 w 657"/>
                  <a:gd name="T13" fmla="*/ 604 h 657"/>
                  <a:gd name="T14" fmla="*/ 453 w 657"/>
                  <a:gd name="T15" fmla="*/ 633 h 657"/>
                  <a:gd name="T16" fmla="*/ 128 w 657"/>
                  <a:gd name="T17" fmla="*/ 582 h 657"/>
                  <a:gd name="T18" fmla="*/ 167 w 657"/>
                  <a:gd name="T19" fmla="*/ 614 h 657"/>
                  <a:gd name="T20" fmla="*/ 554 w 657"/>
                  <a:gd name="T21" fmla="*/ 553 h 657"/>
                  <a:gd name="T22" fmla="*/ 526 w 657"/>
                  <a:gd name="T23" fmla="*/ 590 h 657"/>
                  <a:gd name="T24" fmla="*/ 69 w 657"/>
                  <a:gd name="T25" fmla="*/ 521 h 657"/>
                  <a:gd name="T26" fmla="*/ 100 w 657"/>
                  <a:gd name="T27" fmla="*/ 563 h 657"/>
                  <a:gd name="T28" fmla="*/ 604 w 657"/>
                  <a:gd name="T29" fmla="*/ 488 h 657"/>
                  <a:gd name="T30" fmla="*/ 585 w 657"/>
                  <a:gd name="T31" fmla="*/ 531 h 657"/>
                  <a:gd name="T32" fmla="*/ 28 w 657"/>
                  <a:gd name="T33" fmla="*/ 448 h 657"/>
                  <a:gd name="T34" fmla="*/ 49 w 657"/>
                  <a:gd name="T35" fmla="*/ 496 h 657"/>
                  <a:gd name="T36" fmla="*/ 636 w 657"/>
                  <a:gd name="T37" fmla="*/ 411 h 657"/>
                  <a:gd name="T38" fmla="*/ 627 w 657"/>
                  <a:gd name="T39" fmla="*/ 458 h 657"/>
                  <a:gd name="T40" fmla="*/ 8 w 657"/>
                  <a:gd name="T41" fmla="*/ 366 h 657"/>
                  <a:gd name="T42" fmla="*/ 16 w 657"/>
                  <a:gd name="T43" fmla="*/ 418 h 657"/>
                  <a:gd name="T44" fmla="*/ 647 w 657"/>
                  <a:gd name="T45" fmla="*/ 329 h 657"/>
                  <a:gd name="T46" fmla="*/ 657 w 657"/>
                  <a:gd name="T47" fmla="*/ 329 h 657"/>
                  <a:gd name="T48" fmla="*/ 0 w 657"/>
                  <a:gd name="T49" fmla="*/ 329 h 657"/>
                  <a:gd name="T50" fmla="*/ 13 w 657"/>
                  <a:gd name="T51" fmla="*/ 287 h 657"/>
                  <a:gd name="T52" fmla="*/ 649 w 657"/>
                  <a:gd name="T53" fmla="*/ 291 h 657"/>
                  <a:gd name="T54" fmla="*/ 646 w 657"/>
                  <a:gd name="T55" fmla="*/ 243 h 657"/>
                  <a:gd name="T56" fmla="*/ 16 w 657"/>
                  <a:gd name="T57" fmla="*/ 251 h 657"/>
                  <a:gd name="T58" fmla="*/ 32 w 657"/>
                  <a:gd name="T59" fmla="*/ 200 h 657"/>
                  <a:gd name="T60" fmla="*/ 627 w 657"/>
                  <a:gd name="T61" fmla="*/ 209 h 657"/>
                  <a:gd name="T62" fmla="*/ 613 w 657"/>
                  <a:gd name="T63" fmla="*/ 164 h 657"/>
                  <a:gd name="T64" fmla="*/ 48 w 657"/>
                  <a:gd name="T65" fmla="*/ 173 h 657"/>
                  <a:gd name="T66" fmla="*/ 75 w 657"/>
                  <a:gd name="T67" fmla="*/ 128 h 657"/>
                  <a:gd name="T68" fmla="*/ 585 w 657"/>
                  <a:gd name="T69" fmla="*/ 137 h 657"/>
                  <a:gd name="T70" fmla="*/ 561 w 657"/>
                  <a:gd name="T71" fmla="*/ 96 h 657"/>
                  <a:gd name="T72" fmla="*/ 100 w 657"/>
                  <a:gd name="T73" fmla="*/ 106 h 657"/>
                  <a:gd name="T74" fmla="*/ 136 w 657"/>
                  <a:gd name="T75" fmla="*/ 69 h 657"/>
                  <a:gd name="T76" fmla="*/ 525 w 657"/>
                  <a:gd name="T77" fmla="*/ 77 h 657"/>
                  <a:gd name="T78" fmla="*/ 492 w 657"/>
                  <a:gd name="T79" fmla="*/ 44 h 657"/>
                  <a:gd name="T80" fmla="*/ 167 w 657"/>
                  <a:gd name="T81" fmla="*/ 54 h 657"/>
                  <a:gd name="T82" fmla="*/ 209 w 657"/>
                  <a:gd name="T83" fmla="*/ 28 h 657"/>
                  <a:gd name="T84" fmla="*/ 452 w 657"/>
                  <a:gd name="T85" fmla="*/ 35 h 657"/>
                  <a:gd name="T86" fmla="*/ 413 w 657"/>
                  <a:gd name="T87" fmla="*/ 11 h 657"/>
                  <a:gd name="T88" fmla="*/ 244 w 657"/>
                  <a:gd name="T89" fmla="*/ 22 h 657"/>
                  <a:gd name="T90" fmla="*/ 291 w 657"/>
                  <a:gd name="T91" fmla="*/ 7 h 657"/>
                  <a:gd name="T92" fmla="*/ 370 w 657"/>
                  <a:gd name="T93" fmla="*/ 13 h 657"/>
                  <a:gd name="T94" fmla="*/ 323 w 657"/>
                  <a:gd name="T95" fmla="*/ 5 h 657"/>
                  <a:gd name="T96" fmla="*/ 376 w 657"/>
                  <a:gd name="T97" fmla="*/ 9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657">
                    <a:moveTo>
                      <a:pt x="329" y="657"/>
                    </a:moveTo>
                    <a:cubicBezTo>
                      <a:pt x="329" y="657"/>
                      <a:pt x="329" y="657"/>
                      <a:pt x="329" y="657"/>
                    </a:cubicBezTo>
                    <a:cubicBezTo>
                      <a:pt x="314" y="657"/>
                      <a:pt x="300" y="656"/>
                      <a:pt x="286" y="654"/>
                    </a:cubicBezTo>
                    <a:cubicBezTo>
                      <a:pt x="283" y="654"/>
                      <a:pt x="281" y="651"/>
                      <a:pt x="281" y="648"/>
                    </a:cubicBezTo>
                    <a:cubicBezTo>
                      <a:pt x="282" y="646"/>
                      <a:pt x="284" y="643"/>
                      <a:pt x="287" y="644"/>
                    </a:cubicBezTo>
                    <a:cubicBezTo>
                      <a:pt x="301" y="646"/>
                      <a:pt x="315" y="646"/>
                      <a:pt x="329" y="646"/>
                    </a:cubicBezTo>
                    <a:cubicBezTo>
                      <a:pt x="332" y="646"/>
                      <a:pt x="334" y="649"/>
                      <a:pt x="334" y="652"/>
                    </a:cubicBezTo>
                    <a:cubicBezTo>
                      <a:pt x="334" y="655"/>
                      <a:pt x="332" y="657"/>
                      <a:pt x="329" y="657"/>
                    </a:cubicBezTo>
                    <a:close/>
                    <a:moveTo>
                      <a:pt x="371" y="654"/>
                    </a:moveTo>
                    <a:cubicBezTo>
                      <a:pt x="368" y="654"/>
                      <a:pt x="366" y="652"/>
                      <a:pt x="366" y="650"/>
                    </a:cubicBezTo>
                    <a:cubicBezTo>
                      <a:pt x="365" y="647"/>
                      <a:pt x="367" y="644"/>
                      <a:pt x="370" y="644"/>
                    </a:cubicBezTo>
                    <a:cubicBezTo>
                      <a:pt x="384" y="642"/>
                      <a:pt x="398" y="639"/>
                      <a:pt x="411" y="636"/>
                    </a:cubicBezTo>
                    <a:cubicBezTo>
                      <a:pt x="414" y="635"/>
                      <a:pt x="417" y="637"/>
                      <a:pt x="418" y="639"/>
                    </a:cubicBezTo>
                    <a:cubicBezTo>
                      <a:pt x="418" y="642"/>
                      <a:pt x="417" y="645"/>
                      <a:pt x="414" y="646"/>
                    </a:cubicBezTo>
                    <a:cubicBezTo>
                      <a:pt x="400" y="650"/>
                      <a:pt x="386" y="652"/>
                      <a:pt x="372" y="654"/>
                    </a:cubicBezTo>
                    <a:cubicBezTo>
                      <a:pt x="372" y="654"/>
                      <a:pt x="371" y="654"/>
                      <a:pt x="371" y="654"/>
                    </a:cubicBezTo>
                    <a:close/>
                    <a:moveTo>
                      <a:pt x="245" y="646"/>
                    </a:moveTo>
                    <a:cubicBezTo>
                      <a:pt x="245" y="646"/>
                      <a:pt x="244" y="646"/>
                      <a:pt x="244" y="646"/>
                    </a:cubicBezTo>
                    <a:cubicBezTo>
                      <a:pt x="230" y="642"/>
                      <a:pt x="216" y="638"/>
                      <a:pt x="203" y="632"/>
                    </a:cubicBezTo>
                    <a:cubicBezTo>
                      <a:pt x="200" y="631"/>
                      <a:pt x="199" y="628"/>
                      <a:pt x="200" y="625"/>
                    </a:cubicBezTo>
                    <a:cubicBezTo>
                      <a:pt x="201" y="623"/>
                      <a:pt x="204" y="621"/>
                      <a:pt x="207" y="622"/>
                    </a:cubicBezTo>
                    <a:cubicBezTo>
                      <a:pt x="220" y="628"/>
                      <a:pt x="233" y="632"/>
                      <a:pt x="247" y="636"/>
                    </a:cubicBezTo>
                    <a:cubicBezTo>
                      <a:pt x="249" y="637"/>
                      <a:pt x="251" y="639"/>
                      <a:pt x="250" y="642"/>
                    </a:cubicBezTo>
                    <a:cubicBezTo>
                      <a:pt x="250" y="645"/>
                      <a:pt x="248" y="646"/>
                      <a:pt x="245" y="646"/>
                    </a:cubicBezTo>
                    <a:close/>
                    <a:moveTo>
                      <a:pt x="453" y="633"/>
                    </a:moveTo>
                    <a:cubicBezTo>
                      <a:pt x="450" y="633"/>
                      <a:pt x="449" y="631"/>
                      <a:pt x="448" y="629"/>
                    </a:cubicBezTo>
                    <a:cubicBezTo>
                      <a:pt x="447" y="627"/>
                      <a:pt x="448" y="623"/>
                      <a:pt x="451" y="622"/>
                    </a:cubicBezTo>
                    <a:cubicBezTo>
                      <a:pt x="463" y="617"/>
                      <a:pt x="476" y="611"/>
                      <a:pt x="488" y="604"/>
                    </a:cubicBezTo>
                    <a:cubicBezTo>
                      <a:pt x="490" y="602"/>
                      <a:pt x="494" y="603"/>
                      <a:pt x="495" y="606"/>
                    </a:cubicBezTo>
                    <a:cubicBezTo>
                      <a:pt x="496" y="608"/>
                      <a:pt x="496" y="612"/>
                      <a:pt x="493" y="613"/>
                    </a:cubicBezTo>
                    <a:cubicBezTo>
                      <a:pt x="481" y="620"/>
                      <a:pt x="468" y="627"/>
                      <a:pt x="455" y="632"/>
                    </a:cubicBezTo>
                    <a:cubicBezTo>
                      <a:pt x="454" y="632"/>
                      <a:pt x="453" y="633"/>
                      <a:pt x="453" y="633"/>
                    </a:cubicBezTo>
                    <a:close/>
                    <a:moveTo>
                      <a:pt x="167" y="614"/>
                    </a:moveTo>
                    <a:cubicBezTo>
                      <a:pt x="166" y="614"/>
                      <a:pt x="165" y="614"/>
                      <a:pt x="165" y="613"/>
                    </a:cubicBezTo>
                    <a:cubicBezTo>
                      <a:pt x="152" y="606"/>
                      <a:pt x="140" y="598"/>
                      <a:pt x="129" y="589"/>
                    </a:cubicBezTo>
                    <a:cubicBezTo>
                      <a:pt x="127" y="588"/>
                      <a:pt x="126" y="584"/>
                      <a:pt x="128" y="582"/>
                    </a:cubicBezTo>
                    <a:cubicBezTo>
                      <a:pt x="130" y="580"/>
                      <a:pt x="133" y="579"/>
                      <a:pt x="135" y="581"/>
                    </a:cubicBezTo>
                    <a:cubicBezTo>
                      <a:pt x="146" y="589"/>
                      <a:pt x="158" y="597"/>
                      <a:pt x="170" y="604"/>
                    </a:cubicBezTo>
                    <a:cubicBezTo>
                      <a:pt x="172" y="606"/>
                      <a:pt x="173" y="609"/>
                      <a:pt x="172" y="611"/>
                    </a:cubicBezTo>
                    <a:cubicBezTo>
                      <a:pt x="171" y="613"/>
                      <a:pt x="169" y="614"/>
                      <a:pt x="167" y="614"/>
                    </a:cubicBezTo>
                    <a:close/>
                    <a:moveTo>
                      <a:pt x="526" y="590"/>
                    </a:moveTo>
                    <a:cubicBezTo>
                      <a:pt x="524" y="590"/>
                      <a:pt x="522" y="590"/>
                      <a:pt x="521" y="588"/>
                    </a:cubicBezTo>
                    <a:cubicBezTo>
                      <a:pt x="520" y="586"/>
                      <a:pt x="520" y="583"/>
                      <a:pt x="522" y="581"/>
                    </a:cubicBezTo>
                    <a:cubicBezTo>
                      <a:pt x="533" y="572"/>
                      <a:pt x="544" y="563"/>
                      <a:pt x="554" y="553"/>
                    </a:cubicBezTo>
                    <a:cubicBezTo>
                      <a:pt x="556" y="551"/>
                      <a:pt x="559" y="551"/>
                      <a:pt x="561" y="553"/>
                    </a:cubicBezTo>
                    <a:cubicBezTo>
                      <a:pt x="563" y="555"/>
                      <a:pt x="563" y="559"/>
                      <a:pt x="561" y="561"/>
                    </a:cubicBezTo>
                    <a:cubicBezTo>
                      <a:pt x="551" y="571"/>
                      <a:pt x="540" y="580"/>
                      <a:pt x="529" y="589"/>
                    </a:cubicBezTo>
                    <a:cubicBezTo>
                      <a:pt x="528" y="590"/>
                      <a:pt x="527" y="590"/>
                      <a:pt x="526" y="590"/>
                    </a:cubicBezTo>
                    <a:close/>
                    <a:moveTo>
                      <a:pt x="100" y="563"/>
                    </a:moveTo>
                    <a:cubicBezTo>
                      <a:pt x="99" y="563"/>
                      <a:pt x="98" y="562"/>
                      <a:pt x="97" y="561"/>
                    </a:cubicBezTo>
                    <a:cubicBezTo>
                      <a:pt x="86" y="551"/>
                      <a:pt x="77" y="540"/>
                      <a:pt x="68" y="529"/>
                    </a:cubicBezTo>
                    <a:cubicBezTo>
                      <a:pt x="66" y="526"/>
                      <a:pt x="67" y="523"/>
                      <a:pt x="69" y="521"/>
                    </a:cubicBezTo>
                    <a:cubicBezTo>
                      <a:pt x="71" y="520"/>
                      <a:pt x="75" y="520"/>
                      <a:pt x="77" y="522"/>
                    </a:cubicBezTo>
                    <a:cubicBezTo>
                      <a:pt x="85" y="533"/>
                      <a:pt x="94" y="544"/>
                      <a:pt x="104" y="554"/>
                    </a:cubicBezTo>
                    <a:cubicBezTo>
                      <a:pt x="106" y="556"/>
                      <a:pt x="106" y="559"/>
                      <a:pt x="104" y="561"/>
                    </a:cubicBezTo>
                    <a:cubicBezTo>
                      <a:pt x="103" y="562"/>
                      <a:pt x="102" y="563"/>
                      <a:pt x="100" y="563"/>
                    </a:cubicBezTo>
                    <a:close/>
                    <a:moveTo>
                      <a:pt x="585" y="531"/>
                    </a:moveTo>
                    <a:cubicBezTo>
                      <a:pt x="584" y="531"/>
                      <a:pt x="583" y="530"/>
                      <a:pt x="582" y="529"/>
                    </a:cubicBezTo>
                    <a:cubicBezTo>
                      <a:pt x="580" y="528"/>
                      <a:pt x="579" y="524"/>
                      <a:pt x="581" y="522"/>
                    </a:cubicBezTo>
                    <a:cubicBezTo>
                      <a:pt x="589" y="511"/>
                      <a:pt x="597" y="499"/>
                      <a:pt x="604" y="488"/>
                    </a:cubicBezTo>
                    <a:cubicBezTo>
                      <a:pt x="606" y="485"/>
                      <a:pt x="609" y="484"/>
                      <a:pt x="611" y="486"/>
                    </a:cubicBezTo>
                    <a:cubicBezTo>
                      <a:pt x="614" y="487"/>
                      <a:pt x="615" y="490"/>
                      <a:pt x="613" y="493"/>
                    </a:cubicBezTo>
                    <a:cubicBezTo>
                      <a:pt x="606" y="505"/>
                      <a:pt x="598" y="517"/>
                      <a:pt x="589" y="529"/>
                    </a:cubicBezTo>
                    <a:cubicBezTo>
                      <a:pt x="588" y="530"/>
                      <a:pt x="587" y="531"/>
                      <a:pt x="585" y="531"/>
                    </a:cubicBezTo>
                    <a:close/>
                    <a:moveTo>
                      <a:pt x="49" y="496"/>
                    </a:moveTo>
                    <a:cubicBezTo>
                      <a:pt x="47" y="496"/>
                      <a:pt x="45" y="495"/>
                      <a:pt x="44" y="493"/>
                    </a:cubicBezTo>
                    <a:cubicBezTo>
                      <a:pt x="37" y="481"/>
                      <a:pt x="31" y="468"/>
                      <a:pt x="25" y="455"/>
                    </a:cubicBezTo>
                    <a:cubicBezTo>
                      <a:pt x="24" y="452"/>
                      <a:pt x="25" y="449"/>
                      <a:pt x="28" y="448"/>
                    </a:cubicBezTo>
                    <a:cubicBezTo>
                      <a:pt x="31" y="447"/>
                      <a:pt x="34" y="448"/>
                      <a:pt x="35" y="451"/>
                    </a:cubicBezTo>
                    <a:cubicBezTo>
                      <a:pt x="40" y="463"/>
                      <a:pt x="46" y="476"/>
                      <a:pt x="53" y="488"/>
                    </a:cubicBezTo>
                    <a:cubicBezTo>
                      <a:pt x="55" y="490"/>
                      <a:pt x="54" y="494"/>
                      <a:pt x="51" y="495"/>
                    </a:cubicBezTo>
                    <a:cubicBezTo>
                      <a:pt x="51" y="495"/>
                      <a:pt x="50" y="496"/>
                      <a:pt x="49" y="496"/>
                    </a:cubicBezTo>
                    <a:close/>
                    <a:moveTo>
                      <a:pt x="627" y="458"/>
                    </a:moveTo>
                    <a:cubicBezTo>
                      <a:pt x="627" y="458"/>
                      <a:pt x="626" y="457"/>
                      <a:pt x="625" y="457"/>
                    </a:cubicBezTo>
                    <a:cubicBezTo>
                      <a:pt x="623" y="456"/>
                      <a:pt x="621" y="453"/>
                      <a:pt x="623" y="450"/>
                    </a:cubicBezTo>
                    <a:cubicBezTo>
                      <a:pt x="628" y="437"/>
                      <a:pt x="632" y="424"/>
                      <a:pt x="636" y="411"/>
                    </a:cubicBezTo>
                    <a:cubicBezTo>
                      <a:pt x="637" y="408"/>
                      <a:pt x="640" y="406"/>
                      <a:pt x="642" y="407"/>
                    </a:cubicBezTo>
                    <a:cubicBezTo>
                      <a:pt x="645" y="408"/>
                      <a:pt x="647" y="411"/>
                      <a:pt x="646" y="414"/>
                    </a:cubicBezTo>
                    <a:cubicBezTo>
                      <a:pt x="642" y="427"/>
                      <a:pt x="638" y="441"/>
                      <a:pt x="632" y="454"/>
                    </a:cubicBezTo>
                    <a:cubicBezTo>
                      <a:pt x="631" y="456"/>
                      <a:pt x="630" y="458"/>
                      <a:pt x="627" y="458"/>
                    </a:cubicBezTo>
                    <a:close/>
                    <a:moveTo>
                      <a:pt x="16" y="418"/>
                    </a:moveTo>
                    <a:cubicBezTo>
                      <a:pt x="14" y="418"/>
                      <a:pt x="12" y="416"/>
                      <a:pt x="11" y="414"/>
                    </a:cubicBezTo>
                    <a:cubicBezTo>
                      <a:pt x="8" y="400"/>
                      <a:pt x="5" y="386"/>
                      <a:pt x="3" y="372"/>
                    </a:cubicBezTo>
                    <a:cubicBezTo>
                      <a:pt x="3" y="369"/>
                      <a:pt x="5" y="366"/>
                      <a:pt x="8" y="366"/>
                    </a:cubicBezTo>
                    <a:cubicBezTo>
                      <a:pt x="10" y="365"/>
                      <a:pt x="13" y="367"/>
                      <a:pt x="13" y="370"/>
                    </a:cubicBezTo>
                    <a:cubicBezTo>
                      <a:pt x="15" y="384"/>
                      <a:pt x="18" y="398"/>
                      <a:pt x="22" y="411"/>
                    </a:cubicBezTo>
                    <a:cubicBezTo>
                      <a:pt x="22" y="414"/>
                      <a:pt x="21" y="417"/>
                      <a:pt x="18" y="418"/>
                    </a:cubicBezTo>
                    <a:cubicBezTo>
                      <a:pt x="17" y="418"/>
                      <a:pt x="17" y="418"/>
                      <a:pt x="16" y="418"/>
                    </a:cubicBezTo>
                    <a:close/>
                    <a:moveTo>
                      <a:pt x="649" y="376"/>
                    </a:moveTo>
                    <a:cubicBezTo>
                      <a:pt x="649" y="376"/>
                      <a:pt x="649" y="376"/>
                      <a:pt x="649" y="376"/>
                    </a:cubicBezTo>
                    <a:cubicBezTo>
                      <a:pt x="646" y="376"/>
                      <a:pt x="644" y="373"/>
                      <a:pt x="644" y="370"/>
                    </a:cubicBezTo>
                    <a:cubicBezTo>
                      <a:pt x="646" y="356"/>
                      <a:pt x="647" y="342"/>
                      <a:pt x="647" y="329"/>
                    </a:cubicBezTo>
                    <a:cubicBezTo>
                      <a:pt x="647" y="328"/>
                      <a:pt x="647" y="328"/>
                      <a:pt x="647" y="328"/>
                    </a:cubicBezTo>
                    <a:cubicBezTo>
                      <a:pt x="647" y="325"/>
                      <a:pt x="649" y="322"/>
                      <a:pt x="652" y="322"/>
                    </a:cubicBezTo>
                    <a:cubicBezTo>
                      <a:pt x="655" y="322"/>
                      <a:pt x="657" y="325"/>
                      <a:pt x="657" y="328"/>
                    </a:cubicBezTo>
                    <a:cubicBezTo>
                      <a:pt x="657" y="329"/>
                      <a:pt x="657" y="329"/>
                      <a:pt x="657" y="329"/>
                    </a:cubicBezTo>
                    <a:cubicBezTo>
                      <a:pt x="657" y="343"/>
                      <a:pt x="656" y="357"/>
                      <a:pt x="654" y="371"/>
                    </a:cubicBezTo>
                    <a:cubicBezTo>
                      <a:pt x="654" y="374"/>
                      <a:pt x="652" y="376"/>
                      <a:pt x="649" y="376"/>
                    </a:cubicBezTo>
                    <a:close/>
                    <a:moveTo>
                      <a:pt x="5" y="334"/>
                    </a:moveTo>
                    <a:cubicBezTo>
                      <a:pt x="2" y="334"/>
                      <a:pt x="0" y="332"/>
                      <a:pt x="0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14"/>
                      <a:pt x="1" y="300"/>
                      <a:pt x="3" y="286"/>
                    </a:cubicBezTo>
                    <a:cubicBezTo>
                      <a:pt x="3" y="283"/>
                      <a:pt x="6" y="281"/>
                      <a:pt x="9" y="281"/>
                    </a:cubicBezTo>
                    <a:cubicBezTo>
                      <a:pt x="12" y="282"/>
                      <a:pt x="14" y="284"/>
                      <a:pt x="13" y="287"/>
                    </a:cubicBezTo>
                    <a:cubicBezTo>
                      <a:pt x="12" y="301"/>
                      <a:pt x="11" y="315"/>
                      <a:pt x="11" y="329"/>
                    </a:cubicBezTo>
                    <a:cubicBezTo>
                      <a:pt x="11" y="329"/>
                      <a:pt x="11" y="329"/>
                      <a:pt x="11" y="329"/>
                    </a:cubicBezTo>
                    <a:cubicBezTo>
                      <a:pt x="11" y="332"/>
                      <a:pt x="8" y="334"/>
                      <a:pt x="5" y="334"/>
                    </a:cubicBezTo>
                    <a:close/>
                    <a:moveTo>
                      <a:pt x="649" y="291"/>
                    </a:moveTo>
                    <a:cubicBezTo>
                      <a:pt x="647" y="291"/>
                      <a:pt x="644" y="289"/>
                      <a:pt x="644" y="286"/>
                    </a:cubicBezTo>
                    <a:cubicBezTo>
                      <a:pt x="642" y="273"/>
                      <a:pt x="639" y="259"/>
                      <a:pt x="636" y="246"/>
                    </a:cubicBezTo>
                    <a:cubicBezTo>
                      <a:pt x="635" y="243"/>
                      <a:pt x="637" y="240"/>
                      <a:pt x="639" y="239"/>
                    </a:cubicBezTo>
                    <a:cubicBezTo>
                      <a:pt x="642" y="238"/>
                      <a:pt x="645" y="240"/>
                      <a:pt x="646" y="243"/>
                    </a:cubicBezTo>
                    <a:cubicBezTo>
                      <a:pt x="650" y="257"/>
                      <a:pt x="652" y="271"/>
                      <a:pt x="654" y="285"/>
                    </a:cubicBezTo>
                    <a:cubicBezTo>
                      <a:pt x="655" y="288"/>
                      <a:pt x="653" y="290"/>
                      <a:pt x="650" y="291"/>
                    </a:cubicBezTo>
                    <a:cubicBezTo>
                      <a:pt x="650" y="291"/>
                      <a:pt x="649" y="291"/>
                      <a:pt x="649" y="291"/>
                    </a:cubicBezTo>
                    <a:close/>
                    <a:moveTo>
                      <a:pt x="16" y="251"/>
                    </a:moveTo>
                    <a:cubicBezTo>
                      <a:pt x="16" y="251"/>
                      <a:pt x="15" y="250"/>
                      <a:pt x="15" y="250"/>
                    </a:cubicBezTo>
                    <a:cubicBezTo>
                      <a:pt x="12" y="250"/>
                      <a:pt x="10" y="247"/>
                      <a:pt x="11" y="244"/>
                    </a:cubicBezTo>
                    <a:cubicBezTo>
                      <a:pt x="15" y="230"/>
                      <a:pt x="19" y="216"/>
                      <a:pt x="25" y="203"/>
                    </a:cubicBezTo>
                    <a:cubicBezTo>
                      <a:pt x="26" y="200"/>
                      <a:pt x="29" y="199"/>
                      <a:pt x="32" y="200"/>
                    </a:cubicBezTo>
                    <a:cubicBezTo>
                      <a:pt x="35" y="201"/>
                      <a:pt x="36" y="204"/>
                      <a:pt x="35" y="207"/>
                    </a:cubicBezTo>
                    <a:cubicBezTo>
                      <a:pt x="29" y="220"/>
                      <a:pt x="25" y="233"/>
                      <a:pt x="21" y="247"/>
                    </a:cubicBezTo>
                    <a:cubicBezTo>
                      <a:pt x="21" y="249"/>
                      <a:pt x="19" y="251"/>
                      <a:pt x="16" y="251"/>
                    </a:cubicBezTo>
                    <a:close/>
                    <a:moveTo>
                      <a:pt x="627" y="209"/>
                    </a:moveTo>
                    <a:cubicBezTo>
                      <a:pt x="625" y="209"/>
                      <a:pt x="623" y="208"/>
                      <a:pt x="622" y="206"/>
                    </a:cubicBezTo>
                    <a:cubicBezTo>
                      <a:pt x="617" y="193"/>
                      <a:pt x="611" y="181"/>
                      <a:pt x="604" y="169"/>
                    </a:cubicBezTo>
                    <a:cubicBezTo>
                      <a:pt x="602" y="166"/>
                      <a:pt x="603" y="163"/>
                      <a:pt x="606" y="162"/>
                    </a:cubicBezTo>
                    <a:cubicBezTo>
                      <a:pt x="608" y="160"/>
                      <a:pt x="611" y="161"/>
                      <a:pt x="613" y="164"/>
                    </a:cubicBezTo>
                    <a:cubicBezTo>
                      <a:pt x="620" y="176"/>
                      <a:pt x="627" y="189"/>
                      <a:pt x="632" y="202"/>
                    </a:cubicBezTo>
                    <a:cubicBezTo>
                      <a:pt x="633" y="205"/>
                      <a:pt x="632" y="208"/>
                      <a:pt x="629" y="209"/>
                    </a:cubicBezTo>
                    <a:cubicBezTo>
                      <a:pt x="629" y="209"/>
                      <a:pt x="628" y="209"/>
                      <a:pt x="627" y="209"/>
                    </a:cubicBezTo>
                    <a:close/>
                    <a:moveTo>
                      <a:pt x="48" y="173"/>
                    </a:moveTo>
                    <a:cubicBezTo>
                      <a:pt x="48" y="173"/>
                      <a:pt x="47" y="172"/>
                      <a:pt x="46" y="172"/>
                    </a:cubicBezTo>
                    <a:cubicBezTo>
                      <a:pt x="43" y="170"/>
                      <a:pt x="42" y="167"/>
                      <a:pt x="44" y="165"/>
                    </a:cubicBezTo>
                    <a:cubicBezTo>
                      <a:pt x="51" y="152"/>
                      <a:pt x="59" y="140"/>
                      <a:pt x="68" y="129"/>
                    </a:cubicBezTo>
                    <a:cubicBezTo>
                      <a:pt x="70" y="126"/>
                      <a:pt x="73" y="126"/>
                      <a:pt x="75" y="128"/>
                    </a:cubicBezTo>
                    <a:cubicBezTo>
                      <a:pt x="78" y="130"/>
                      <a:pt x="78" y="133"/>
                      <a:pt x="76" y="135"/>
                    </a:cubicBezTo>
                    <a:cubicBezTo>
                      <a:pt x="68" y="146"/>
                      <a:pt x="60" y="158"/>
                      <a:pt x="53" y="170"/>
                    </a:cubicBezTo>
                    <a:cubicBezTo>
                      <a:pt x="52" y="172"/>
                      <a:pt x="50" y="173"/>
                      <a:pt x="48" y="173"/>
                    </a:cubicBezTo>
                    <a:close/>
                    <a:moveTo>
                      <a:pt x="585" y="137"/>
                    </a:moveTo>
                    <a:cubicBezTo>
                      <a:pt x="583" y="137"/>
                      <a:pt x="582" y="136"/>
                      <a:pt x="581" y="134"/>
                    </a:cubicBezTo>
                    <a:cubicBezTo>
                      <a:pt x="572" y="124"/>
                      <a:pt x="563" y="113"/>
                      <a:pt x="553" y="103"/>
                    </a:cubicBezTo>
                    <a:cubicBezTo>
                      <a:pt x="551" y="101"/>
                      <a:pt x="551" y="98"/>
                      <a:pt x="553" y="96"/>
                    </a:cubicBezTo>
                    <a:cubicBezTo>
                      <a:pt x="555" y="94"/>
                      <a:pt x="559" y="94"/>
                      <a:pt x="561" y="96"/>
                    </a:cubicBezTo>
                    <a:cubicBezTo>
                      <a:pt x="571" y="106"/>
                      <a:pt x="580" y="117"/>
                      <a:pt x="589" y="128"/>
                    </a:cubicBezTo>
                    <a:cubicBezTo>
                      <a:pt x="591" y="130"/>
                      <a:pt x="590" y="134"/>
                      <a:pt x="588" y="135"/>
                    </a:cubicBezTo>
                    <a:cubicBezTo>
                      <a:pt x="587" y="136"/>
                      <a:pt x="586" y="137"/>
                      <a:pt x="585" y="137"/>
                    </a:cubicBezTo>
                    <a:close/>
                    <a:moveTo>
                      <a:pt x="100" y="106"/>
                    </a:moveTo>
                    <a:cubicBezTo>
                      <a:pt x="98" y="106"/>
                      <a:pt x="97" y="105"/>
                      <a:pt x="96" y="104"/>
                    </a:cubicBezTo>
                    <a:cubicBezTo>
                      <a:pt x="94" y="102"/>
                      <a:pt x="94" y="99"/>
                      <a:pt x="96" y="96"/>
                    </a:cubicBezTo>
                    <a:cubicBezTo>
                      <a:pt x="106" y="86"/>
                      <a:pt x="117" y="77"/>
                      <a:pt x="128" y="68"/>
                    </a:cubicBezTo>
                    <a:cubicBezTo>
                      <a:pt x="131" y="66"/>
                      <a:pt x="134" y="67"/>
                      <a:pt x="136" y="69"/>
                    </a:cubicBezTo>
                    <a:cubicBezTo>
                      <a:pt x="138" y="71"/>
                      <a:pt x="137" y="75"/>
                      <a:pt x="135" y="76"/>
                    </a:cubicBezTo>
                    <a:cubicBezTo>
                      <a:pt x="124" y="85"/>
                      <a:pt x="113" y="94"/>
                      <a:pt x="104" y="104"/>
                    </a:cubicBezTo>
                    <a:cubicBezTo>
                      <a:pt x="103" y="105"/>
                      <a:pt x="101" y="106"/>
                      <a:pt x="100" y="106"/>
                    </a:cubicBezTo>
                    <a:close/>
                    <a:moveTo>
                      <a:pt x="525" y="77"/>
                    </a:moveTo>
                    <a:cubicBezTo>
                      <a:pt x="524" y="77"/>
                      <a:pt x="523" y="77"/>
                      <a:pt x="522" y="76"/>
                    </a:cubicBezTo>
                    <a:cubicBezTo>
                      <a:pt x="511" y="67"/>
                      <a:pt x="499" y="60"/>
                      <a:pt x="487" y="53"/>
                    </a:cubicBezTo>
                    <a:cubicBezTo>
                      <a:pt x="485" y="51"/>
                      <a:pt x="484" y="48"/>
                      <a:pt x="485" y="46"/>
                    </a:cubicBezTo>
                    <a:cubicBezTo>
                      <a:pt x="487" y="43"/>
                      <a:pt x="490" y="42"/>
                      <a:pt x="492" y="44"/>
                    </a:cubicBezTo>
                    <a:cubicBezTo>
                      <a:pt x="505" y="51"/>
                      <a:pt x="517" y="59"/>
                      <a:pt x="528" y="67"/>
                    </a:cubicBezTo>
                    <a:cubicBezTo>
                      <a:pt x="531" y="69"/>
                      <a:pt x="531" y="73"/>
                      <a:pt x="529" y="75"/>
                    </a:cubicBezTo>
                    <a:cubicBezTo>
                      <a:pt x="528" y="76"/>
                      <a:pt x="527" y="77"/>
                      <a:pt x="525" y="77"/>
                    </a:cubicBezTo>
                    <a:close/>
                    <a:moveTo>
                      <a:pt x="167" y="54"/>
                    </a:moveTo>
                    <a:cubicBezTo>
                      <a:pt x="165" y="54"/>
                      <a:pt x="163" y="53"/>
                      <a:pt x="162" y="51"/>
                    </a:cubicBezTo>
                    <a:cubicBezTo>
                      <a:pt x="161" y="49"/>
                      <a:pt x="161" y="46"/>
                      <a:pt x="164" y="44"/>
                    </a:cubicBezTo>
                    <a:cubicBezTo>
                      <a:pt x="176" y="37"/>
                      <a:pt x="189" y="31"/>
                      <a:pt x="202" y="25"/>
                    </a:cubicBezTo>
                    <a:cubicBezTo>
                      <a:pt x="205" y="24"/>
                      <a:pt x="208" y="25"/>
                      <a:pt x="209" y="28"/>
                    </a:cubicBezTo>
                    <a:cubicBezTo>
                      <a:pt x="211" y="31"/>
                      <a:pt x="209" y="34"/>
                      <a:pt x="207" y="35"/>
                    </a:cubicBezTo>
                    <a:cubicBezTo>
                      <a:pt x="194" y="40"/>
                      <a:pt x="181" y="46"/>
                      <a:pt x="169" y="53"/>
                    </a:cubicBezTo>
                    <a:cubicBezTo>
                      <a:pt x="168" y="54"/>
                      <a:pt x="168" y="54"/>
                      <a:pt x="167" y="54"/>
                    </a:cubicBezTo>
                    <a:close/>
                    <a:moveTo>
                      <a:pt x="452" y="35"/>
                    </a:moveTo>
                    <a:cubicBezTo>
                      <a:pt x="451" y="35"/>
                      <a:pt x="451" y="35"/>
                      <a:pt x="450" y="34"/>
                    </a:cubicBezTo>
                    <a:cubicBezTo>
                      <a:pt x="437" y="29"/>
                      <a:pt x="424" y="25"/>
                      <a:pt x="410" y="21"/>
                    </a:cubicBezTo>
                    <a:cubicBezTo>
                      <a:pt x="408" y="20"/>
                      <a:pt x="406" y="18"/>
                      <a:pt x="407" y="15"/>
                    </a:cubicBezTo>
                    <a:cubicBezTo>
                      <a:pt x="407" y="12"/>
                      <a:pt x="410" y="10"/>
                      <a:pt x="413" y="11"/>
                    </a:cubicBezTo>
                    <a:cubicBezTo>
                      <a:pt x="427" y="15"/>
                      <a:pt x="441" y="19"/>
                      <a:pt x="454" y="25"/>
                    </a:cubicBezTo>
                    <a:cubicBezTo>
                      <a:pt x="457" y="26"/>
                      <a:pt x="458" y="29"/>
                      <a:pt x="457" y="32"/>
                    </a:cubicBezTo>
                    <a:cubicBezTo>
                      <a:pt x="456" y="34"/>
                      <a:pt x="454" y="35"/>
                      <a:pt x="452" y="35"/>
                    </a:cubicBezTo>
                    <a:close/>
                    <a:moveTo>
                      <a:pt x="244" y="22"/>
                    </a:moveTo>
                    <a:cubicBezTo>
                      <a:pt x="242" y="22"/>
                      <a:pt x="240" y="20"/>
                      <a:pt x="239" y="18"/>
                    </a:cubicBezTo>
                    <a:cubicBezTo>
                      <a:pt x="239" y="15"/>
                      <a:pt x="240" y="12"/>
                      <a:pt x="243" y="11"/>
                    </a:cubicBezTo>
                    <a:cubicBezTo>
                      <a:pt x="257" y="8"/>
                      <a:pt x="271" y="5"/>
                      <a:pt x="285" y="3"/>
                    </a:cubicBezTo>
                    <a:cubicBezTo>
                      <a:pt x="288" y="2"/>
                      <a:pt x="291" y="4"/>
                      <a:pt x="291" y="7"/>
                    </a:cubicBezTo>
                    <a:cubicBezTo>
                      <a:pt x="292" y="10"/>
                      <a:pt x="290" y="13"/>
                      <a:pt x="287" y="13"/>
                    </a:cubicBezTo>
                    <a:cubicBezTo>
                      <a:pt x="273" y="15"/>
                      <a:pt x="259" y="18"/>
                      <a:pt x="246" y="21"/>
                    </a:cubicBezTo>
                    <a:cubicBezTo>
                      <a:pt x="245" y="22"/>
                      <a:pt x="245" y="22"/>
                      <a:pt x="244" y="22"/>
                    </a:cubicBezTo>
                    <a:close/>
                    <a:moveTo>
                      <a:pt x="370" y="13"/>
                    </a:moveTo>
                    <a:cubicBezTo>
                      <a:pt x="370" y="13"/>
                      <a:pt x="370" y="13"/>
                      <a:pt x="370" y="13"/>
                    </a:cubicBezTo>
                    <a:cubicBezTo>
                      <a:pt x="356" y="11"/>
                      <a:pt x="342" y="11"/>
                      <a:pt x="329" y="11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5" y="11"/>
                      <a:pt x="323" y="8"/>
                      <a:pt x="323" y="5"/>
                    </a:cubicBezTo>
                    <a:cubicBezTo>
                      <a:pt x="323" y="2"/>
                      <a:pt x="325" y="0"/>
                      <a:pt x="32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7" y="1"/>
                      <a:pt x="371" y="3"/>
                    </a:cubicBezTo>
                    <a:cubicBezTo>
                      <a:pt x="374" y="3"/>
                      <a:pt x="376" y="6"/>
                      <a:pt x="376" y="9"/>
                    </a:cubicBezTo>
                    <a:cubicBezTo>
                      <a:pt x="375" y="11"/>
                      <a:pt x="373" y="13"/>
                      <a:pt x="37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F842CF0-F323-872E-4052-968C072CC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015" y="1332363"/>
              <a:ext cx="1499192" cy="685390"/>
            </a:xfrm>
            <a:custGeom>
              <a:avLst/>
              <a:gdLst>
                <a:gd name="T0" fmla="*/ 1603 w 1926"/>
                <a:gd name="T1" fmla="*/ 0 h 647"/>
                <a:gd name="T2" fmla="*/ 1603 w 1926"/>
                <a:gd name="T3" fmla="*/ 0 h 647"/>
                <a:gd name="T4" fmla="*/ 0 w 1926"/>
                <a:gd name="T5" fmla="*/ 0 h 647"/>
                <a:gd name="T6" fmla="*/ 150 w 1926"/>
                <a:gd name="T7" fmla="*/ 325 h 647"/>
                <a:gd name="T8" fmla="*/ 3 w 1926"/>
                <a:gd name="T9" fmla="*/ 647 h 647"/>
                <a:gd name="T10" fmla="*/ 1603 w 1926"/>
                <a:gd name="T11" fmla="*/ 647 h 647"/>
                <a:gd name="T12" fmla="*/ 1926 w 1926"/>
                <a:gd name="T13" fmla="*/ 324 h 647"/>
                <a:gd name="T14" fmla="*/ 1603 w 1926"/>
                <a:gd name="T15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6" h="647">
                  <a:moveTo>
                    <a:pt x="1603" y="0"/>
                  </a:moveTo>
                  <a:cubicBezTo>
                    <a:pt x="1603" y="0"/>
                    <a:pt x="1603" y="0"/>
                    <a:pt x="16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2" y="78"/>
                    <a:pt x="150" y="195"/>
                    <a:pt x="150" y="325"/>
                  </a:cubicBezTo>
                  <a:cubicBezTo>
                    <a:pt x="150" y="453"/>
                    <a:pt x="93" y="569"/>
                    <a:pt x="3" y="647"/>
                  </a:cubicBezTo>
                  <a:cubicBezTo>
                    <a:pt x="1603" y="647"/>
                    <a:pt x="1603" y="647"/>
                    <a:pt x="1603" y="647"/>
                  </a:cubicBezTo>
                  <a:cubicBezTo>
                    <a:pt x="1781" y="647"/>
                    <a:pt x="1926" y="502"/>
                    <a:pt x="1926" y="324"/>
                  </a:cubicBezTo>
                  <a:cubicBezTo>
                    <a:pt x="1926" y="145"/>
                    <a:pt x="1781" y="0"/>
                    <a:pt x="1603" y="0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Повышение качества кадрового обеспечения </a:t>
              </a: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20376F96-1B12-7D24-E8F5-2C25FC787700}"/>
                </a:ext>
              </a:extLst>
            </p:cNvPr>
            <p:cNvGrpSpPr/>
            <p:nvPr/>
          </p:nvGrpSpPr>
          <p:grpSpPr>
            <a:xfrm>
              <a:off x="99871" y="2667446"/>
              <a:ext cx="1027801" cy="1044325"/>
              <a:chOff x="3418115" y="1840853"/>
              <a:chExt cx="1025609" cy="1030232"/>
            </a:xfrm>
            <a:solidFill>
              <a:srgbClr val="149DA4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37FB2084-EA60-B082-16FC-166DBDD0C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364" y="1920762"/>
                <a:ext cx="867112" cy="869754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</a:rPr>
                  <a:t>2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FFAE15F2-BAB7-5613-F378-01D6E46305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8115" y="1840853"/>
                <a:ext cx="1025609" cy="1030232"/>
              </a:xfrm>
              <a:custGeom>
                <a:avLst/>
                <a:gdLst>
                  <a:gd name="T0" fmla="*/ 281 w 657"/>
                  <a:gd name="T1" fmla="*/ 648 h 657"/>
                  <a:gd name="T2" fmla="*/ 329 w 657"/>
                  <a:gd name="T3" fmla="*/ 657 h 657"/>
                  <a:gd name="T4" fmla="*/ 411 w 657"/>
                  <a:gd name="T5" fmla="*/ 636 h 657"/>
                  <a:gd name="T6" fmla="*/ 371 w 657"/>
                  <a:gd name="T7" fmla="*/ 654 h 657"/>
                  <a:gd name="T8" fmla="*/ 200 w 657"/>
                  <a:gd name="T9" fmla="*/ 625 h 657"/>
                  <a:gd name="T10" fmla="*/ 245 w 657"/>
                  <a:gd name="T11" fmla="*/ 646 h 657"/>
                  <a:gd name="T12" fmla="*/ 488 w 657"/>
                  <a:gd name="T13" fmla="*/ 604 h 657"/>
                  <a:gd name="T14" fmla="*/ 453 w 657"/>
                  <a:gd name="T15" fmla="*/ 633 h 657"/>
                  <a:gd name="T16" fmla="*/ 128 w 657"/>
                  <a:gd name="T17" fmla="*/ 582 h 657"/>
                  <a:gd name="T18" fmla="*/ 167 w 657"/>
                  <a:gd name="T19" fmla="*/ 614 h 657"/>
                  <a:gd name="T20" fmla="*/ 554 w 657"/>
                  <a:gd name="T21" fmla="*/ 553 h 657"/>
                  <a:gd name="T22" fmla="*/ 526 w 657"/>
                  <a:gd name="T23" fmla="*/ 590 h 657"/>
                  <a:gd name="T24" fmla="*/ 69 w 657"/>
                  <a:gd name="T25" fmla="*/ 521 h 657"/>
                  <a:gd name="T26" fmla="*/ 100 w 657"/>
                  <a:gd name="T27" fmla="*/ 563 h 657"/>
                  <a:gd name="T28" fmla="*/ 604 w 657"/>
                  <a:gd name="T29" fmla="*/ 488 h 657"/>
                  <a:gd name="T30" fmla="*/ 585 w 657"/>
                  <a:gd name="T31" fmla="*/ 531 h 657"/>
                  <a:gd name="T32" fmla="*/ 28 w 657"/>
                  <a:gd name="T33" fmla="*/ 448 h 657"/>
                  <a:gd name="T34" fmla="*/ 49 w 657"/>
                  <a:gd name="T35" fmla="*/ 496 h 657"/>
                  <a:gd name="T36" fmla="*/ 636 w 657"/>
                  <a:gd name="T37" fmla="*/ 411 h 657"/>
                  <a:gd name="T38" fmla="*/ 627 w 657"/>
                  <a:gd name="T39" fmla="*/ 458 h 657"/>
                  <a:gd name="T40" fmla="*/ 8 w 657"/>
                  <a:gd name="T41" fmla="*/ 366 h 657"/>
                  <a:gd name="T42" fmla="*/ 16 w 657"/>
                  <a:gd name="T43" fmla="*/ 418 h 657"/>
                  <a:gd name="T44" fmla="*/ 647 w 657"/>
                  <a:gd name="T45" fmla="*/ 329 h 657"/>
                  <a:gd name="T46" fmla="*/ 657 w 657"/>
                  <a:gd name="T47" fmla="*/ 329 h 657"/>
                  <a:gd name="T48" fmla="*/ 0 w 657"/>
                  <a:gd name="T49" fmla="*/ 329 h 657"/>
                  <a:gd name="T50" fmla="*/ 13 w 657"/>
                  <a:gd name="T51" fmla="*/ 287 h 657"/>
                  <a:gd name="T52" fmla="*/ 649 w 657"/>
                  <a:gd name="T53" fmla="*/ 291 h 657"/>
                  <a:gd name="T54" fmla="*/ 646 w 657"/>
                  <a:gd name="T55" fmla="*/ 243 h 657"/>
                  <a:gd name="T56" fmla="*/ 16 w 657"/>
                  <a:gd name="T57" fmla="*/ 251 h 657"/>
                  <a:gd name="T58" fmla="*/ 32 w 657"/>
                  <a:gd name="T59" fmla="*/ 200 h 657"/>
                  <a:gd name="T60" fmla="*/ 627 w 657"/>
                  <a:gd name="T61" fmla="*/ 209 h 657"/>
                  <a:gd name="T62" fmla="*/ 613 w 657"/>
                  <a:gd name="T63" fmla="*/ 164 h 657"/>
                  <a:gd name="T64" fmla="*/ 48 w 657"/>
                  <a:gd name="T65" fmla="*/ 173 h 657"/>
                  <a:gd name="T66" fmla="*/ 75 w 657"/>
                  <a:gd name="T67" fmla="*/ 128 h 657"/>
                  <a:gd name="T68" fmla="*/ 585 w 657"/>
                  <a:gd name="T69" fmla="*/ 137 h 657"/>
                  <a:gd name="T70" fmla="*/ 561 w 657"/>
                  <a:gd name="T71" fmla="*/ 96 h 657"/>
                  <a:gd name="T72" fmla="*/ 100 w 657"/>
                  <a:gd name="T73" fmla="*/ 106 h 657"/>
                  <a:gd name="T74" fmla="*/ 136 w 657"/>
                  <a:gd name="T75" fmla="*/ 69 h 657"/>
                  <a:gd name="T76" fmla="*/ 525 w 657"/>
                  <a:gd name="T77" fmla="*/ 77 h 657"/>
                  <a:gd name="T78" fmla="*/ 492 w 657"/>
                  <a:gd name="T79" fmla="*/ 44 h 657"/>
                  <a:gd name="T80" fmla="*/ 167 w 657"/>
                  <a:gd name="T81" fmla="*/ 54 h 657"/>
                  <a:gd name="T82" fmla="*/ 209 w 657"/>
                  <a:gd name="T83" fmla="*/ 28 h 657"/>
                  <a:gd name="T84" fmla="*/ 452 w 657"/>
                  <a:gd name="T85" fmla="*/ 35 h 657"/>
                  <a:gd name="T86" fmla="*/ 413 w 657"/>
                  <a:gd name="T87" fmla="*/ 11 h 657"/>
                  <a:gd name="T88" fmla="*/ 244 w 657"/>
                  <a:gd name="T89" fmla="*/ 22 h 657"/>
                  <a:gd name="T90" fmla="*/ 291 w 657"/>
                  <a:gd name="T91" fmla="*/ 7 h 657"/>
                  <a:gd name="T92" fmla="*/ 370 w 657"/>
                  <a:gd name="T93" fmla="*/ 13 h 657"/>
                  <a:gd name="T94" fmla="*/ 323 w 657"/>
                  <a:gd name="T95" fmla="*/ 5 h 657"/>
                  <a:gd name="T96" fmla="*/ 376 w 657"/>
                  <a:gd name="T97" fmla="*/ 9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657">
                    <a:moveTo>
                      <a:pt x="329" y="657"/>
                    </a:moveTo>
                    <a:cubicBezTo>
                      <a:pt x="329" y="657"/>
                      <a:pt x="329" y="657"/>
                      <a:pt x="329" y="657"/>
                    </a:cubicBezTo>
                    <a:cubicBezTo>
                      <a:pt x="314" y="657"/>
                      <a:pt x="300" y="656"/>
                      <a:pt x="286" y="654"/>
                    </a:cubicBezTo>
                    <a:cubicBezTo>
                      <a:pt x="283" y="654"/>
                      <a:pt x="281" y="651"/>
                      <a:pt x="281" y="648"/>
                    </a:cubicBezTo>
                    <a:cubicBezTo>
                      <a:pt x="282" y="646"/>
                      <a:pt x="284" y="643"/>
                      <a:pt x="287" y="644"/>
                    </a:cubicBezTo>
                    <a:cubicBezTo>
                      <a:pt x="301" y="646"/>
                      <a:pt x="315" y="646"/>
                      <a:pt x="329" y="646"/>
                    </a:cubicBezTo>
                    <a:cubicBezTo>
                      <a:pt x="332" y="646"/>
                      <a:pt x="334" y="649"/>
                      <a:pt x="334" y="652"/>
                    </a:cubicBezTo>
                    <a:cubicBezTo>
                      <a:pt x="334" y="655"/>
                      <a:pt x="332" y="657"/>
                      <a:pt x="329" y="657"/>
                    </a:cubicBezTo>
                    <a:close/>
                    <a:moveTo>
                      <a:pt x="371" y="654"/>
                    </a:moveTo>
                    <a:cubicBezTo>
                      <a:pt x="368" y="654"/>
                      <a:pt x="366" y="652"/>
                      <a:pt x="366" y="650"/>
                    </a:cubicBezTo>
                    <a:cubicBezTo>
                      <a:pt x="365" y="647"/>
                      <a:pt x="367" y="644"/>
                      <a:pt x="370" y="644"/>
                    </a:cubicBezTo>
                    <a:cubicBezTo>
                      <a:pt x="384" y="642"/>
                      <a:pt x="398" y="639"/>
                      <a:pt x="411" y="636"/>
                    </a:cubicBezTo>
                    <a:cubicBezTo>
                      <a:pt x="414" y="635"/>
                      <a:pt x="417" y="637"/>
                      <a:pt x="418" y="639"/>
                    </a:cubicBezTo>
                    <a:cubicBezTo>
                      <a:pt x="418" y="642"/>
                      <a:pt x="417" y="645"/>
                      <a:pt x="414" y="646"/>
                    </a:cubicBezTo>
                    <a:cubicBezTo>
                      <a:pt x="400" y="650"/>
                      <a:pt x="386" y="652"/>
                      <a:pt x="372" y="654"/>
                    </a:cubicBezTo>
                    <a:cubicBezTo>
                      <a:pt x="372" y="654"/>
                      <a:pt x="371" y="654"/>
                      <a:pt x="371" y="654"/>
                    </a:cubicBezTo>
                    <a:close/>
                    <a:moveTo>
                      <a:pt x="245" y="646"/>
                    </a:moveTo>
                    <a:cubicBezTo>
                      <a:pt x="245" y="646"/>
                      <a:pt x="244" y="646"/>
                      <a:pt x="244" y="646"/>
                    </a:cubicBezTo>
                    <a:cubicBezTo>
                      <a:pt x="230" y="642"/>
                      <a:pt x="216" y="638"/>
                      <a:pt x="203" y="632"/>
                    </a:cubicBezTo>
                    <a:cubicBezTo>
                      <a:pt x="200" y="631"/>
                      <a:pt x="199" y="628"/>
                      <a:pt x="200" y="625"/>
                    </a:cubicBezTo>
                    <a:cubicBezTo>
                      <a:pt x="201" y="623"/>
                      <a:pt x="204" y="621"/>
                      <a:pt x="207" y="622"/>
                    </a:cubicBezTo>
                    <a:cubicBezTo>
                      <a:pt x="220" y="628"/>
                      <a:pt x="233" y="632"/>
                      <a:pt x="247" y="636"/>
                    </a:cubicBezTo>
                    <a:cubicBezTo>
                      <a:pt x="249" y="637"/>
                      <a:pt x="251" y="639"/>
                      <a:pt x="250" y="642"/>
                    </a:cubicBezTo>
                    <a:cubicBezTo>
                      <a:pt x="250" y="645"/>
                      <a:pt x="248" y="646"/>
                      <a:pt x="245" y="646"/>
                    </a:cubicBezTo>
                    <a:close/>
                    <a:moveTo>
                      <a:pt x="453" y="633"/>
                    </a:moveTo>
                    <a:cubicBezTo>
                      <a:pt x="450" y="633"/>
                      <a:pt x="449" y="631"/>
                      <a:pt x="448" y="629"/>
                    </a:cubicBezTo>
                    <a:cubicBezTo>
                      <a:pt x="447" y="627"/>
                      <a:pt x="448" y="623"/>
                      <a:pt x="451" y="622"/>
                    </a:cubicBezTo>
                    <a:cubicBezTo>
                      <a:pt x="463" y="617"/>
                      <a:pt x="476" y="611"/>
                      <a:pt x="488" y="604"/>
                    </a:cubicBezTo>
                    <a:cubicBezTo>
                      <a:pt x="490" y="602"/>
                      <a:pt x="494" y="603"/>
                      <a:pt x="495" y="606"/>
                    </a:cubicBezTo>
                    <a:cubicBezTo>
                      <a:pt x="496" y="608"/>
                      <a:pt x="496" y="612"/>
                      <a:pt x="493" y="613"/>
                    </a:cubicBezTo>
                    <a:cubicBezTo>
                      <a:pt x="481" y="620"/>
                      <a:pt x="468" y="627"/>
                      <a:pt x="455" y="632"/>
                    </a:cubicBezTo>
                    <a:cubicBezTo>
                      <a:pt x="454" y="632"/>
                      <a:pt x="453" y="633"/>
                      <a:pt x="453" y="633"/>
                    </a:cubicBezTo>
                    <a:close/>
                    <a:moveTo>
                      <a:pt x="167" y="614"/>
                    </a:moveTo>
                    <a:cubicBezTo>
                      <a:pt x="166" y="614"/>
                      <a:pt x="165" y="614"/>
                      <a:pt x="165" y="613"/>
                    </a:cubicBezTo>
                    <a:cubicBezTo>
                      <a:pt x="152" y="606"/>
                      <a:pt x="140" y="598"/>
                      <a:pt x="129" y="589"/>
                    </a:cubicBezTo>
                    <a:cubicBezTo>
                      <a:pt x="127" y="588"/>
                      <a:pt x="126" y="584"/>
                      <a:pt x="128" y="582"/>
                    </a:cubicBezTo>
                    <a:cubicBezTo>
                      <a:pt x="130" y="580"/>
                      <a:pt x="133" y="579"/>
                      <a:pt x="135" y="581"/>
                    </a:cubicBezTo>
                    <a:cubicBezTo>
                      <a:pt x="146" y="589"/>
                      <a:pt x="158" y="597"/>
                      <a:pt x="170" y="604"/>
                    </a:cubicBezTo>
                    <a:cubicBezTo>
                      <a:pt x="172" y="606"/>
                      <a:pt x="173" y="609"/>
                      <a:pt x="172" y="611"/>
                    </a:cubicBezTo>
                    <a:cubicBezTo>
                      <a:pt x="171" y="613"/>
                      <a:pt x="169" y="614"/>
                      <a:pt x="167" y="614"/>
                    </a:cubicBezTo>
                    <a:close/>
                    <a:moveTo>
                      <a:pt x="526" y="590"/>
                    </a:moveTo>
                    <a:cubicBezTo>
                      <a:pt x="524" y="590"/>
                      <a:pt x="522" y="590"/>
                      <a:pt x="521" y="588"/>
                    </a:cubicBezTo>
                    <a:cubicBezTo>
                      <a:pt x="520" y="586"/>
                      <a:pt x="520" y="583"/>
                      <a:pt x="522" y="581"/>
                    </a:cubicBezTo>
                    <a:cubicBezTo>
                      <a:pt x="533" y="572"/>
                      <a:pt x="544" y="563"/>
                      <a:pt x="554" y="553"/>
                    </a:cubicBezTo>
                    <a:cubicBezTo>
                      <a:pt x="556" y="551"/>
                      <a:pt x="559" y="551"/>
                      <a:pt x="561" y="553"/>
                    </a:cubicBezTo>
                    <a:cubicBezTo>
                      <a:pt x="563" y="555"/>
                      <a:pt x="563" y="559"/>
                      <a:pt x="561" y="561"/>
                    </a:cubicBezTo>
                    <a:cubicBezTo>
                      <a:pt x="551" y="571"/>
                      <a:pt x="540" y="580"/>
                      <a:pt x="529" y="589"/>
                    </a:cubicBezTo>
                    <a:cubicBezTo>
                      <a:pt x="528" y="590"/>
                      <a:pt x="527" y="590"/>
                      <a:pt x="526" y="590"/>
                    </a:cubicBezTo>
                    <a:close/>
                    <a:moveTo>
                      <a:pt x="100" y="563"/>
                    </a:moveTo>
                    <a:cubicBezTo>
                      <a:pt x="99" y="563"/>
                      <a:pt x="98" y="562"/>
                      <a:pt x="97" y="561"/>
                    </a:cubicBezTo>
                    <a:cubicBezTo>
                      <a:pt x="86" y="551"/>
                      <a:pt x="77" y="540"/>
                      <a:pt x="68" y="529"/>
                    </a:cubicBezTo>
                    <a:cubicBezTo>
                      <a:pt x="66" y="526"/>
                      <a:pt x="67" y="523"/>
                      <a:pt x="69" y="521"/>
                    </a:cubicBezTo>
                    <a:cubicBezTo>
                      <a:pt x="71" y="520"/>
                      <a:pt x="75" y="520"/>
                      <a:pt x="77" y="522"/>
                    </a:cubicBezTo>
                    <a:cubicBezTo>
                      <a:pt x="85" y="533"/>
                      <a:pt x="94" y="544"/>
                      <a:pt x="104" y="554"/>
                    </a:cubicBezTo>
                    <a:cubicBezTo>
                      <a:pt x="106" y="556"/>
                      <a:pt x="106" y="559"/>
                      <a:pt x="104" y="561"/>
                    </a:cubicBezTo>
                    <a:cubicBezTo>
                      <a:pt x="103" y="562"/>
                      <a:pt x="102" y="563"/>
                      <a:pt x="100" y="563"/>
                    </a:cubicBezTo>
                    <a:close/>
                    <a:moveTo>
                      <a:pt x="585" y="531"/>
                    </a:moveTo>
                    <a:cubicBezTo>
                      <a:pt x="584" y="531"/>
                      <a:pt x="583" y="530"/>
                      <a:pt x="582" y="529"/>
                    </a:cubicBezTo>
                    <a:cubicBezTo>
                      <a:pt x="580" y="528"/>
                      <a:pt x="579" y="524"/>
                      <a:pt x="581" y="522"/>
                    </a:cubicBezTo>
                    <a:cubicBezTo>
                      <a:pt x="589" y="511"/>
                      <a:pt x="597" y="499"/>
                      <a:pt x="604" y="488"/>
                    </a:cubicBezTo>
                    <a:cubicBezTo>
                      <a:pt x="606" y="485"/>
                      <a:pt x="609" y="484"/>
                      <a:pt x="611" y="486"/>
                    </a:cubicBezTo>
                    <a:cubicBezTo>
                      <a:pt x="614" y="487"/>
                      <a:pt x="615" y="490"/>
                      <a:pt x="613" y="493"/>
                    </a:cubicBezTo>
                    <a:cubicBezTo>
                      <a:pt x="606" y="505"/>
                      <a:pt x="598" y="517"/>
                      <a:pt x="589" y="529"/>
                    </a:cubicBezTo>
                    <a:cubicBezTo>
                      <a:pt x="588" y="530"/>
                      <a:pt x="587" y="531"/>
                      <a:pt x="585" y="531"/>
                    </a:cubicBezTo>
                    <a:close/>
                    <a:moveTo>
                      <a:pt x="49" y="496"/>
                    </a:moveTo>
                    <a:cubicBezTo>
                      <a:pt x="47" y="496"/>
                      <a:pt x="45" y="495"/>
                      <a:pt x="44" y="493"/>
                    </a:cubicBezTo>
                    <a:cubicBezTo>
                      <a:pt x="37" y="481"/>
                      <a:pt x="31" y="468"/>
                      <a:pt x="25" y="455"/>
                    </a:cubicBezTo>
                    <a:cubicBezTo>
                      <a:pt x="24" y="452"/>
                      <a:pt x="25" y="449"/>
                      <a:pt x="28" y="448"/>
                    </a:cubicBezTo>
                    <a:cubicBezTo>
                      <a:pt x="31" y="447"/>
                      <a:pt x="34" y="448"/>
                      <a:pt x="35" y="451"/>
                    </a:cubicBezTo>
                    <a:cubicBezTo>
                      <a:pt x="40" y="463"/>
                      <a:pt x="46" y="476"/>
                      <a:pt x="53" y="488"/>
                    </a:cubicBezTo>
                    <a:cubicBezTo>
                      <a:pt x="55" y="490"/>
                      <a:pt x="54" y="494"/>
                      <a:pt x="51" y="495"/>
                    </a:cubicBezTo>
                    <a:cubicBezTo>
                      <a:pt x="51" y="495"/>
                      <a:pt x="50" y="496"/>
                      <a:pt x="49" y="496"/>
                    </a:cubicBezTo>
                    <a:close/>
                    <a:moveTo>
                      <a:pt x="627" y="458"/>
                    </a:moveTo>
                    <a:cubicBezTo>
                      <a:pt x="627" y="458"/>
                      <a:pt x="626" y="457"/>
                      <a:pt x="625" y="457"/>
                    </a:cubicBezTo>
                    <a:cubicBezTo>
                      <a:pt x="623" y="456"/>
                      <a:pt x="621" y="453"/>
                      <a:pt x="623" y="450"/>
                    </a:cubicBezTo>
                    <a:cubicBezTo>
                      <a:pt x="628" y="437"/>
                      <a:pt x="632" y="424"/>
                      <a:pt x="636" y="411"/>
                    </a:cubicBezTo>
                    <a:cubicBezTo>
                      <a:pt x="637" y="408"/>
                      <a:pt x="640" y="406"/>
                      <a:pt x="642" y="407"/>
                    </a:cubicBezTo>
                    <a:cubicBezTo>
                      <a:pt x="645" y="408"/>
                      <a:pt x="647" y="411"/>
                      <a:pt x="646" y="414"/>
                    </a:cubicBezTo>
                    <a:cubicBezTo>
                      <a:pt x="642" y="427"/>
                      <a:pt x="638" y="441"/>
                      <a:pt x="632" y="454"/>
                    </a:cubicBezTo>
                    <a:cubicBezTo>
                      <a:pt x="631" y="456"/>
                      <a:pt x="630" y="458"/>
                      <a:pt x="627" y="458"/>
                    </a:cubicBezTo>
                    <a:close/>
                    <a:moveTo>
                      <a:pt x="16" y="418"/>
                    </a:moveTo>
                    <a:cubicBezTo>
                      <a:pt x="14" y="418"/>
                      <a:pt x="12" y="416"/>
                      <a:pt x="11" y="414"/>
                    </a:cubicBezTo>
                    <a:cubicBezTo>
                      <a:pt x="8" y="400"/>
                      <a:pt x="5" y="386"/>
                      <a:pt x="3" y="372"/>
                    </a:cubicBezTo>
                    <a:cubicBezTo>
                      <a:pt x="3" y="369"/>
                      <a:pt x="5" y="366"/>
                      <a:pt x="8" y="366"/>
                    </a:cubicBezTo>
                    <a:cubicBezTo>
                      <a:pt x="10" y="365"/>
                      <a:pt x="13" y="367"/>
                      <a:pt x="13" y="370"/>
                    </a:cubicBezTo>
                    <a:cubicBezTo>
                      <a:pt x="15" y="384"/>
                      <a:pt x="18" y="398"/>
                      <a:pt x="22" y="411"/>
                    </a:cubicBezTo>
                    <a:cubicBezTo>
                      <a:pt x="22" y="414"/>
                      <a:pt x="21" y="417"/>
                      <a:pt x="18" y="418"/>
                    </a:cubicBezTo>
                    <a:cubicBezTo>
                      <a:pt x="17" y="418"/>
                      <a:pt x="17" y="418"/>
                      <a:pt x="16" y="418"/>
                    </a:cubicBezTo>
                    <a:close/>
                    <a:moveTo>
                      <a:pt x="649" y="376"/>
                    </a:moveTo>
                    <a:cubicBezTo>
                      <a:pt x="649" y="376"/>
                      <a:pt x="649" y="376"/>
                      <a:pt x="649" y="376"/>
                    </a:cubicBezTo>
                    <a:cubicBezTo>
                      <a:pt x="646" y="376"/>
                      <a:pt x="644" y="373"/>
                      <a:pt x="644" y="370"/>
                    </a:cubicBezTo>
                    <a:cubicBezTo>
                      <a:pt x="646" y="356"/>
                      <a:pt x="647" y="342"/>
                      <a:pt x="647" y="329"/>
                    </a:cubicBezTo>
                    <a:cubicBezTo>
                      <a:pt x="647" y="328"/>
                      <a:pt x="647" y="328"/>
                      <a:pt x="647" y="328"/>
                    </a:cubicBezTo>
                    <a:cubicBezTo>
                      <a:pt x="647" y="325"/>
                      <a:pt x="649" y="322"/>
                      <a:pt x="652" y="322"/>
                    </a:cubicBezTo>
                    <a:cubicBezTo>
                      <a:pt x="655" y="322"/>
                      <a:pt x="657" y="325"/>
                      <a:pt x="657" y="328"/>
                    </a:cubicBezTo>
                    <a:cubicBezTo>
                      <a:pt x="657" y="329"/>
                      <a:pt x="657" y="329"/>
                      <a:pt x="657" y="329"/>
                    </a:cubicBezTo>
                    <a:cubicBezTo>
                      <a:pt x="657" y="343"/>
                      <a:pt x="656" y="357"/>
                      <a:pt x="654" y="371"/>
                    </a:cubicBezTo>
                    <a:cubicBezTo>
                      <a:pt x="654" y="374"/>
                      <a:pt x="652" y="376"/>
                      <a:pt x="649" y="376"/>
                    </a:cubicBezTo>
                    <a:close/>
                    <a:moveTo>
                      <a:pt x="5" y="334"/>
                    </a:moveTo>
                    <a:cubicBezTo>
                      <a:pt x="2" y="334"/>
                      <a:pt x="0" y="332"/>
                      <a:pt x="0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14"/>
                      <a:pt x="1" y="300"/>
                      <a:pt x="3" y="286"/>
                    </a:cubicBezTo>
                    <a:cubicBezTo>
                      <a:pt x="3" y="283"/>
                      <a:pt x="6" y="281"/>
                      <a:pt x="9" y="281"/>
                    </a:cubicBezTo>
                    <a:cubicBezTo>
                      <a:pt x="12" y="282"/>
                      <a:pt x="14" y="284"/>
                      <a:pt x="13" y="287"/>
                    </a:cubicBezTo>
                    <a:cubicBezTo>
                      <a:pt x="12" y="301"/>
                      <a:pt x="11" y="315"/>
                      <a:pt x="11" y="329"/>
                    </a:cubicBezTo>
                    <a:cubicBezTo>
                      <a:pt x="11" y="329"/>
                      <a:pt x="11" y="329"/>
                      <a:pt x="11" y="329"/>
                    </a:cubicBezTo>
                    <a:cubicBezTo>
                      <a:pt x="11" y="332"/>
                      <a:pt x="8" y="334"/>
                      <a:pt x="5" y="334"/>
                    </a:cubicBezTo>
                    <a:close/>
                    <a:moveTo>
                      <a:pt x="649" y="291"/>
                    </a:moveTo>
                    <a:cubicBezTo>
                      <a:pt x="647" y="291"/>
                      <a:pt x="644" y="289"/>
                      <a:pt x="644" y="286"/>
                    </a:cubicBezTo>
                    <a:cubicBezTo>
                      <a:pt x="642" y="273"/>
                      <a:pt x="639" y="259"/>
                      <a:pt x="636" y="246"/>
                    </a:cubicBezTo>
                    <a:cubicBezTo>
                      <a:pt x="635" y="243"/>
                      <a:pt x="637" y="240"/>
                      <a:pt x="639" y="239"/>
                    </a:cubicBezTo>
                    <a:cubicBezTo>
                      <a:pt x="642" y="238"/>
                      <a:pt x="645" y="240"/>
                      <a:pt x="646" y="243"/>
                    </a:cubicBezTo>
                    <a:cubicBezTo>
                      <a:pt x="650" y="257"/>
                      <a:pt x="652" y="271"/>
                      <a:pt x="654" y="285"/>
                    </a:cubicBezTo>
                    <a:cubicBezTo>
                      <a:pt x="655" y="288"/>
                      <a:pt x="653" y="290"/>
                      <a:pt x="650" y="291"/>
                    </a:cubicBezTo>
                    <a:cubicBezTo>
                      <a:pt x="650" y="291"/>
                      <a:pt x="649" y="291"/>
                      <a:pt x="649" y="291"/>
                    </a:cubicBezTo>
                    <a:close/>
                    <a:moveTo>
                      <a:pt x="16" y="251"/>
                    </a:moveTo>
                    <a:cubicBezTo>
                      <a:pt x="16" y="251"/>
                      <a:pt x="15" y="250"/>
                      <a:pt x="15" y="250"/>
                    </a:cubicBezTo>
                    <a:cubicBezTo>
                      <a:pt x="12" y="250"/>
                      <a:pt x="10" y="247"/>
                      <a:pt x="11" y="244"/>
                    </a:cubicBezTo>
                    <a:cubicBezTo>
                      <a:pt x="15" y="230"/>
                      <a:pt x="19" y="216"/>
                      <a:pt x="25" y="203"/>
                    </a:cubicBezTo>
                    <a:cubicBezTo>
                      <a:pt x="26" y="200"/>
                      <a:pt x="29" y="199"/>
                      <a:pt x="32" y="200"/>
                    </a:cubicBezTo>
                    <a:cubicBezTo>
                      <a:pt x="35" y="201"/>
                      <a:pt x="36" y="204"/>
                      <a:pt x="35" y="207"/>
                    </a:cubicBezTo>
                    <a:cubicBezTo>
                      <a:pt x="29" y="220"/>
                      <a:pt x="25" y="233"/>
                      <a:pt x="21" y="247"/>
                    </a:cubicBezTo>
                    <a:cubicBezTo>
                      <a:pt x="21" y="249"/>
                      <a:pt x="19" y="251"/>
                      <a:pt x="16" y="251"/>
                    </a:cubicBezTo>
                    <a:close/>
                    <a:moveTo>
                      <a:pt x="627" y="209"/>
                    </a:moveTo>
                    <a:cubicBezTo>
                      <a:pt x="625" y="209"/>
                      <a:pt x="623" y="208"/>
                      <a:pt x="622" y="206"/>
                    </a:cubicBezTo>
                    <a:cubicBezTo>
                      <a:pt x="617" y="193"/>
                      <a:pt x="611" y="181"/>
                      <a:pt x="604" y="169"/>
                    </a:cubicBezTo>
                    <a:cubicBezTo>
                      <a:pt x="602" y="166"/>
                      <a:pt x="603" y="163"/>
                      <a:pt x="606" y="162"/>
                    </a:cubicBezTo>
                    <a:cubicBezTo>
                      <a:pt x="608" y="160"/>
                      <a:pt x="611" y="161"/>
                      <a:pt x="613" y="164"/>
                    </a:cubicBezTo>
                    <a:cubicBezTo>
                      <a:pt x="620" y="176"/>
                      <a:pt x="627" y="189"/>
                      <a:pt x="632" y="202"/>
                    </a:cubicBezTo>
                    <a:cubicBezTo>
                      <a:pt x="633" y="205"/>
                      <a:pt x="632" y="208"/>
                      <a:pt x="629" y="209"/>
                    </a:cubicBezTo>
                    <a:cubicBezTo>
                      <a:pt x="629" y="209"/>
                      <a:pt x="628" y="209"/>
                      <a:pt x="627" y="209"/>
                    </a:cubicBezTo>
                    <a:close/>
                    <a:moveTo>
                      <a:pt x="48" y="173"/>
                    </a:moveTo>
                    <a:cubicBezTo>
                      <a:pt x="48" y="173"/>
                      <a:pt x="47" y="172"/>
                      <a:pt x="46" y="172"/>
                    </a:cubicBezTo>
                    <a:cubicBezTo>
                      <a:pt x="43" y="170"/>
                      <a:pt x="42" y="167"/>
                      <a:pt x="44" y="165"/>
                    </a:cubicBezTo>
                    <a:cubicBezTo>
                      <a:pt x="51" y="152"/>
                      <a:pt x="59" y="140"/>
                      <a:pt x="68" y="129"/>
                    </a:cubicBezTo>
                    <a:cubicBezTo>
                      <a:pt x="70" y="126"/>
                      <a:pt x="73" y="126"/>
                      <a:pt x="75" y="128"/>
                    </a:cubicBezTo>
                    <a:cubicBezTo>
                      <a:pt x="78" y="130"/>
                      <a:pt x="78" y="133"/>
                      <a:pt x="76" y="135"/>
                    </a:cubicBezTo>
                    <a:cubicBezTo>
                      <a:pt x="68" y="146"/>
                      <a:pt x="60" y="158"/>
                      <a:pt x="53" y="170"/>
                    </a:cubicBezTo>
                    <a:cubicBezTo>
                      <a:pt x="52" y="172"/>
                      <a:pt x="50" y="173"/>
                      <a:pt x="48" y="173"/>
                    </a:cubicBezTo>
                    <a:close/>
                    <a:moveTo>
                      <a:pt x="585" y="137"/>
                    </a:moveTo>
                    <a:cubicBezTo>
                      <a:pt x="583" y="137"/>
                      <a:pt x="582" y="136"/>
                      <a:pt x="581" y="134"/>
                    </a:cubicBezTo>
                    <a:cubicBezTo>
                      <a:pt x="572" y="124"/>
                      <a:pt x="563" y="113"/>
                      <a:pt x="553" y="103"/>
                    </a:cubicBezTo>
                    <a:cubicBezTo>
                      <a:pt x="551" y="101"/>
                      <a:pt x="551" y="98"/>
                      <a:pt x="553" y="96"/>
                    </a:cubicBezTo>
                    <a:cubicBezTo>
                      <a:pt x="555" y="94"/>
                      <a:pt x="559" y="94"/>
                      <a:pt x="561" y="96"/>
                    </a:cubicBezTo>
                    <a:cubicBezTo>
                      <a:pt x="571" y="106"/>
                      <a:pt x="580" y="117"/>
                      <a:pt x="589" y="128"/>
                    </a:cubicBezTo>
                    <a:cubicBezTo>
                      <a:pt x="591" y="130"/>
                      <a:pt x="590" y="134"/>
                      <a:pt x="588" y="135"/>
                    </a:cubicBezTo>
                    <a:cubicBezTo>
                      <a:pt x="587" y="136"/>
                      <a:pt x="586" y="137"/>
                      <a:pt x="585" y="137"/>
                    </a:cubicBezTo>
                    <a:close/>
                    <a:moveTo>
                      <a:pt x="100" y="106"/>
                    </a:moveTo>
                    <a:cubicBezTo>
                      <a:pt x="98" y="106"/>
                      <a:pt x="97" y="105"/>
                      <a:pt x="96" y="104"/>
                    </a:cubicBezTo>
                    <a:cubicBezTo>
                      <a:pt x="94" y="102"/>
                      <a:pt x="94" y="99"/>
                      <a:pt x="96" y="96"/>
                    </a:cubicBezTo>
                    <a:cubicBezTo>
                      <a:pt x="106" y="86"/>
                      <a:pt x="117" y="77"/>
                      <a:pt x="128" y="68"/>
                    </a:cubicBezTo>
                    <a:cubicBezTo>
                      <a:pt x="131" y="66"/>
                      <a:pt x="134" y="67"/>
                      <a:pt x="136" y="69"/>
                    </a:cubicBezTo>
                    <a:cubicBezTo>
                      <a:pt x="138" y="71"/>
                      <a:pt x="137" y="75"/>
                      <a:pt x="135" y="76"/>
                    </a:cubicBezTo>
                    <a:cubicBezTo>
                      <a:pt x="124" y="85"/>
                      <a:pt x="113" y="94"/>
                      <a:pt x="104" y="104"/>
                    </a:cubicBezTo>
                    <a:cubicBezTo>
                      <a:pt x="103" y="105"/>
                      <a:pt x="101" y="106"/>
                      <a:pt x="100" y="106"/>
                    </a:cubicBezTo>
                    <a:close/>
                    <a:moveTo>
                      <a:pt x="525" y="77"/>
                    </a:moveTo>
                    <a:cubicBezTo>
                      <a:pt x="524" y="77"/>
                      <a:pt x="523" y="77"/>
                      <a:pt x="522" y="76"/>
                    </a:cubicBezTo>
                    <a:cubicBezTo>
                      <a:pt x="511" y="67"/>
                      <a:pt x="499" y="60"/>
                      <a:pt x="487" y="53"/>
                    </a:cubicBezTo>
                    <a:cubicBezTo>
                      <a:pt x="485" y="51"/>
                      <a:pt x="484" y="48"/>
                      <a:pt x="485" y="46"/>
                    </a:cubicBezTo>
                    <a:cubicBezTo>
                      <a:pt x="487" y="43"/>
                      <a:pt x="490" y="42"/>
                      <a:pt x="492" y="44"/>
                    </a:cubicBezTo>
                    <a:cubicBezTo>
                      <a:pt x="505" y="51"/>
                      <a:pt x="517" y="59"/>
                      <a:pt x="528" y="67"/>
                    </a:cubicBezTo>
                    <a:cubicBezTo>
                      <a:pt x="531" y="69"/>
                      <a:pt x="531" y="73"/>
                      <a:pt x="529" y="75"/>
                    </a:cubicBezTo>
                    <a:cubicBezTo>
                      <a:pt x="528" y="76"/>
                      <a:pt x="527" y="77"/>
                      <a:pt x="525" y="77"/>
                    </a:cubicBezTo>
                    <a:close/>
                    <a:moveTo>
                      <a:pt x="167" y="54"/>
                    </a:moveTo>
                    <a:cubicBezTo>
                      <a:pt x="165" y="54"/>
                      <a:pt x="163" y="53"/>
                      <a:pt x="162" y="51"/>
                    </a:cubicBezTo>
                    <a:cubicBezTo>
                      <a:pt x="161" y="49"/>
                      <a:pt x="161" y="46"/>
                      <a:pt x="164" y="44"/>
                    </a:cubicBezTo>
                    <a:cubicBezTo>
                      <a:pt x="176" y="37"/>
                      <a:pt x="189" y="31"/>
                      <a:pt x="202" y="25"/>
                    </a:cubicBezTo>
                    <a:cubicBezTo>
                      <a:pt x="205" y="24"/>
                      <a:pt x="208" y="25"/>
                      <a:pt x="209" y="28"/>
                    </a:cubicBezTo>
                    <a:cubicBezTo>
                      <a:pt x="211" y="31"/>
                      <a:pt x="209" y="34"/>
                      <a:pt x="207" y="35"/>
                    </a:cubicBezTo>
                    <a:cubicBezTo>
                      <a:pt x="194" y="40"/>
                      <a:pt x="181" y="46"/>
                      <a:pt x="169" y="53"/>
                    </a:cubicBezTo>
                    <a:cubicBezTo>
                      <a:pt x="168" y="54"/>
                      <a:pt x="168" y="54"/>
                      <a:pt x="167" y="54"/>
                    </a:cubicBezTo>
                    <a:close/>
                    <a:moveTo>
                      <a:pt x="452" y="35"/>
                    </a:moveTo>
                    <a:cubicBezTo>
                      <a:pt x="451" y="35"/>
                      <a:pt x="451" y="35"/>
                      <a:pt x="450" y="34"/>
                    </a:cubicBezTo>
                    <a:cubicBezTo>
                      <a:pt x="437" y="29"/>
                      <a:pt x="424" y="25"/>
                      <a:pt x="410" y="21"/>
                    </a:cubicBezTo>
                    <a:cubicBezTo>
                      <a:pt x="408" y="20"/>
                      <a:pt x="406" y="18"/>
                      <a:pt x="407" y="15"/>
                    </a:cubicBezTo>
                    <a:cubicBezTo>
                      <a:pt x="407" y="12"/>
                      <a:pt x="410" y="10"/>
                      <a:pt x="413" y="11"/>
                    </a:cubicBezTo>
                    <a:cubicBezTo>
                      <a:pt x="427" y="15"/>
                      <a:pt x="441" y="19"/>
                      <a:pt x="454" y="25"/>
                    </a:cubicBezTo>
                    <a:cubicBezTo>
                      <a:pt x="457" y="26"/>
                      <a:pt x="458" y="29"/>
                      <a:pt x="457" y="32"/>
                    </a:cubicBezTo>
                    <a:cubicBezTo>
                      <a:pt x="456" y="34"/>
                      <a:pt x="454" y="35"/>
                      <a:pt x="452" y="35"/>
                    </a:cubicBezTo>
                    <a:close/>
                    <a:moveTo>
                      <a:pt x="244" y="22"/>
                    </a:moveTo>
                    <a:cubicBezTo>
                      <a:pt x="242" y="22"/>
                      <a:pt x="240" y="20"/>
                      <a:pt x="239" y="18"/>
                    </a:cubicBezTo>
                    <a:cubicBezTo>
                      <a:pt x="239" y="15"/>
                      <a:pt x="240" y="12"/>
                      <a:pt x="243" y="11"/>
                    </a:cubicBezTo>
                    <a:cubicBezTo>
                      <a:pt x="257" y="8"/>
                      <a:pt x="271" y="5"/>
                      <a:pt x="285" y="3"/>
                    </a:cubicBezTo>
                    <a:cubicBezTo>
                      <a:pt x="288" y="2"/>
                      <a:pt x="291" y="4"/>
                      <a:pt x="291" y="7"/>
                    </a:cubicBezTo>
                    <a:cubicBezTo>
                      <a:pt x="292" y="10"/>
                      <a:pt x="290" y="13"/>
                      <a:pt x="287" y="13"/>
                    </a:cubicBezTo>
                    <a:cubicBezTo>
                      <a:pt x="273" y="15"/>
                      <a:pt x="259" y="18"/>
                      <a:pt x="246" y="21"/>
                    </a:cubicBezTo>
                    <a:cubicBezTo>
                      <a:pt x="245" y="22"/>
                      <a:pt x="245" y="22"/>
                      <a:pt x="244" y="22"/>
                    </a:cubicBezTo>
                    <a:close/>
                    <a:moveTo>
                      <a:pt x="370" y="13"/>
                    </a:moveTo>
                    <a:cubicBezTo>
                      <a:pt x="370" y="13"/>
                      <a:pt x="370" y="13"/>
                      <a:pt x="370" y="13"/>
                    </a:cubicBezTo>
                    <a:cubicBezTo>
                      <a:pt x="356" y="11"/>
                      <a:pt x="342" y="11"/>
                      <a:pt x="329" y="11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5" y="11"/>
                      <a:pt x="323" y="8"/>
                      <a:pt x="323" y="5"/>
                    </a:cubicBezTo>
                    <a:cubicBezTo>
                      <a:pt x="323" y="2"/>
                      <a:pt x="325" y="0"/>
                      <a:pt x="32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7" y="1"/>
                      <a:pt x="371" y="3"/>
                    </a:cubicBezTo>
                    <a:cubicBezTo>
                      <a:pt x="374" y="3"/>
                      <a:pt x="376" y="6"/>
                      <a:pt x="376" y="9"/>
                    </a:cubicBezTo>
                    <a:cubicBezTo>
                      <a:pt x="375" y="11"/>
                      <a:pt x="373" y="13"/>
                      <a:pt x="37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CF5CB2EA-408E-B73C-92E7-330F182F7488}"/>
                </a:ext>
              </a:extLst>
            </p:cNvPr>
            <p:cNvGrpSpPr/>
            <p:nvPr/>
          </p:nvGrpSpPr>
          <p:grpSpPr>
            <a:xfrm>
              <a:off x="103416" y="4180813"/>
              <a:ext cx="1027801" cy="1044325"/>
              <a:chOff x="3418115" y="1840853"/>
              <a:chExt cx="1025609" cy="1030232"/>
            </a:xfrm>
            <a:solidFill>
              <a:srgbClr val="149DA4"/>
            </a:solidFill>
          </p:grpSpPr>
          <p:sp>
            <p:nvSpPr>
              <p:cNvPr id="33" name="Oval 5">
                <a:extLst>
                  <a:ext uri="{FF2B5EF4-FFF2-40B4-BE49-F238E27FC236}">
                    <a16:creationId xmlns:a16="http://schemas.microsoft.com/office/drawing/2014/main" id="{D38A64F2-DF76-2216-4159-60F31B8D5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364" y="1920762"/>
                <a:ext cx="867112" cy="869754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</a:rPr>
                  <a:t>3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EA654968-E509-FC3A-DB05-F35B30B741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8115" y="1840853"/>
                <a:ext cx="1025609" cy="1030232"/>
              </a:xfrm>
              <a:custGeom>
                <a:avLst/>
                <a:gdLst>
                  <a:gd name="T0" fmla="*/ 281 w 657"/>
                  <a:gd name="T1" fmla="*/ 648 h 657"/>
                  <a:gd name="T2" fmla="*/ 329 w 657"/>
                  <a:gd name="T3" fmla="*/ 657 h 657"/>
                  <a:gd name="T4" fmla="*/ 411 w 657"/>
                  <a:gd name="T5" fmla="*/ 636 h 657"/>
                  <a:gd name="T6" fmla="*/ 371 w 657"/>
                  <a:gd name="T7" fmla="*/ 654 h 657"/>
                  <a:gd name="T8" fmla="*/ 200 w 657"/>
                  <a:gd name="T9" fmla="*/ 625 h 657"/>
                  <a:gd name="T10" fmla="*/ 245 w 657"/>
                  <a:gd name="T11" fmla="*/ 646 h 657"/>
                  <a:gd name="T12" fmla="*/ 488 w 657"/>
                  <a:gd name="T13" fmla="*/ 604 h 657"/>
                  <a:gd name="T14" fmla="*/ 453 w 657"/>
                  <a:gd name="T15" fmla="*/ 633 h 657"/>
                  <a:gd name="T16" fmla="*/ 128 w 657"/>
                  <a:gd name="T17" fmla="*/ 582 h 657"/>
                  <a:gd name="T18" fmla="*/ 167 w 657"/>
                  <a:gd name="T19" fmla="*/ 614 h 657"/>
                  <a:gd name="T20" fmla="*/ 554 w 657"/>
                  <a:gd name="T21" fmla="*/ 553 h 657"/>
                  <a:gd name="T22" fmla="*/ 526 w 657"/>
                  <a:gd name="T23" fmla="*/ 590 h 657"/>
                  <a:gd name="T24" fmla="*/ 69 w 657"/>
                  <a:gd name="T25" fmla="*/ 521 h 657"/>
                  <a:gd name="T26" fmla="*/ 100 w 657"/>
                  <a:gd name="T27" fmla="*/ 563 h 657"/>
                  <a:gd name="T28" fmla="*/ 604 w 657"/>
                  <a:gd name="T29" fmla="*/ 488 h 657"/>
                  <a:gd name="T30" fmla="*/ 585 w 657"/>
                  <a:gd name="T31" fmla="*/ 531 h 657"/>
                  <a:gd name="T32" fmla="*/ 28 w 657"/>
                  <a:gd name="T33" fmla="*/ 448 h 657"/>
                  <a:gd name="T34" fmla="*/ 49 w 657"/>
                  <a:gd name="T35" fmla="*/ 496 h 657"/>
                  <a:gd name="T36" fmla="*/ 636 w 657"/>
                  <a:gd name="T37" fmla="*/ 411 h 657"/>
                  <a:gd name="T38" fmla="*/ 627 w 657"/>
                  <a:gd name="T39" fmla="*/ 458 h 657"/>
                  <a:gd name="T40" fmla="*/ 8 w 657"/>
                  <a:gd name="T41" fmla="*/ 366 h 657"/>
                  <a:gd name="T42" fmla="*/ 16 w 657"/>
                  <a:gd name="T43" fmla="*/ 418 h 657"/>
                  <a:gd name="T44" fmla="*/ 647 w 657"/>
                  <a:gd name="T45" fmla="*/ 329 h 657"/>
                  <a:gd name="T46" fmla="*/ 657 w 657"/>
                  <a:gd name="T47" fmla="*/ 329 h 657"/>
                  <a:gd name="T48" fmla="*/ 0 w 657"/>
                  <a:gd name="T49" fmla="*/ 329 h 657"/>
                  <a:gd name="T50" fmla="*/ 13 w 657"/>
                  <a:gd name="T51" fmla="*/ 287 h 657"/>
                  <a:gd name="T52" fmla="*/ 649 w 657"/>
                  <a:gd name="T53" fmla="*/ 291 h 657"/>
                  <a:gd name="T54" fmla="*/ 646 w 657"/>
                  <a:gd name="T55" fmla="*/ 243 h 657"/>
                  <a:gd name="T56" fmla="*/ 16 w 657"/>
                  <a:gd name="T57" fmla="*/ 251 h 657"/>
                  <a:gd name="T58" fmla="*/ 32 w 657"/>
                  <a:gd name="T59" fmla="*/ 200 h 657"/>
                  <a:gd name="T60" fmla="*/ 627 w 657"/>
                  <a:gd name="T61" fmla="*/ 209 h 657"/>
                  <a:gd name="T62" fmla="*/ 613 w 657"/>
                  <a:gd name="T63" fmla="*/ 164 h 657"/>
                  <a:gd name="T64" fmla="*/ 48 w 657"/>
                  <a:gd name="T65" fmla="*/ 173 h 657"/>
                  <a:gd name="T66" fmla="*/ 75 w 657"/>
                  <a:gd name="T67" fmla="*/ 128 h 657"/>
                  <a:gd name="T68" fmla="*/ 585 w 657"/>
                  <a:gd name="T69" fmla="*/ 137 h 657"/>
                  <a:gd name="T70" fmla="*/ 561 w 657"/>
                  <a:gd name="T71" fmla="*/ 96 h 657"/>
                  <a:gd name="T72" fmla="*/ 100 w 657"/>
                  <a:gd name="T73" fmla="*/ 106 h 657"/>
                  <a:gd name="T74" fmla="*/ 136 w 657"/>
                  <a:gd name="T75" fmla="*/ 69 h 657"/>
                  <a:gd name="T76" fmla="*/ 525 w 657"/>
                  <a:gd name="T77" fmla="*/ 77 h 657"/>
                  <a:gd name="T78" fmla="*/ 492 w 657"/>
                  <a:gd name="T79" fmla="*/ 44 h 657"/>
                  <a:gd name="T80" fmla="*/ 167 w 657"/>
                  <a:gd name="T81" fmla="*/ 54 h 657"/>
                  <a:gd name="T82" fmla="*/ 209 w 657"/>
                  <a:gd name="T83" fmla="*/ 28 h 657"/>
                  <a:gd name="T84" fmla="*/ 452 w 657"/>
                  <a:gd name="T85" fmla="*/ 35 h 657"/>
                  <a:gd name="T86" fmla="*/ 413 w 657"/>
                  <a:gd name="T87" fmla="*/ 11 h 657"/>
                  <a:gd name="T88" fmla="*/ 244 w 657"/>
                  <a:gd name="T89" fmla="*/ 22 h 657"/>
                  <a:gd name="T90" fmla="*/ 291 w 657"/>
                  <a:gd name="T91" fmla="*/ 7 h 657"/>
                  <a:gd name="T92" fmla="*/ 370 w 657"/>
                  <a:gd name="T93" fmla="*/ 13 h 657"/>
                  <a:gd name="T94" fmla="*/ 323 w 657"/>
                  <a:gd name="T95" fmla="*/ 5 h 657"/>
                  <a:gd name="T96" fmla="*/ 376 w 657"/>
                  <a:gd name="T97" fmla="*/ 9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657">
                    <a:moveTo>
                      <a:pt x="329" y="657"/>
                    </a:moveTo>
                    <a:cubicBezTo>
                      <a:pt x="329" y="657"/>
                      <a:pt x="329" y="657"/>
                      <a:pt x="329" y="657"/>
                    </a:cubicBezTo>
                    <a:cubicBezTo>
                      <a:pt x="314" y="657"/>
                      <a:pt x="300" y="656"/>
                      <a:pt x="286" y="654"/>
                    </a:cubicBezTo>
                    <a:cubicBezTo>
                      <a:pt x="283" y="654"/>
                      <a:pt x="281" y="651"/>
                      <a:pt x="281" y="648"/>
                    </a:cubicBezTo>
                    <a:cubicBezTo>
                      <a:pt x="282" y="646"/>
                      <a:pt x="284" y="643"/>
                      <a:pt x="287" y="644"/>
                    </a:cubicBezTo>
                    <a:cubicBezTo>
                      <a:pt x="301" y="646"/>
                      <a:pt x="315" y="646"/>
                      <a:pt x="329" y="646"/>
                    </a:cubicBezTo>
                    <a:cubicBezTo>
                      <a:pt x="332" y="646"/>
                      <a:pt x="334" y="649"/>
                      <a:pt x="334" y="652"/>
                    </a:cubicBezTo>
                    <a:cubicBezTo>
                      <a:pt x="334" y="655"/>
                      <a:pt x="332" y="657"/>
                      <a:pt x="329" y="657"/>
                    </a:cubicBezTo>
                    <a:close/>
                    <a:moveTo>
                      <a:pt x="371" y="654"/>
                    </a:moveTo>
                    <a:cubicBezTo>
                      <a:pt x="368" y="654"/>
                      <a:pt x="366" y="652"/>
                      <a:pt x="366" y="650"/>
                    </a:cubicBezTo>
                    <a:cubicBezTo>
                      <a:pt x="365" y="647"/>
                      <a:pt x="367" y="644"/>
                      <a:pt x="370" y="644"/>
                    </a:cubicBezTo>
                    <a:cubicBezTo>
                      <a:pt x="384" y="642"/>
                      <a:pt x="398" y="639"/>
                      <a:pt x="411" y="636"/>
                    </a:cubicBezTo>
                    <a:cubicBezTo>
                      <a:pt x="414" y="635"/>
                      <a:pt x="417" y="637"/>
                      <a:pt x="418" y="639"/>
                    </a:cubicBezTo>
                    <a:cubicBezTo>
                      <a:pt x="418" y="642"/>
                      <a:pt x="417" y="645"/>
                      <a:pt x="414" y="646"/>
                    </a:cubicBezTo>
                    <a:cubicBezTo>
                      <a:pt x="400" y="650"/>
                      <a:pt x="386" y="652"/>
                      <a:pt x="372" y="654"/>
                    </a:cubicBezTo>
                    <a:cubicBezTo>
                      <a:pt x="372" y="654"/>
                      <a:pt x="371" y="654"/>
                      <a:pt x="371" y="654"/>
                    </a:cubicBezTo>
                    <a:close/>
                    <a:moveTo>
                      <a:pt x="245" y="646"/>
                    </a:moveTo>
                    <a:cubicBezTo>
                      <a:pt x="245" y="646"/>
                      <a:pt x="244" y="646"/>
                      <a:pt x="244" y="646"/>
                    </a:cubicBezTo>
                    <a:cubicBezTo>
                      <a:pt x="230" y="642"/>
                      <a:pt x="216" y="638"/>
                      <a:pt x="203" y="632"/>
                    </a:cubicBezTo>
                    <a:cubicBezTo>
                      <a:pt x="200" y="631"/>
                      <a:pt x="199" y="628"/>
                      <a:pt x="200" y="625"/>
                    </a:cubicBezTo>
                    <a:cubicBezTo>
                      <a:pt x="201" y="623"/>
                      <a:pt x="204" y="621"/>
                      <a:pt x="207" y="622"/>
                    </a:cubicBezTo>
                    <a:cubicBezTo>
                      <a:pt x="220" y="628"/>
                      <a:pt x="233" y="632"/>
                      <a:pt x="247" y="636"/>
                    </a:cubicBezTo>
                    <a:cubicBezTo>
                      <a:pt x="249" y="637"/>
                      <a:pt x="251" y="639"/>
                      <a:pt x="250" y="642"/>
                    </a:cubicBezTo>
                    <a:cubicBezTo>
                      <a:pt x="250" y="645"/>
                      <a:pt x="248" y="646"/>
                      <a:pt x="245" y="646"/>
                    </a:cubicBezTo>
                    <a:close/>
                    <a:moveTo>
                      <a:pt x="453" y="633"/>
                    </a:moveTo>
                    <a:cubicBezTo>
                      <a:pt x="450" y="633"/>
                      <a:pt x="449" y="631"/>
                      <a:pt x="448" y="629"/>
                    </a:cubicBezTo>
                    <a:cubicBezTo>
                      <a:pt x="447" y="627"/>
                      <a:pt x="448" y="623"/>
                      <a:pt x="451" y="622"/>
                    </a:cubicBezTo>
                    <a:cubicBezTo>
                      <a:pt x="463" y="617"/>
                      <a:pt x="476" y="611"/>
                      <a:pt x="488" y="604"/>
                    </a:cubicBezTo>
                    <a:cubicBezTo>
                      <a:pt x="490" y="602"/>
                      <a:pt x="494" y="603"/>
                      <a:pt x="495" y="606"/>
                    </a:cubicBezTo>
                    <a:cubicBezTo>
                      <a:pt x="496" y="608"/>
                      <a:pt x="496" y="612"/>
                      <a:pt x="493" y="613"/>
                    </a:cubicBezTo>
                    <a:cubicBezTo>
                      <a:pt x="481" y="620"/>
                      <a:pt x="468" y="627"/>
                      <a:pt x="455" y="632"/>
                    </a:cubicBezTo>
                    <a:cubicBezTo>
                      <a:pt x="454" y="632"/>
                      <a:pt x="453" y="633"/>
                      <a:pt x="453" y="633"/>
                    </a:cubicBezTo>
                    <a:close/>
                    <a:moveTo>
                      <a:pt x="167" y="614"/>
                    </a:moveTo>
                    <a:cubicBezTo>
                      <a:pt x="166" y="614"/>
                      <a:pt x="165" y="614"/>
                      <a:pt x="165" y="613"/>
                    </a:cubicBezTo>
                    <a:cubicBezTo>
                      <a:pt x="152" y="606"/>
                      <a:pt x="140" y="598"/>
                      <a:pt x="129" y="589"/>
                    </a:cubicBezTo>
                    <a:cubicBezTo>
                      <a:pt x="127" y="588"/>
                      <a:pt x="126" y="584"/>
                      <a:pt x="128" y="582"/>
                    </a:cubicBezTo>
                    <a:cubicBezTo>
                      <a:pt x="130" y="580"/>
                      <a:pt x="133" y="579"/>
                      <a:pt x="135" y="581"/>
                    </a:cubicBezTo>
                    <a:cubicBezTo>
                      <a:pt x="146" y="589"/>
                      <a:pt x="158" y="597"/>
                      <a:pt x="170" y="604"/>
                    </a:cubicBezTo>
                    <a:cubicBezTo>
                      <a:pt x="172" y="606"/>
                      <a:pt x="173" y="609"/>
                      <a:pt x="172" y="611"/>
                    </a:cubicBezTo>
                    <a:cubicBezTo>
                      <a:pt x="171" y="613"/>
                      <a:pt x="169" y="614"/>
                      <a:pt x="167" y="614"/>
                    </a:cubicBezTo>
                    <a:close/>
                    <a:moveTo>
                      <a:pt x="526" y="590"/>
                    </a:moveTo>
                    <a:cubicBezTo>
                      <a:pt x="524" y="590"/>
                      <a:pt x="522" y="590"/>
                      <a:pt x="521" y="588"/>
                    </a:cubicBezTo>
                    <a:cubicBezTo>
                      <a:pt x="520" y="586"/>
                      <a:pt x="520" y="583"/>
                      <a:pt x="522" y="581"/>
                    </a:cubicBezTo>
                    <a:cubicBezTo>
                      <a:pt x="533" y="572"/>
                      <a:pt x="544" y="563"/>
                      <a:pt x="554" y="553"/>
                    </a:cubicBezTo>
                    <a:cubicBezTo>
                      <a:pt x="556" y="551"/>
                      <a:pt x="559" y="551"/>
                      <a:pt x="561" y="553"/>
                    </a:cubicBezTo>
                    <a:cubicBezTo>
                      <a:pt x="563" y="555"/>
                      <a:pt x="563" y="559"/>
                      <a:pt x="561" y="561"/>
                    </a:cubicBezTo>
                    <a:cubicBezTo>
                      <a:pt x="551" y="571"/>
                      <a:pt x="540" y="580"/>
                      <a:pt x="529" y="589"/>
                    </a:cubicBezTo>
                    <a:cubicBezTo>
                      <a:pt x="528" y="590"/>
                      <a:pt x="527" y="590"/>
                      <a:pt x="526" y="590"/>
                    </a:cubicBezTo>
                    <a:close/>
                    <a:moveTo>
                      <a:pt x="100" y="563"/>
                    </a:moveTo>
                    <a:cubicBezTo>
                      <a:pt x="99" y="563"/>
                      <a:pt x="98" y="562"/>
                      <a:pt x="97" y="561"/>
                    </a:cubicBezTo>
                    <a:cubicBezTo>
                      <a:pt x="86" y="551"/>
                      <a:pt x="77" y="540"/>
                      <a:pt x="68" y="529"/>
                    </a:cubicBezTo>
                    <a:cubicBezTo>
                      <a:pt x="66" y="526"/>
                      <a:pt x="67" y="523"/>
                      <a:pt x="69" y="521"/>
                    </a:cubicBezTo>
                    <a:cubicBezTo>
                      <a:pt x="71" y="520"/>
                      <a:pt x="75" y="520"/>
                      <a:pt x="77" y="522"/>
                    </a:cubicBezTo>
                    <a:cubicBezTo>
                      <a:pt x="85" y="533"/>
                      <a:pt x="94" y="544"/>
                      <a:pt x="104" y="554"/>
                    </a:cubicBezTo>
                    <a:cubicBezTo>
                      <a:pt x="106" y="556"/>
                      <a:pt x="106" y="559"/>
                      <a:pt x="104" y="561"/>
                    </a:cubicBezTo>
                    <a:cubicBezTo>
                      <a:pt x="103" y="562"/>
                      <a:pt x="102" y="563"/>
                      <a:pt x="100" y="563"/>
                    </a:cubicBezTo>
                    <a:close/>
                    <a:moveTo>
                      <a:pt x="585" y="531"/>
                    </a:moveTo>
                    <a:cubicBezTo>
                      <a:pt x="584" y="531"/>
                      <a:pt x="583" y="530"/>
                      <a:pt x="582" y="529"/>
                    </a:cubicBezTo>
                    <a:cubicBezTo>
                      <a:pt x="580" y="528"/>
                      <a:pt x="579" y="524"/>
                      <a:pt x="581" y="522"/>
                    </a:cubicBezTo>
                    <a:cubicBezTo>
                      <a:pt x="589" y="511"/>
                      <a:pt x="597" y="499"/>
                      <a:pt x="604" y="488"/>
                    </a:cubicBezTo>
                    <a:cubicBezTo>
                      <a:pt x="606" y="485"/>
                      <a:pt x="609" y="484"/>
                      <a:pt x="611" y="486"/>
                    </a:cubicBezTo>
                    <a:cubicBezTo>
                      <a:pt x="614" y="487"/>
                      <a:pt x="615" y="490"/>
                      <a:pt x="613" y="493"/>
                    </a:cubicBezTo>
                    <a:cubicBezTo>
                      <a:pt x="606" y="505"/>
                      <a:pt x="598" y="517"/>
                      <a:pt x="589" y="529"/>
                    </a:cubicBezTo>
                    <a:cubicBezTo>
                      <a:pt x="588" y="530"/>
                      <a:pt x="587" y="531"/>
                      <a:pt x="585" y="531"/>
                    </a:cubicBezTo>
                    <a:close/>
                    <a:moveTo>
                      <a:pt x="49" y="496"/>
                    </a:moveTo>
                    <a:cubicBezTo>
                      <a:pt x="47" y="496"/>
                      <a:pt x="45" y="495"/>
                      <a:pt x="44" y="493"/>
                    </a:cubicBezTo>
                    <a:cubicBezTo>
                      <a:pt x="37" y="481"/>
                      <a:pt x="31" y="468"/>
                      <a:pt x="25" y="455"/>
                    </a:cubicBezTo>
                    <a:cubicBezTo>
                      <a:pt x="24" y="452"/>
                      <a:pt x="25" y="449"/>
                      <a:pt x="28" y="448"/>
                    </a:cubicBezTo>
                    <a:cubicBezTo>
                      <a:pt x="31" y="447"/>
                      <a:pt x="34" y="448"/>
                      <a:pt x="35" y="451"/>
                    </a:cubicBezTo>
                    <a:cubicBezTo>
                      <a:pt x="40" y="463"/>
                      <a:pt x="46" y="476"/>
                      <a:pt x="53" y="488"/>
                    </a:cubicBezTo>
                    <a:cubicBezTo>
                      <a:pt x="55" y="490"/>
                      <a:pt x="54" y="494"/>
                      <a:pt x="51" y="495"/>
                    </a:cubicBezTo>
                    <a:cubicBezTo>
                      <a:pt x="51" y="495"/>
                      <a:pt x="50" y="496"/>
                      <a:pt x="49" y="496"/>
                    </a:cubicBezTo>
                    <a:close/>
                    <a:moveTo>
                      <a:pt x="627" y="458"/>
                    </a:moveTo>
                    <a:cubicBezTo>
                      <a:pt x="627" y="458"/>
                      <a:pt x="626" y="457"/>
                      <a:pt x="625" y="457"/>
                    </a:cubicBezTo>
                    <a:cubicBezTo>
                      <a:pt x="623" y="456"/>
                      <a:pt x="621" y="453"/>
                      <a:pt x="623" y="450"/>
                    </a:cubicBezTo>
                    <a:cubicBezTo>
                      <a:pt x="628" y="437"/>
                      <a:pt x="632" y="424"/>
                      <a:pt x="636" y="411"/>
                    </a:cubicBezTo>
                    <a:cubicBezTo>
                      <a:pt x="637" y="408"/>
                      <a:pt x="640" y="406"/>
                      <a:pt x="642" y="407"/>
                    </a:cubicBezTo>
                    <a:cubicBezTo>
                      <a:pt x="645" y="408"/>
                      <a:pt x="647" y="411"/>
                      <a:pt x="646" y="414"/>
                    </a:cubicBezTo>
                    <a:cubicBezTo>
                      <a:pt x="642" y="427"/>
                      <a:pt x="638" y="441"/>
                      <a:pt x="632" y="454"/>
                    </a:cubicBezTo>
                    <a:cubicBezTo>
                      <a:pt x="631" y="456"/>
                      <a:pt x="630" y="458"/>
                      <a:pt x="627" y="458"/>
                    </a:cubicBezTo>
                    <a:close/>
                    <a:moveTo>
                      <a:pt x="16" y="418"/>
                    </a:moveTo>
                    <a:cubicBezTo>
                      <a:pt x="14" y="418"/>
                      <a:pt x="12" y="416"/>
                      <a:pt x="11" y="414"/>
                    </a:cubicBezTo>
                    <a:cubicBezTo>
                      <a:pt x="8" y="400"/>
                      <a:pt x="5" y="386"/>
                      <a:pt x="3" y="372"/>
                    </a:cubicBezTo>
                    <a:cubicBezTo>
                      <a:pt x="3" y="369"/>
                      <a:pt x="5" y="366"/>
                      <a:pt x="8" y="366"/>
                    </a:cubicBezTo>
                    <a:cubicBezTo>
                      <a:pt x="10" y="365"/>
                      <a:pt x="13" y="367"/>
                      <a:pt x="13" y="370"/>
                    </a:cubicBezTo>
                    <a:cubicBezTo>
                      <a:pt x="15" y="384"/>
                      <a:pt x="18" y="398"/>
                      <a:pt x="22" y="411"/>
                    </a:cubicBezTo>
                    <a:cubicBezTo>
                      <a:pt x="22" y="414"/>
                      <a:pt x="21" y="417"/>
                      <a:pt x="18" y="418"/>
                    </a:cubicBezTo>
                    <a:cubicBezTo>
                      <a:pt x="17" y="418"/>
                      <a:pt x="17" y="418"/>
                      <a:pt x="16" y="418"/>
                    </a:cubicBezTo>
                    <a:close/>
                    <a:moveTo>
                      <a:pt x="649" y="376"/>
                    </a:moveTo>
                    <a:cubicBezTo>
                      <a:pt x="649" y="376"/>
                      <a:pt x="649" y="376"/>
                      <a:pt x="649" y="376"/>
                    </a:cubicBezTo>
                    <a:cubicBezTo>
                      <a:pt x="646" y="376"/>
                      <a:pt x="644" y="373"/>
                      <a:pt x="644" y="370"/>
                    </a:cubicBezTo>
                    <a:cubicBezTo>
                      <a:pt x="646" y="356"/>
                      <a:pt x="647" y="342"/>
                      <a:pt x="647" y="329"/>
                    </a:cubicBezTo>
                    <a:cubicBezTo>
                      <a:pt x="647" y="328"/>
                      <a:pt x="647" y="328"/>
                      <a:pt x="647" y="328"/>
                    </a:cubicBezTo>
                    <a:cubicBezTo>
                      <a:pt x="647" y="325"/>
                      <a:pt x="649" y="322"/>
                      <a:pt x="652" y="322"/>
                    </a:cubicBezTo>
                    <a:cubicBezTo>
                      <a:pt x="655" y="322"/>
                      <a:pt x="657" y="325"/>
                      <a:pt x="657" y="328"/>
                    </a:cubicBezTo>
                    <a:cubicBezTo>
                      <a:pt x="657" y="329"/>
                      <a:pt x="657" y="329"/>
                      <a:pt x="657" y="329"/>
                    </a:cubicBezTo>
                    <a:cubicBezTo>
                      <a:pt x="657" y="343"/>
                      <a:pt x="656" y="357"/>
                      <a:pt x="654" y="371"/>
                    </a:cubicBezTo>
                    <a:cubicBezTo>
                      <a:pt x="654" y="374"/>
                      <a:pt x="652" y="376"/>
                      <a:pt x="649" y="376"/>
                    </a:cubicBezTo>
                    <a:close/>
                    <a:moveTo>
                      <a:pt x="5" y="334"/>
                    </a:moveTo>
                    <a:cubicBezTo>
                      <a:pt x="2" y="334"/>
                      <a:pt x="0" y="332"/>
                      <a:pt x="0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14"/>
                      <a:pt x="1" y="300"/>
                      <a:pt x="3" y="286"/>
                    </a:cubicBezTo>
                    <a:cubicBezTo>
                      <a:pt x="3" y="283"/>
                      <a:pt x="6" y="281"/>
                      <a:pt x="9" y="281"/>
                    </a:cubicBezTo>
                    <a:cubicBezTo>
                      <a:pt x="12" y="282"/>
                      <a:pt x="14" y="284"/>
                      <a:pt x="13" y="287"/>
                    </a:cubicBezTo>
                    <a:cubicBezTo>
                      <a:pt x="12" y="301"/>
                      <a:pt x="11" y="315"/>
                      <a:pt x="11" y="329"/>
                    </a:cubicBezTo>
                    <a:cubicBezTo>
                      <a:pt x="11" y="329"/>
                      <a:pt x="11" y="329"/>
                      <a:pt x="11" y="329"/>
                    </a:cubicBezTo>
                    <a:cubicBezTo>
                      <a:pt x="11" y="332"/>
                      <a:pt x="8" y="334"/>
                      <a:pt x="5" y="334"/>
                    </a:cubicBezTo>
                    <a:close/>
                    <a:moveTo>
                      <a:pt x="649" y="291"/>
                    </a:moveTo>
                    <a:cubicBezTo>
                      <a:pt x="647" y="291"/>
                      <a:pt x="644" y="289"/>
                      <a:pt x="644" y="286"/>
                    </a:cubicBezTo>
                    <a:cubicBezTo>
                      <a:pt x="642" y="273"/>
                      <a:pt x="639" y="259"/>
                      <a:pt x="636" y="246"/>
                    </a:cubicBezTo>
                    <a:cubicBezTo>
                      <a:pt x="635" y="243"/>
                      <a:pt x="637" y="240"/>
                      <a:pt x="639" y="239"/>
                    </a:cubicBezTo>
                    <a:cubicBezTo>
                      <a:pt x="642" y="238"/>
                      <a:pt x="645" y="240"/>
                      <a:pt x="646" y="243"/>
                    </a:cubicBezTo>
                    <a:cubicBezTo>
                      <a:pt x="650" y="257"/>
                      <a:pt x="652" y="271"/>
                      <a:pt x="654" y="285"/>
                    </a:cubicBezTo>
                    <a:cubicBezTo>
                      <a:pt x="655" y="288"/>
                      <a:pt x="653" y="290"/>
                      <a:pt x="650" y="291"/>
                    </a:cubicBezTo>
                    <a:cubicBezTo>
                      <a:pt x="650" y="291"/>
                      <a:pt x="649" y="291"/>
                      <a:pt x="649" y="291"/>
                    </a:cubicBezTo>
                    <a:close/>
                    <a:moveTo>
                      <a:pt x="16" y="251"/>
                    </a:moveTo>
                    <a:cubicBezTo>
                      <a:pt x="16" y="251"/>
                      <a:pt x="15" y="250"/>
                      <a:pt x="15" y="250"/>
                    </a:cubicBezTo>
                    <a:cubicBezTo>
                      <a:pt x="12" y="250"/>
                      <a:pt x="10" y="247"/>
                      <a:pt x="11" y="244"/>
                    </a:cubicBezTo>
                    <a:cubicBezTo>
                      <a:pt x="15" y="230"/>
                      <a:pt x="19" y="216"/>
                      <a:pt x="25" y="203"/>
                    </a:cubicBezTo>
                    <a:cubicBezTo>
                      <a:pt x="26" y="200"/>
                      <a:pt x="29" y="199"/>
                      <a:pt x="32" y="200"/>
                    </a:cubicBezTo>
                    <a:cubicBezTo>
                      <a:pt x="35" y="201"/>
                      <a:pt x="36" y="204"/>
                      <a:pt x="35" y="207"/>
                    </a:cubicBezTo>
                    <a:cubicBezTo>
                      <a:pt x="29" y="220"/>
                      <a:pt x="25" y="233"/>
                      <a:pt x="21" y="247"/>
                    </a:cubicBezTo>
                    <a:cubicBezTo>
                      <a:pt x="21" y="249"/>
                      <a:pt x="19" y="251"/>
                      <a:pt x="16" y="251"/>
                    </a:cubicBezTo>
                    <a:close/>
                    <a:moveTo>
                      <a:pt x="627" y="209"/>
                    </a:moveTo>
                    <a:cubicBezTo>
                      <a:pt x="625" y="209"/>
                      <a:pt x="623" y="208"/>
                      <a:pt x="622" y="206"/>
                    </a:cubicBezTo>
                    <a:cubicBezTo>
                      <a:pt x="617" y="193"/>
                      <a:pt x="611" y="181"/>
                      <a:pt x="604" y="169"/>
                    </a:cubicBezTo>
                    <a:cubicBezTo>
                      <a:pt x="602" y="166"/>
                      <a:pt x="603" y="163"/>
                      <a:pt x="606" y="162"/>
                    </a:cubicBezTo>
                    <a:cubicBezTo>
                      <a:pt x="608" y="160"/>
                      <a:pt x="611" y="161"/>
                      <a:pt x="613" y="164"/>
                    </a:cubicBezTo>
                    <a:cubicBezTo>
                      <a:pt x="620" y="176"/>
                      <a:pt x="627" y="189"/>
                      <a:pt x="632" y="202"/>
                    </a:cubicBezTo>
                    <a:cubicBezTo>
                      <a:pt x="633" y="205"/>
                      <a:pt x="632" y="208"/>
                      <a:pt x="629" y="209"/>
                    </a:cubicBezTo>
                    <a:cubicBezTo>
                      <a:pt x="629" y="209"/>
                      <a:pt x="628" y="209"/>
                      <a:pt x="627" y="209"/>
                    </a:cubicBezTo>
                    <a:close/>
                    <a:moveTo>
                      <a:pt x="48" y="173"/>
                    </a:moveTo>
                    <a:cubicBezTo>
                      <a:pt x="48" y="173"/>
                      <a:pt x="47" y="172"/>
                      <a:pt x="46" y="172"/>
                    </a:cubicBezTo>
                    <a:cubicBezTo>
                      <a:pt x="43" y="170"/>
                      <a:pt x="42" y="167"/>
                      <a:pt x="44" y="165"/>
                    </a:cubicBezTo>
                    <a:cubicBezTo>
                      <a:pt x="51" y="152"/>
                      <a:pt x="59" y="140"/>
                      <a:pt x="68" y="129"/>
                    </a:cubicBezTo>
                    <a:cubicBezTo>
                      <a:pt x="70" y="126"/>
                      <a:pt x="73" y="126"/>
                      <a:pt x="75" y="128"/>
                    </a:cubicBezTo>
                    <a:cubicBezTo>
                      <a:pt x="78" y="130"/>
                      <a:pt x="78" y="133"/>
                      <a:pt x="76" y="135"/>
                    </a:cubicBezTo>
                    <a:cubicBezTo>
                      <a:pt x="68" y="146"/>
                      <a:pt x="60" y="158"/>
                      <a:pt x="53" y="170"/>
                    </a:cubicBezTo>
                    <a:cubicBezTo>
                      <a:pt x="52" y="172"/>
                      <a:pt x="50" y="173"/>
                      <a:pt x="48" y="173"/>
                    </a:cubicBezTo>
                    <a:close/>
                    <a:moveTo>
                      <a:pt x="585" y="137"/>
                    </a:moveTo>
                    <a:cubicBezTo>
                      <a:pt x="583" y="137"/>
                      <a:pt x="582" y="136"/>
                      <a:pt x="581" y="134"/>
                    </a:cubicBezTo>
                    <a:cubicBezTo>
                      <a:pt x="572" y="124"/>
                      <a:pt x="563" y="113"/>
                      <a:pt x="553" y="103"/>
                    </a:cubicBezTo>
                    <a:cubicBezTo>
                      <a:pt x="551" y="101"/>
                      <a:pt x="551" y="98"/>
                      <a:pt x="553" y="96"/>
                    </a:cubicBezTo>
                    <a:cubicBezTo>
                      <a:pt x="555" y="94"/>
                      <a:pt x="559" y="94"/>
                      <a:pt x="561" y="96"/>
                    </a:cubicBezTo>
                    <a:cubicBezTo>
                      <a:pt x="571" y="106"/>
                      <a:pt x="580" y="117"/>
                      <a:pt x="589" y="128"/>
                    </a:cubicBezTo>
                    <a:cubicBezTo>
                      <a:pt x="591" y="130"/>
                      <a:pt x="590" y="134"/>
                      <a:pt x="588" y="135"/>
                    </a:cubicBezTo>
                    <a:cubicBezTo>
                      <a:pt x="587" y="136"/>
                      <a:pt x="586" y="137"/>
                      <a:pt x="585" y="137"/>
                    </a:cubicBezTo>
                    <a:close/>
                    <a:moveTo>
                      <a:pt x="100" y="106"/>
                    </a:moveTo>
                    <a:cubicBezTo>
                      <a:pt x="98" y="106"/>
                      <a:pt x="97" y="105"/>
                      <a:pt x="96" y="104"/>
                    </a:cubicBezTo>
                    <a:cubicBezTo>
                      <a:pt x="94" y="102"/>
                      <a:pt x="94" y="99"/>
                      <a:pt x="96" y="96"/>
                    </a:cubicBezTo>
                    <a:cubicBezTo>
                      <a:pt x="106" y="86"/>
                      <a:pt x="117" y="77"/>
                      <a:pt x="128" y="68"/>
                    </a:cubicBezTo>
                    <a:cubicBezTo>
                      <a:pt x="131" y="66"/>
                      <a:pt x="134" y="67"/>
                      <a:pt x="136" y="69"/>
                    </a:cubicBezTo>
                    <a:cubicBezTo>
                      <a:pt x="138" y="71"/>
                      <a:pt x="137" y="75"/>
                      <a:pt x="135" y="76"/>
                    </a:cubicBezTo>
                    <a:cubicBezTo>
                      <a:pt x="124" y="85"/>
                      <a:pt x="113" y="94"/>
                      <a:pt x="104" y="104"/>
                    </a:cubicBezTo>
                    <a:cubicBezTo>
                      <a:pt x="103" y="105"/>
                      <a:pt x="101" y="106"/>
                      <a:pt x="100" y="106"/>
                    </a:cubicBezTo>
                    <a:close/>
                    <a:moveTo>
                      <a:pt x="525" y="77"/>
                    </a:moveTo>
                    <a:cubicBezTo>
                      <a:pt x="524" y="77"/>
                      <a:pt x="523" y="77"/>
                      <a:pt x="522" y="76"/>
                    </a:cubicBezTo>
                    <a:cubicBezTo>
                      <a:pt x="511" y="67"/>
                      <a:pt x="499" y="60"/>
                      <a:pt x="487" y="53"/>
                    </a:cubicBezTo>
                    <a:cubicBezTo>
                      <a:pt x="485" y="51"/>
                      <a:pt x="484" y="48"/>
                      <a:pt x="485" y="46"/>
                    </a:cubicBezTo>
                    <a:cubicBezTo>
                      <a:pt x="487" y="43"/>
                      <a:pt x="490" y="42"/>
                      <a:pt x="492" y="44"/>
                    </a:cubicBezTo>
                    <a:cubicBezTo>
                      <a:pt x="505" y="51"/>
                      <a:pt x="517" y="59"/>
                      <a:pt x="528" y="67"/>
                    </a:cubicBezTo>
                    <a:cubicBezTo>
                      <a:pt x="531" y="69"/>
                      <a:pt x="531" y="73"/>
                      <a:pt x="529" y="75"/>
                    </a:cubicBezTo>
                    <a:cubicBezTo>
                      <a:pt x="528" y="76"/>
                      <a:pt x="527" y="77"/>
                      <a:pt x="525" y="77"/>
                    </a:cubicBezTo>
                    <a:close/>
                    <a:moveTo>
                      <a:pt x="167" y="54"/>
                    </a:moveTo>
                    <a:cubicBezTo>
                      <a:pt x="165" y="54"/>
                      <a:pt x="163" y="53"/>
                      <a:pt x="162" y="51"/>
                    </a:cubicBezTo>
                    <a:cubicBezTo>
                      <a:pt x="161" y="49"/>
                      <a:pt x="161" y="46"/>
                      <a:pt x="164" y="44"/>
                    </a:cubicBezTo>
                    <a:cubicBezTo>
                      <a:pt x="176" y="37"/>
                      <a:pt x="189" y="31"/>
                      <a:pt x="202" y="25"/>
                    </a:cubicBezTo>
                    <a:cubicBezTo>
                      <a:pt x="205" y="24"/>
                      <a:pt x="208" y="25"/>
                      <a:pt x="209" y="28"/>
                    </a:cubicBezTo>
                    <a:cubicBezTo>
                      <a:pt x="211" y="31"/>
                      <a:pt x="209" y="34"/>
                      <a:pt x="207" y="35"/>
                    </a:cubicBezTo>
                    <a:cubicBezTo>
                      <a:pt x="194" y="40"/>
                      <a:pt x="181" y="46"/>
                      <a:pt x="169" y="53"/>
                    </a:cubicBezTo>
                    <a:cubicBezTo>
                      <a:pt x="168" y="54"/>
                      <a:pt x="168" y="54"/>
                      <a:pt x="167" y="54"/>
                    </a:cubicBezTo>
                    <a:close/>
                    <a:moveTo>
                      <a:pt x="452" y="35"/>
                    </a:moveTo>
                    <a:cubicBezTo>
                      <a:pt x="451" y="35"/>
                      <a:pt x="451" y="35"/>
                      <a:pt x="450" y="34"/>
                    </a:cubicBezTo>
                    <a:cubicBezTo>
                      <a:pt x="437" y="29"/>
                      <a:pt x="424" y="25"/>
                      <a:pt x="410" y="21"/>
                    </a:cubicBezTo>
                    <a:cubicBezTo>
                      <a:pt x="408" y="20"/>
                      <a:pt x="406" y="18"/>
                      <a:pt x="407" y="15"/>
                    </a:cubicBezTo>
                    <a:cubicBezTo>
                      <a:pt x="407" y="12"/>
                      <a:pt x="410" y="10"/>
                      <a:pt x="413" y="11"/>
                    </a:cubicBezTo>
                    <a:cubicBezTo>
                      <a:pt x="427" y="15"/>
                      <a:pt x="441" y="19"/>
                      <a:pt x="454" y="25"/>
                    </a:cubicBezTo>
                    <a:cubicBezTo>
                      <a:pt x="457" y="26"/>
                      <a:pt x="458" y="29"/>
                      <a:pt x="457" y="32"/>
                    </a:cubicBezTo>
                    <a:cubicBezTo>
                      <a:pt x="456" y="34"/>
                      <a:pt x="454" y="35"/>
                      <a:pt x="452" y="35"/>
                    </a:cubicBezTo>
                    <a:close/>
                    <a:moveTo>
                      <a:pt x="244" y="22"/>
                    </a:moveTo>
                    <a:cubicBezTo>
                      <a:pt x="242" y="22"/>
                      <a:pt x="240" y="20"/>
                      <a:pt x="239" y="18"/>
                    </a:cubicBezTo>
                    <a:cubicBezTo>
                      <a:pt x="239" y="15"/>
                      <a:pt x="240" y="12"/>
                      <a:pt x="243" y="11"/>
                    </a:cubicBezTo>
                    <a:cubicBezTo>
                      <a:pt x="257" y="8"/>
                      <a:pt x="271" y="5"/>
                      <a:pt x="285" y="3"/>
                    </a:cubicBezTo>
                    <a:cubicBezTo>
                      <a:pt x="288" y="2"/>
                      <a:pt x="291" y="4"/>
                      <a:pt x="291" y="7"/>
                    </a:cubicBezTo>
                    <a:cubicBezTo>
                      <a:pt x="292" y="10"/>
                      <a:pt x="290" y="13"/>
                      <a:pt x="287" y="13"/>
                    </a:cubicBezTo>
                    <a:cubicBezTo>
                      <a:pt x="273" y="15"/>
                      <a:pt x="259" y="18"/>
                      <a:pt x="246" y="21"/>
                    </a:cubicBezTo>
                    <a:cubicBezTo>
                      <a:pt x="245" y="22"/>
                      <a:pt x="245" y="22"/>
                      <a:pt x="244" y="22"/>
                    </a:cubicBezTo>
                    <a:close/>
                    <a:moveTo>
                      <a:pt x="370" y="13"/>
                    </a:moveTo>
                    <a:cubicBezTo>
                      <a:pt x="370" y="13"/>
                      <a:pt x="370" y="13"/>
                      <a:pt x="370" y="13"/>
                    </a:cubicBezTo>
                    <a:cubicBezTo>
                      <a:pt x="356" y="11"/>
                      <a:pt x="342" y="11"/>
                      <a:pt x="329" y="11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5" y="11"/>
                      <a:pt x="323" y="8"/>
                      <a:pt x="323" y="5"/>
                    </a:cubicBezTo>
                    <a:cubicBezTo>
                      <a:pt x="323" y="2"/>
                      <a:pt x="325" y="0"/>
                      <a:pt x="32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7" y="1"/>
                      <a:pt x="371" y="3"/>
                    </a:cubicBezTo>
                    <a:cubicBezTo>
                      <a:pt x="374" y="3"/>
                      <a:pt x="376" y="6"/>
                      <a:pt x="376" y="9"/>
                    </a:cubicBezTo>
                    <a:cubicBezTo>
                      <a:pt x="375" y="11"/>
                      <a:pt x="373" y="13"/>
                      <a:pt x="37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3" name="Group 8">
              <a:extLst>
                <a:ext uri="{FF2B5EF4-FFF2-40B4-BE49-F238E27FC236}">
                  <a16:creationId xmlns:a16="http://schemas.microsoft.com/office/drawing/2014/main" id="{32BEFD8A-4B08-153A-A30A-2F0BD7EEF9D2}"/>
                </a:ext>
              </a:extLst>
            </p:cNvPr>
            <p:cNvGrpSpPr/>
            <p:nvPr/>
          </p:nvGrpSpPr>
          <p:grpSpPr>
            <a:xfrm>
              <a:off x="114047" y="5648106"/>
              <a:ext cx="1027801" cy="1044325"/>
              <a:chOff x="3418115" y="1840853"/>
              <a:chExt cx="1025609" cy="1030232"/>
            </a:xfrm>
            <a:solidFill>
              <a:srgbClr val="149DA4"/>
            </a:solidFill>
          </p:grpSpPr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73C05CD1-B5B9-1D90-308C-5CEBCFD69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364" y="1920762"/>
                <a:ext cx="867112" cy="869754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</a:rPr>
                  <a:t>4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CFE4F1A2-EE54-207E-14F9-5CBDB7B39B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8115" y="1840853"/>
                <a:ext cx="1025609" cy="1030232"/>
              </a:xfrm>
              <a:custGeom>
                <a:avLst/>
                <a:gdLst>
                  <a:gd name="T0" fmla="*/ 281 w 657"/>
                  <a:gd name="T1" fmla="*/ 648 h 657"/>
                  <a:gd name="T2" fmla="*/ 329 w 657"/>
                  <a:gd name="T3" fmla="*/ 657 h 657"/>
                  <a:gd name="T4" fmla="*/ 411 w 657"/>
                  <a:gd name="T5" fmla="*/ 636 h 657"/>
                  <a:gd name="T6" fmla="*/ 371 w 657"/>
                  <a:gd name="T7" fmla="*/ 654 h 657"/>
                  <a:gd name="T8" fmla="*/ 200 w 657"/>
                  <a:gd name="T9" fmla="*/ 625 h 657"/>
                  <a:gd name="T10" fmla="*/ 245 w 657"/>
                  <a:gd name="T11" fmla="*/ 646 h 657"/>
                  <a:gd name="T12" fmla="*/ 488 w 657"/>
                  <a:gd name="T13" fmla="*/ 604 h 657"/>
                  <a:gd name="T14" fmla="*/ 453 w 657"/>
                  <a:gd name="T15" fmla="*/ 633 h 657"/>
                  <a:gd name="T16" fmla="*/ 128 w 657"/>
                  <a:gd name="T17" fmla="*/ 582 h 657"/>
                  <a:gd name="T18" fmla="*/ 167 w 657"/>
                  <a:gd name="T19" fmla="*/ 614 h 657"/>
                  <a:gd name="T20" fmla="*/ 554 w 657"/>
                  <a:gd name="T21" fmla="*/ 553 h 657"/>
                  <a:gd name="T22" fmla="*/ 526 w 657"/>
                  <a:gd name="T23" fmla="*/ 590 h 657"/>
                  <a:gd name="T24" fmla="*/ 69 w 657"/>
                  <a:gd name="T25" fmla="*/ 521 h 657"/>
                  <a:gd name="T26" fmla="*/ 100 w 657"/>
                  <a:gd name="T27" fmla="*/ 563 h 657"/>
                  <a:gd name="T28" fmla="*/ 604 w 657"/>
                  <a:gd name="T29" fmla="*/ 488 h 657"/>
                  <a:gd name="T30" fmla="*/ 585 w 657"/>
                  <a:gd name="T31" fmla="*/ 531 h 657"/>
                  <a:gd name="T32" fmla="*/ 28 w 657"/>
                  <a:gd name="T33" fmla="*/ 448 h 657"/>
                  <a:gd name="T34" fmla="*/ 49 w 657"/>
                  <a:gd name="T35" fmla="*/ 496 h 657"/>
                  <a:gd name="T36" fmla="*/ 636 w 657"/>
                  <a:gd name="T37" fmla="*/ 411 h 657"/>
                  <a:gd name="T38" fmla="*/ 627 w 657"/>
                  <a:gd name="T39" fmla="*/ 458 h 657"/>
                  <a:gd name="T40" fmla="*/ 8 w 657"/>
                  <a:gd name="T41" fmla="*/ 366 h 657"/>
                  <a:gd name="T42" fmla="*/ 16 w 657"/>
                  <a:gd name="T43" fmla="*/ 418 h 657"/>
                  <a:gd name="T44" fmla="*/ 647 w 657"/>
                  <a:gd name="T45" fmla="*/ 329 h 657"/>
                  <a:gd name="T46" fmla="*/ 657 w 657"/>
                  <a:gd name="T47" fmla="*/ 329 h 657"/>
                  <a:gd name="T48" fmla="*/ 0 w 657"/>
                  <a:gd name="T49" fmla="*/ 329 h 657"/>
                  <a:gd name="T50" fmla="*/ 13 w 657"/>
                  <a:gd name="T51" fmla="*/ 287 h 657"/>
                  <a:gd name="T52" fmla="*/ 649 w 657"/>
                  <a:gd name="T53" fmla="*/ 291 h 657"/>
                  <a:gd name="T54" fmla="*/ 646 w 657"/>
                  <a:gd name="T55" fmla="*/ 243 h 657"/>
                  <a:gd name="T56" fmla="*/ 16 w 657"/>
                  <a:gd name="T57" fmla="*/ 251 h 657"/>
                  <a:gd name="T58" fmla="*/ 32 w 657"/>
                  <a:gd name="T59" fmla="*/ 200 h 657"/>
                  <a:gd name="T60" fmla="*/ 627 w 657"/>
                  <a:gd name="T61" fmla="*/ 209 h 657"/>
                  <a:gd name="T62" fmla="*/ 613 w 657"/>
                  <a:gd name="T63" fmla="*/ 164 h 657"/>
                  <a:gd name="T64" fmla="*/ 48 w 657"/>
                  <a:gd name="T65" fmla="*/ 173 h 657"/>
                  <a:gd name="T66" fmla="*/ 75 w 657"/>
                  <a:gd name="T67" fmla="*/ 128 h 657"/>
                  <a:gd name="T68" fmla="*/ 585 w 657"/>
                  <a:gd name="T69" fmla="*/ 137 h 657"/>
                  <a:gd name="T70" fmla="*/ 561 w 657"/>
                  <a:gd name="T71" fmla="*/ 96 h 657"/>
                  <a:gd name="T72" fmla="*/ 100 w 657"/>
                  <a:gd name="T73" fmla="*/ 106 h 657"/>
                  <a:gd name="T74" fmla="*/ 136 w 657"/>
                  <a:gd name="T75" fmla="*/ 69 h 657"/>
                  <a:gd name="T76" fmla="*/ 525 w 657"/>
                  <a:gd name="T77" fmla="*/ 77 h 657"/>
                  <a:gd name="T78" fmla="*/ 492 w 657"/>
                  <a:gd name="T79" fmla="*/ 44 h 657"/>
                  <a:gd name="T80" fmla="*/ 167 w 657"/>
                  <a:gd name="T81" fmla="*/ 54 h 657"/>
                  <a:gd name="T82" fmla="*/ 209 w 657"/>
                  <a:gd name="T83" fmla="*/ 28 h 657"/>
                  <a:gd name="T84" fmla="*/ 452 w 657"/>
                  <a:gd name="T85" fmla="*/ 35 h 657"/>
                  <a:gd name="T86" fmla="*/ 413 w 657"/>
                  <a:gd name="T87" fmla="*/ 11 h 657"/>
                  <a:gd name="T88" fmla="*/ 244 w 657"/>
                  <a:gd name="T89" fmla="*/ 22 h 657"/>
                  <a:gd name="T90" fmla="*/ 291 w 657"/>
                  <a:gd name="T91" fmla="*/ 7 h 657"/>
                  <a:gd name="T92" fmla="*/ 370 w 657"/>
                  <a:gd name="T93" fmla="*/ 13 h 657"/>
                  <a:gd name="T94" fmla="*/ 323 w 657"/>
                  <a:gd name="T95" fmla="*/ 5 h 657"/>
                  <a:gd name="T96" fmla="*/ 376 w 657"/>
                  <a:gd name="T97" fmla="*/ 9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657">
                    <a:moveTo>
                      <a:pt x="329" y="657"/>
                    </a:moveTo>
                    <a:cubicBezTo>
                      <a:pt x="329" y="657"/>
                      <a:pt x="329" y="657"/>
                      <a:pt x="329" y="657"/>
                    </a:cubicBezTo>
                    <a:cubicBezTo>
                      <a:pt x="314" y="657"/>
                      <a:pt x="300" y="656"/>
                      <a:pt x="286" y="654"/>
                    </a:cubicBezTo>
                    <a:cubicBezTo>
                      <a:pt x="283" y="654"/>
                      <a:pt x="281" y="651"/>
                      <a:pt x="281" y="648"/>
                    </a:cubicBezTo>
                    <a:cubicBezTo>
                      <a:pt x="282" y="646"/>
                      <a:pt x="284" y="643"/>
                      <a:pt x="287" y="644"/>
                    </a:cubicBezTo>
                    <a:cubicBezTo>
                      <a:pt x="301" y="646"/>
                      <a:pt x="315" y="646"/>
                      <a:pt x="329" y="646"/>
                    </a:cubicBezTo>
                    <a:cubicBezTo>
                      <a:pt x="332" y="646"/>
                      <a:pt x="334" y="649"/>
                      <a:pt x="334" y="652"/>
                    </a:cubicBezTo>
                    <a:cubicBezTo>
                      <a:pt x="334" y="655"/>
                      <a:pt x="332" y="657"/>
                      <a:pt x="329" y="657"/>
                    </a:cubicBezTo>
                    <a:close/>
                    <a:moveTo>
                      <a:pt x="371" y="654"/>
                    </a:moveTo>
                    <a:cubicBezTo>
                      <a:pt x="368" y="654"/>
                      <a:pt x="366" y="652"/>
                      <a:pt x="366" y="650"/>
                    </a:cubicBezTo>
                    <a:cubicBezTo>
                      <a:pt x="365" y="647"/>
                      <a:pt x="367" y="644"/>
                      <a:pt x="370" y="644"/>
                    </a:cubicBezTo>
                    <a:cubicBezTo>
                      <a:pt x="384" y="642"/>
                      <a:pt x="398" y="639"/>
                      <a:pt x="411" y="636"/>
                    </a:cubicBezTo>
                    <a:cubicBezTo>
                      <a:pt x="414" y="635"/>
                      <a:pt x="417" y="637"/>
                      <a:pt x="418" y="639"/>
                    </a:cubicBezTo>
                    <a:cubicBezTo>
                      <a:pt x="418" y="642"/>
                      <a:pt x="417" y="645"/>
                      <a:pt x="414" y="646"/>
                    </a:cubicBezTo>
                    <a:cubicBezTo>
                      <a:pt x="400" y="650"/>
                      <a:pt x="386" y="652"/>
                      <a:pt x="372" y="654"/>
                    </a:cubicBezTo>
                    <a:cubicBezTo>
                      <a:pt x="372" y="654"/>
                      <a:pt x="371" y="654"/>
                      <a:pt x="371" y="654"/>
                    </a:cubicBezTo>
                    <a:close/>
                    <a:moveTo>
                      <a:pt x="245" y="646"/>
                    </a:moveTo>
                    <a:cubicBezTo>
                      <a:pt x="245" y="646"/>
                      <a:pt x="244" y="646"/>
                      <a:pt x="244" y="646"/>
                    </a:cubicBezTo>
                    <a:cubicBezTo>
                      <a:pt x="230" y="642"/>
                      <a:pt x="216" y="638"/>
                      <a:pt x="203" y="632"/>
                    </a:cubicBezTo>
                    <a:cubicBezTo>
                      <a:pt x="200" y="631"/>
                      <a:pt x="199" y="628"/>
                      <a:pt x="200" y="625"/>
                    </a:cubicBezTo>
                    <a:cubicBezTo>
                      <a:pt x="201" y="623"/>
                      <a:pt x="204" y="621"/>
                      <a:pt x="207" y="622"/>
                    </a:cubicBezTo>
                    <a:cubicBezTo>
                      <a:pt x="220" y="628"/>
                      <a:pt x="233" y="632"/>
                      <a:pt x="247" y="636"/>
                    </a:cubicBezTo>
                    <a:cubicBezTo>
                      <a:pt x="249" y="637"/>
                      <a:pt x="251" y="639"/>
                      <a:pt x="250" y="642"/>
                    </a:cubicBezTo>
                    <a:cubicBezTo>
                      <a:pt x="250" y="645"/>
                      <a:pt x="248" y="646"/>
                      <a:pt x="245" y="646"/>
                    </a:cubicBezTo>
                    <a:close/>
                    <a:moveTo>
                      <a:pt x="453" y="633"/>
                    </a:moveTo>
                    <a:cubicBezTo>
                      <a:pt x="450" y="633"/>
                      <a:pt x="449" y="631"/>
                      <a:pt x="448" y="629"/>
                    </a:cubicBezTo>
                    <a:cubicBezTo>
                      <a:pt x="447" y="627"/>
                      <a:pt x="448" y="623"/>
                      <a:pt x="451" y="622"/>
                    </a:cubicBezTo>
                    <a:cubicBezTo>
                      <a:pt x="463" y="617"/>
                      <a:pt x="476" y="611"/>
                      <a:pt x="488" y="604"/>
                    </a:cubicBezTo>
                    <a:cubicBezTo>
                      <a:pt x="490" y="602"/>
                      <a:pt x="494" y="603"/>
                      <a:pt x="495" y="606"/>
                    </a:cubicBezTo>
                    <a:cubicBezTo>
                      <a:pt x="496" y="608"/>
                      <a:pt x="496" y="612"/>
                      <a:pt x="493" y="613"/>
                    </a:cubicBezTo>
                    <a:cubicBezTo>
                      <a:pt x="481" y="620"/>
                      <a:pt x="468" y="627"/>
                      <a:pt x="455" y="632"/>
                    </a:cubicBezTo>
                    <a:cubicBezTo>
                      <a:pt x="454" y="632"/>
                      <a:pt x="453" y="633"/>
                      <a:pt x="453" y="633"/>
                    </a:cubicBezTo>
                    <a:close/>
                    <a:moveTo>
                      <a:pt x="167" y="614"/>
                    </a:moveTo>
                    <a:cubicBezTo>
                      <a:pt x="166" y="614"/>
                      <a:pt x="165" y="614"/>
                      <a:pt x="165" y="613"/>
                    </a:cubicBezTo>
                    <a:cubicBezTo>
                      <a:pt x="152" y="606"/>
                      <a:pt x="140" y="598"/>
                      <a:pt x="129" y="589"/>
                    </a:cubicBezTo>
                    <a:cubicBezTo>
                      <a:pt x="127" y="588"/>
                      <a:pt x="126" y="584"/>
                      <a:pt x="128" y="582"/>
                    </a:cubicBezTo>
                    <a:cubicBezTo>
                      <a:pt x="130" y="580"/>
                      <a:pt x="133" y="579"/>
                      <a:pt x="135" y="581"/>
                    </a:cubicBezTo>
                    <a:cubicBezTo>
                      <a:pt x="146" y="589"/>
                      <a:pt x="158" y="597"/>
                      <a:pt x="170" y="604"/>
                    </a:cubicBezTo>
                    <a:cubicBezTo>
                      <a:pt x="172" y="606"/>
                      <a:pt x="173" y="609"/>
                      <a:pt x="172" y="611"/>
                    </a:cubicBezTo>
                    <a:cubicBezTo>
                      <a:pt x="171" y="613"/>
                      <a:pt x="169" y="614"/>
                      <a:pt x="167" y="614"/>
                    </a:cubicBezTo>
                    <a:close/>
                    <a:moveTo>
                      <a:pt x="526" y="590"/>
                    </a:moveTo>
                    <a:cubicBezTo>
                      <a:pt x="524" y="590"/>
                      <a:pt x="522" y="590"/>
                      <a:pt x="521" y="588"/>
                    </a:cubicBezTo>
                    <a:cubicBezTo>
                      <a:pt x="520" y="586"/>
                      <a:pt x="520" y="583"/>
                      <a:pt x="522" y="581"/>
                    </a:cubicBezTo>
                    <a:cubicBezTo>
                      <a:pt x="533" y="572"/>
                      <a:pt x="544" y="563"/>
                      <a:pt x="554" y="553"/>
                    </a:cubicBezTo>
                    <a:cubicBezTo>
                      <a:pt x="556" y="551"/>
                      <a:pt x="559" y="551"/>
                      <a:pt x="561" y="553"/>
                    </a:cubicBezTo>
                    <a:cubicBezTo>
                      <a:pt x="563" y="555"/>
                      <a:pt x="563" y="559"/>
                      <a:pt x="561" y="561"/>
                    </a:cubicBezTo>
                    <a:cubicBezTo>
                      <a:pt x="551" y="571"/>
                      <a:pt x="540" y="580"/>
                      <a:pt x="529" y="589"/>
                    </a:cubicBezTo>
                    <a:cubicBezTo>
                      <a:pt x="528" y="590"/>
                      <a:pt x="527" y="590"/>
                      <a:pt x="526" y="590"/>
                    </a:cubicBezTo>
                    <a:close/>
                    <a:moveTo>
                      <a:pt x="100" y="563"/>
                    </a:moveTo>
                    <a:cubicBezTo>
                      <a:pt x="99" y="563"/>
                      <a:pt x="98" y="562"/>
                      <a:pt x="97" y="561"/>
                    </a:cubicBezTo>
                    <a:cubicBezTo>
                      <a:pt x="86" y="551"/>
                      <a:pt x="77" y="540"/>
                      <a:pt x="68" y="529"/>
                    </a:cubicBezTo>
                    <a:cubicBezTo>
                      <a:pt x="66" y="526"/>
                      <a:pt x="67" y="523"/>
                      <a:pt x="69" y="521"/>
                    </a:cubicBezTo>
                    <a:cubicBezTo>
                      <a:pt x="71" y="520"/>
                      <a:pt x="75" y="520"/>
                      <a:pt x="77" y="522"/>
                    </a:cubicBezTo>
                    <a:cubicBezTo>
                      <a:pt x="85" y="533"/>
                      <a:pt x="94" y="544"/>
                      <a:pt x="104" y="554"/>
                    </a:cubicBezTo>
                    <a:cubicBezTo>
                      <a:pt x="106" y="556"/>
                      <a:pt x="106" y="559"/>
                      <a:pt x="104" y="561"/>
                    </a:cubicBezTo>
                    <a:cubicBezTo>
                      <a:pt x="103" y="562"/>
                      <a:pt x="102" y="563"/>
                      <a:pt x="100" y="563"/>
                    </a:cubicBezTo>
                    <a:close/>
                    <a:moveTo>
                      <a:pt x="585" y="531"/>
                    </a:moveTo>
                    <a:cubicBezTo>
                      <a:pt x="584" y="531"/>
                      <a:pt x="583" y="530"/>
                      <a:pt x="582" y="529"/>
                    </a:cubicBezTo>
                    <a:cubicBezTo>
                      <a:pt x="580" y="528"/>
                      <a:pt x="579" y="524"/>
                      <a:pt x="581" y="522"/>
                    </a:cubicBezTo>
                    <a:cubicBezTo>
                      <a:pt x="589" y="511"/>
                      <a:pt x="597" y="499"/>
                      <a:pt x="604" y="488"/>
                    </a:cubicBezTo>
                    <a:cubicBezTo>
                      <a:pt x="606" y="485"/>
                      <a:pt x="609" y="484"/>
                      <a:pt x="611" y="486"/>
                    </a:cubicBezTo>
                    <a:cubicBezTo>
                      <a:pt x="614" y="487"/>
                      <a:pt x="615" y="490"/>
                      <a:pt x="613" y="493"/>
                    </a:cubicBezTo>
                    <a:cubicBezTo>
                      <a:pt x="606" y="505"/>
                      <a:pt x="598" y="517"/>
                      <a:pt x="589" y="529"/>
                    </a:cubicBezTo>
                    <a:cubicBezTo>
                      <a:pt x="588" y="530"/>
                      <a:pt x="587" y="531"/>
                      <a:pt x="585" y="531"/>
                    </a:cubicBezTo>
                    <a:close/>
                    <a:moveTo>
                      <a:pt x="49" y="496"/>
                    </a:moveTo>
                    <a:cubicBezTo>
                      <a:pt x="47" y="496"/>
                      <a:pt x="45" y="495"/>
                      <a:pt x="44" y="493"/>
                    </a:cubicBezTo>
                    <a:cubicBezTo>
                      <a:pt x="37" y="481"/>
                      <a:pt x="31" y="468"/>
                      <a:pt x="25" y="455"/>
                    </a:cubicBezTo>
                    <a:cubicBezTo>
                      <a:pt x="24" y="452"/>
                      <a:pt x="25" y="449"/>
                      <a:pt x="28" y="448"/>
                    </a:cubicBezTo>
                    <a:cubicBezTo>
                      <a:pt x="31" y="447"/>
                      <a:pt x="34" y="448"/>
                      <a:pt x="35" y="451"/>
                    </a:cubicBezTo>
                    <a:cubicBezTo>
                      <a:pt x="40" y="463"/>
                      <a:pt x="46" y="476"/>
                      <a:pt x="53" y="488"/>
                    </a:cubicBezTo>
                    <a:cubicBezTo>
                      <a:pt x="55" y="490"/>
                      <a:pt x="54" y="494"/>
                      <a:pt x="51" y="495"/>
                    </a:cubicBezTo>
                    <a:cubicBezTo>
                      <a:pt x="51" y="495"/>
                      <a:pt x="50" y="496"/>
                      <a:pt x="49" y="496"/>
                    </a:cubicBezTo>
                    <a:close/>
                    <a:moveTo>
                      <a:pt x="627" y="458"/>
                    </a:moveTo>
                    <a:cubicBezTo>
                      <a:pt x="627" y="458"/>
                      <a:pt x="626" y="457"/>
                      <a:pt x="625" y="457"/>
                    </a:cubicBezTo>
                    <a:cubicBezTo>
                      <a:pt x="623" y="456"/>
                      <a:pt x="621" y="453"/>
                      <a:pt x="623" y="450"/>
                    </a:cubicBezTo>
                    <a:cubicBezTo>
                      <a:pt x="628" y="437"/>
                      <a:pt x="632" y="424"/>
                      <a:pt x="636" y="411"/>
                    </a:cubicBezTo>
                    <a:cubicBezTo>
                      <a:pt x="637" y="408"/>
                      <a:pt x="640" y="406"/>
                      <a:pt x="642" y="407"/>
                    </a:cubicBezTo>
                    <a:cubicBezTo>
                      <a:pt x="645" y="408"/>
                      <a:pt x="647" y="411"/>
                      <a:pt x="646" y="414"/>
                    </a:cubicBezTo>
                    <a:cubicBezTo>
                      <a:pt x="642" y="427"/>
                      <a:pt x="638" y="441"/>
                      <a:pt x="632" y="454"/>
                    </a:cubicBezTo>
                    <a:cubicBezTo>
                      <a:pt x="631" y="456"/>
                      <a:pt x="630" y="458"/>
                      <a:pt x="627" y="458"/>
                    </a:cubicBezTo>
                    <a:close/>
                    <a:moveTo>
                      <a:pt x="16" y="418"/>
                    </a:moveTo>
                    <a:cubicBezTo>
                      <a:pt x="14" y="418"/>
                      <a:pt x="12" y="416"/>
                      <a:pt x="11" y="414"/>
                    </a:cubicBezTo>
                    <a:cubicBezTo>
                      <a:pt x="8" y="400"/>
                      <a:pt x="5" y="386"/>
                      <a:pt x="3" y="372"/>
                    </a:cubicBezTo>
                    <a:cubicBezTo>
                      <a:pt x="3" y="369"/>
                      <a:pt x="5" y="366"/>
                      <a:pt x="8" y="366"/>
                    </a:cubicBezTo>
                    <a:cubicBezTo>
                      <a:pt x="10" y="365"/>
                      <a:pt x="13" y="367"/>
                      <a:pt x="13" y="370"/>
                    </a:cubicBezTo>
                    <a:cubicBezTo>
                      <a:pt x="15" y="384"/>
                      <a:pt x="18" y="398"/>
                      <a:pt x="22" y="411"/>
                    </a:cubicBezTo>
                    <a:cubicBezTo>
                      <a:pt x="22" y="414"/>
                      <a:pt x="21" y="417"/>
                      <a:pt x="18" y="418"/>
                    </a:cubicBezTo>
                    <a:cubicBezTo>
                      <a:pt x="17" y="418"/>
                      <a:pt x="17" y="418"/>
                      <a:pt x="16" y="418"/>
                    </a:cubicBezTo>
                    <a:close/>
                    <a:moveTo>
                      <a:pt x="649" y="376"/>
                    </a:moveTo>
                    <a:cubicBezTo>
                      <a:pt x="649" y="376"/>
                      <a:pt x="649" y="376"/>
                      <a:pt x="649" y="376"/>
                    </a:cubicBezTo>
                    <a:cubicBezTo>
                      <a:pt x="646" y="376"/>
                      <a:pt x="644" y="373"/>
                      <a:pt x="644" y="370"/>
                    </a:cubicBezTo>
                    <a:cubicBezTo>
                      <a:pt x="646" y="356"/>
                      <a:pt x="647" y="342"/>
                      <a:pt x="647" y="329"/>
                    </a:cubicBezTo>
                    <a:cubicBezTo>
                      <a:pt x="647" y="328"/>
                      <a:pt x="647" y="328"/>
                      <a:pt x="647" y="328"/>
                    </a:cubicBezTo>
                    <a:cubicBezTo>
                      <a:pt x="647" y="325"/>
                      <a:pt x="649" y="322"/>
                      <a:pt x="652" y="322"/>
                    </a:cubicBezTo>
                    <a:cubicBezTo>
                      <a:pt x="655" y="322"/>
                      <a:pt x="657" y="325"/>
                      <a:pt x="657" y="328"/>
                    </a:cubicBezTo>
                    <a:cubicBezTo>
                      <a:pt x="657" y="329"/>
                      <a:pt x="657" y="329"/>
                      <a:pt x="657" y="329"/>
                    </a:cubicBezTo>
                    <a:cubicBezTo>
                      <a:pt x="657" y="343"/>
                      <a:pt x="656" y="357"/>
                      <a:pt x="654" y="371"/>
                    </a:cubicBezTo>
                    <a:cubicBezTo>
                      <a:pt x="654" y="374"/>
                      <a:pt x="652" y="376"/>
                      <a:pt x="649" y="376"/>
                    </a:cubicBezTo>
                    <a:close/>
                    <a:moveTo>
                      <a:pt x="5" y="334"/>
                    </a:moveTo>
                    <a:cubicBezTo>
                      <a:pt x="2" y="334"/>
                      <a:pt x="0" y="332"/>
                      <a:pt x="0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14"/>
                      <a:pt x="1" y="300"/>
                      <a:pt x="3" y="286"/>
                    </a:cubicBezTo>
                    <a:cubicBezTo>
                      <a:pt x="3" y="283"/>
                      <a:pt x="6" y="281"/>
                      <a:pt x="9" y="281"/>
                    </a:cubicBezTo>
                    <a:cubicBezTo>
                      <a:pt x="12" y="282"/>
                      <a:pt x="14" y="284"/>
                      <a:pt x="13" y="287"/>
                    </a:cubicBezTo>
                    <a:cubicBezTo>
                      <a:pt x="12" y="301"/>
                      <a:pt x="11" y="315"/>
                      <a:pt x="11" y="329"/>
                    </a:cubicBezTo>
                    <a:cubicBezTo>
                      <a:pt x="11" y="329"/>
                      <a:pt x="11" y="329"/>
                      <a:pt x="11" y="329"/>
                    </a:cubicBezTo>
                    <a:cubicBezTo>
                      <a:pt x="11" y="332"/>
                      <a:pt x="8" y="334"/>
                      <a:pt x="5" y="334"/>
                    </a:cubicBezTo>
                    <a:close/>
                    <a:moveTo>
                      <a:pt x="649" y="291"/>
                    </a:moveTo>
                    <a:cubicBezTo>
                      <a:pt x="647" y="291"/>
                      <a:pt x="644" y="289"/>
                      <a:pt x="644" y="286"/>
                    </a:cubicBezTo>
                    <a:cubicBezTo>
                      <a:pt x="642" y="273"/>
                      <a:pt x="639" y="259"/>
                      <a:pt x="636" y="246"/>
                    </a:cubicBezTo>
                    <a:cubicBezTo>
                      <a:pt x="635" y="243"/>
                      <a:pt x="637" y="240"/>
                      <a:pt x="639" y="239"/>
                    </a:cubicBezTo>
                    <a:cubicBezTo>
                      <a:pt x="642" y="238"/>
                      <a:pt x="645" y="240"/>
                      <a:pt x="646" y="243"/>
                    </a:cubicBezTo>
                    <a:cubicBezTo>
                      <a:pt x="650" y="257"/>
                      <a:pt x="652" y="271"/>
                      <a:pt x="654" y="285"/>
                    </a:cubicBezTo>
                    <a:cubicBezTo>
                      <a:pt x="655" y="288"/>
                      <a:pt x="653" y="290"/>
                      <a:pt x="650" y="291"/>
                    </a:cubicBezTo>
                    <a:cubicBezTo>
                      <a:pt x="650" y="291"/>
                      <a:pt x="649" y="291"/>
                      <a:pt x="649" y="291"/>
                    </a:cubicBezTo>
                    <a:close/>
                    <a:moveTo>
                      <a:pt x="16" y="251"/>
                    </a:moveTo>
                    <a:cubicBezTo>
                      <a:pt x="16" y="251"/>
                      <a:pt x="15" y="250"/>
                      <a:pt x="15" y="250"/>
                    </a:cubicBezTo>
                    <a:cubicBezTo>
                      <a:pt x="12" y="250"/>
                      <a:pt x="10" y="247"/>
                      <a:pt x="11" y="244"/>
                    </a:cubicBezTo>
                    <a:cubicBezTo>
                      <a:pt x="15" y="230"/>
                      <a:pt x="19" y="216"/>
                      <a:pt x="25" y="203"/>
                    </a:cubicBezTo>
                    <a:cubicBezTo>
                      <a:pt x="26" y="200"/>
                      <a:pt x="29" y="199"/>
                      <a:pt x="32" y="200"/>
                    </a:cubicBezTo>
                    <a:cubicBezTo>
                      <a:pt x="35" y="201"/>
                      <a:pt x="36" y="204"/>
                      <a:pt x="35" y="207"/>
                    </a:cubicBezTo>
                    <a:cubicBezTo>
                      <a:pt x="29" y="220"/>
                      <a:pt x="25" y="233"/>
                      <a:pt x="21" y="247"/>
                    </a:cubicBezTo>
                    <a:cubicBezTo>
                      <a:pt x="21" y="249"/>
                      <a:pt x="19" y="251"/>
                      <a:pt x="16" y="251"/>
                    </a:cubicBezTo>
                    <a:close/>
                    <a:moveTo>
                      <a:pt x="627" y="209"/>
                    </a:moveTo>
                    <a:cubicBezTo>
                      <a:pt x="625" y="209"/>
                      <a:pt x="623" y="208"/>
                      <a:pt x="622" y="206"/>
                    </a:cubicBezTo>
                    <a:cubicBezTo>
                      <a:pt x="617" y="193"/>
                      <a:pt x="611" y="181"/>
                      <a:pt x="604" y="169"/>
                    </a:cubicBezTo>
                    <a:cubicBezTo>
                      <a:pt x="602" y="166"/>
                      <a:pt x="603" y="163"/>
                      <a:pt x="606" y="162"/>
                    </a:cubicBezTo>
                    <a:cubicBezTo>
                      <a:pt x="608" y="160"/>
                      <a:pt x="611" y="161"/>
                      <a:pt x="613" y="164"/>
                    </a:cubicBezTo>
                    <a:cubicBezTo>
                      <a:pt x="620" y="176"/>
                      <a:pt x="627" y="189"/>
                      <a:pt x="632" y="202"/>
                    </a:cubicBezTo>
                    <a:cubicBezTo>
                      <a:pt x="633" y="205"/>
                      <a:pt x="632" y="208"/>
                      <a:pt x="629" y="209"/>
                    </a:cubicBezTo>
                    <a:cubicBezTo>
                      <a:pt x="629" y="209"/>
                      <a:pt x="628" y="209"/>
                      <a:pt x="627" y="209"/>
                    </a:cubicBezTo>
                    <a:close/>
                    <a:moveTo>
                      <a:pt x="48" y="173"/>
                    </a:moveTo>
                    <a:cubicBezTo>
                      <a:pt x="48" y="173"/>
                      <a:pt x="47" y="172"/>
                      <a:pt x="46" y="172"/>
                    </a:cubicBezTo>
                    <a:cubicBezTo>
                      <a:pt x="43" y="170"/>
                      <a:pt x="42" y="167"/>
                      <a:pt x="44" y="165"/>
                    </a:cubicBezTo>
                    <a:cubicBezTo>
                      <a:pt x="51" y="152"/>
                      <a:pt x="59" y="140"/>
                      <a:pt x="68" y="129"/>
                    </a:cubicBezTo>
                    <a:cubicBezTo>
                      <a:pt x="70" y="126"/>
                      <a:pt x="73" y="126"/>
                      <a:pt x="75" y="128"/>
                    </a:cubicBezTo>
                    <a:cubicBezTo>
                      <a:pt x="78" y="130"/>
                      <a:pt x="78" y="133"/>
                      <a:pt x="76" y="135"/>
                    </a:cubicBezTo>
                    <a:cubicBezTo>
                      <a:pt x="68" y="146"/>
                      <a:pt x="60" y="158"/>
                      <a:pt x="53" y="170"/>
                    </a:cubicBezTo>
                    <a:cubicBezTo>
                      <a:pt x="52" y="172"/>
                      <a:pt x="50" y="173"/>
                      <a:pt x="48" y="173"/>
                    </a:cubicBezTo>
                    <a:close/>
                    <a:moveTo>
                      <a:pt x="585" y="137"/>
                    </a:moveTo>
                    <a:cubicBezTo>
                      <a:pt x="583" y="137"/>
                      <a:pt x="582" y="136"/>
                      <a:pt x="581" y="134"/>
                    </a:cubicBezTo>
                    <a:cubicBezTo>
                      <a:pt x="572" y="124"/>
                      <a:pt x="563" y="113"/>
                      <a:pt x="553" y="103"/>
                    </a:cubicBezTo>
                    <a:cubicBezTo>
                      <a:pt x="551" y="101"/>
                      <a:pt x="551" y="98"/>
                      <a:pt x="553" y="96"/>
                    </a:cubicBezTo>
                    <a:cubicBezTo>
                      <a:pt x="555" y="94"/>
                      <a:pt x="559" y="94"/>
                      <a:pt x="561" y="96"/>
                    </a:cubicBezTo>
                    <a:cubicBezTo>
                      <a:pt x="571" y="106"/>
                      <a:pt x="580" y="117"/>
                      <a:pt x="589" y="128"/>
                    </a:cubicBezTo>
                    <a:cubicBezTo>
                      <a:pt x="591" y="130"/>
                      <a:pt x="590" y="134"/>
                      <a:pt x="588" y="135"/>
                    </a:cubicBezTo>
                    <a:cubicBezTo>
                      <a:pt x="587" y="136"/>
                      <a:pt x="586" y="137"/>
                      <a:pt x="585" y="137"/>
                    </a:cubicBezTo>
                    <a:close/>
                    <a:moveTo>
                      <a:pt x="100" y="106"/>
                    </a:moveTo>
                    <a:cubicBezTo>
                      <a:pt x="98" y="106"/>
                      <a:pt x="97" y="105"/>
                      <a:pt x="96" y="104"/>
                    </a:cubicBezTo>
                    <a:cubicBezTo>
                      <a:pt x="94" y="102"/>
                      <a:pt x="94" y="99"/>
                      <a:pt x="96" y="96"/>
                    </a:cubicBezTo>
                    <a:cubicBezTo>
                      <a:pt x="106" y="86"/>
                      <a:pt x="117" y="77"/>
                      <a:pt x="128" y="68"/>
                    </a:cubicBezTo>
                    <a:cubicBezTo>
                      <a:pt x="131" y="66"/>
                      <a:pt x="134" y="67"/>
                      <a:pt x="136" y="69"/>
                    </a:cubicBezTo>
                    <a:cubicBezTo>
                      <a:pt x="138" y="71"/>
                      <a:pt x="137" y="75"/>
                      <a:pt x="135" y="76"/>
                    </a:cubicBezTo>
                    <a:cubicBezTo>
                      <a:pt x="124" y="85"/>
                      <a:pt x="113" y="94"/>
                      <a:pt x="104" y="104"/>
                    </a:cubicBezTo>
                    <a:cubicBezTo>
                      <a:pt x="103" y="105"/>
                      <a:pt x="101" y="106"/>
                      <a:pt x="100" y="106"/>
                    </a:cubicBezTo>
                    <a:close/>
                    <a:moveTo>
                      <a:pt x="525" y="77"/>
                    </a:moveTo>
                    <a:cubicBezTo>
                      <a:pt x="524" y="77"/>
                      <a:pt x="523" y="77"/>
                      <a:pt x="522" y="76"/>
                    </a:cubicBezTo>
                    <a:cubicBezTo>
                      <a:pt x="511" y="67"/>
                      <a:pt x="499" y="60"/>
                      <a:pt x="487" y="53"/>
                    </a:cubicBezTo>
                    <a:cubicBezTo>
                      <a:pt x="485" y="51"/>
                      <a:pt x="484" y="48"/>
                      <a:pt x="485" y="46"/>
                    </a:cubicBezTo>
                    <a:cubicBezTo>
                      <a:pt x="487" y="43"/>
                      <a:pt x="490" y="42"/>
                      <a:pt x="492" y="44"/>
                    </a:cubicBezTo>
                    <a:cubicBezTo>
                      <a:pt x="505" y="51"/>
                      <a:pt x="517" y="59"/>
                      <a:pt x="528" y="67"/>
                    </a:cubicBezTo>
                    <a:cubicBezTo>
                      <a:pt x="531" y="69"/>
                      <a:pt x="531" y="73"/>
                      <a:pt x="529" y="75"/>
                    </a:cubicBezTo>
                    <a:cubicBezTo>
                      <a:pt x="528" y="76"/>
                      <a:pt x="527" y="77"/>
                      <a:pt x="525" y="77"/>
                    </a:cubicBezTo>
                    <a:close/>
                    <a:moveTo>
                      <a:pt x="167" y="54"/>
                    </a:moveTo>
                    <a:cubicBezTo>
                      <a:pt x="165" y="54"/>
                      <a:pt x="163" y="53"/>
                      <a:pt x="162" y="51"/>
                    </a:cubicBezTo>
                    <a:cubicBezTo>
                      <a:pt x="161" y="49"/>
                      <a:pt x="161" y="46"/>
                      <a:pt x="164" y="44"/>
                    </a:cubicBezTo>
                    <a:cubicBezTo>
                      <a:pt x="176" y="37"/>
                      <a:pt x="189" y="31"/>
                      <a:pt x="202" y="25"/>
                    </a:cubicBezTo>
                    <a:cubicBezTo>
                      <a:pt x="205" y="24"/>
                      <a:pt x="208" y="25"/>
                      <a:pt x="209" y="28"/>
                    </a:cubicBezTo>
                    <a:cubicBezTo>
                      <a:pt x="211" y="31"/>
                      <a:pt x="209" y="34"/>
                      <a:pt x="207" y="35"/>
                    </a:cubicBezTo>
                    <a:cubicBezTo>
                      <a:pt x="194" y="40"/>
                      <a:pt x="181" y="46"/>
                      <a:pt x="169" y="53"/>
                    </a:cubicBezTo>
                    <a:cubicBezTo>
                      <a:pt x="168" y="54"/>
                      <a:pt x="168" y="54"/>
                      <a:pt x="167" y="54"/>
                    </a:cubicBezTo>
                    <a:close/>
                    <a:moveTo>
                      <a:pt x="452" y="35"/>
                    </a:moveTo>
                    <a:cubicBezTo>
                      <a:pt x="451" y="35"/>
                      <a:pt x="451" y="35"/>
                      <a:pt x="450" y="34"/>
                    </a:cubicBezTo>
                    <a:cubicBezTo>
                      <a:pt x="437" y="29"/>
                      <a:pt x="424" y="25"/>
                      <a:pt x="410" y="21"/>
                    </a:cubicBezTo>
                    <a:cubicBezTo>
                      <a:pt x="408" y="20"/>
                      <a:pt x="406" y="18"/>
                      <a:pt x="407" y="15"/>
                    </a:cubicBezTo>
                    <a:cubicBezTo>
                      <a:pt x="407" y="12"/>
                      <a:pt x="410" y="10"/>
                      <a:pt x="413" y="11"/>
                    </a:cubicBezTo>
                    <a:cubicBezTo>
                      <a:pt x="427" y="15"/>
                      <a:pt x="441" y="19"/>
                      <a:pt x="454" y="25"/>
                    </a:cubicBezTo>
                    <a:cubicBezTo>
                      <a:pt x="457" y="26"/>
                      <a:pt x="458" y="29"/>
                      <a:pt x="457" y="32"/>
                    </a:cubicBezTo>
                    <a:cubicBezTo>
                      <a:pt x="456" y="34"/>
                      <a:pt x="454" y="35"/>
                      <a:pt x="452" y="35"/>
                    </a:cubicBezTo>
                    <a:close/>
                    <a:moveTo>
                      <a:pt x="244" y="22"/>
                    </a:moveTo>
                    <a:cubicBezTo>
                      <a:pt x="242" y="22"/>
                      <a:pt x="240" y="20"/>
                      <a:pt x="239" y="18"/>
                    </a:cubicBezTo>
                    <a:cubicBezTo>
                      <a:pt x="239" y="15"/>
                      <a:pt x="240" y="12"/>
                      <a:pt x="243" y="11"/>
                    </a:cubicBezTo>
                    <a:cubicBezTo>
                      <a:pt x="257" y="8"/>
                      <a:pt x="271" y="5"/>
                      <a:pt x="285" y="3"/>
                    </a:cubicBezTo>
                    <a:cubicBezTo>
                      <a:pt x="288" y="2"/>
                      <a:pt x="291" y="4"/>
                      <a:pt x="291" y="7"/>
                    </a:cubicBezTo>
                    <a:cubicBezTo>
                      <a:pt x="292" y="10"/>
                      <a:pt x="290" y="13"/>
                      <a:pt x="287" y="13"/>
                    </a:cubicBezTo>
                    <a:cubicBezTo>
                      <a:pt x="273" y="15"/>
                      <a:pt x="259" y="18"/>
                      <a:pt x="246" y="21"/>
                    </a:cubicBezTo>
                    <a:cubicBezTo>
                      <a:pt x="245" y="22"/>
                      <a:pt x="245" y="22"/>
                      <a:pt x="244" y="22"/>
                    </a:cubicBezTo>
                    <a:close/>
                    <a:moveTo>
                      <a:pt x="370" y="13"/>
                    </a:moveTo>
                    <a:cubicBezTo>
                      <a:pt x="370" y="13"/>
                      <a:pt x="370" y="13"/>
                      <a:pt x="370" y="13"/>
                    </a:cubicBezTo>
                    <a:cubicBezTo>
                      <a:pt x="356" y="11"/>
                      <a:pt x="342" y="11"/>
                      <a:pt x="329" y="11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5" y="11"/>
                      <a:pt x="323" y="8"/>
                      <a:pt x="323" y="5"/>
                    </a:cubicBezTo>
                    <a:cubicBezTo>
                      <a:pt x="323" y="2"/>
                      <a:pt x="325" y="0"/>
                      <a:pt x="32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7" y="1"/>
                      <a:pt x="371" y="3"/>
                    </a:cubicBezTo>
                    <a:cubicBezTo>
                      <a:pt x="374" y="3"/>
                      <a:pt x="376" y="6"/>
                      <a:pt x="376" y="9"/>
                    </a:cubicBezTo>
                    <a:cubicBezTo>
                      <a:pt x="375" y="11"/>
                      <a:pt x="373" y="13"/>
                      <a:pt x="37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3429D4A5-755F-F906-8B54-933127D5E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029" y="2824465"/>
              <a:ext cx="1499192" cy="685390"/>
            </a:xfrm>
            <a:custGeom>
              <a:avLst/>
              <a:gdLst>
                <a:gd name="T0" fmla="*/ 1603 w 1926"/>
                <a:gd name="T1" fmla="*/ 0 h 647"/>
                <a:gd name="T2" fmla="*/ 1603 w 1926"/>
                <a:gd name="T3" fmla="*/ 0 h 647"/>
                <a:gd name="T4" fmla="*/ 0 w 1926"/>
                <a:gd name="T5" fmla="*/ 0 h 647"/>
                <a:gd name="T6" fmla="*/ 150 w 1926"/>
                <a:gd name="T7" fmla="*/ 325 h 647"/>
                <a:gd name="T8" fmla="*/ 3 w 1926"/>
                <a:gd name="T9" fmla="*/ 647 h 647"/>
                <a:gd name="T10" fmla="*/ 1603 w 1926"/>
                <a:gd name="T11" fmla="*/ 647 h 647"/>
                <a:gd name="T12" fmla="*/ 1926 w 1926"/>
                <a:gd name="T13" fmla="*/ 324 h 647"/>
                <a:gd name="T14" fmla="*/ 1603 w 1926"/>
                <a:gd name="T15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6" h="647">
                  <a:moveTo>
                    <a:pt x="1603" y="0"/>
                  </a:moveTo>
                  <a:cubicBezTo>
                    <a:pt x="1603" y="0"/>
                    <a:pt x="1603" y="0"/>
                    <a:pt x="16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2" y="78"/>
                    <a:pt x="150" y="195"/>
                    <a:pt x="150" y="325"/>
                  </a:cubicBezTo>
                  <a:cubicBezTo>
                    <a:pt x="150" y="453"/>
                    <a:pt x="93" y="569"/>
                    <a:pt x="3" y="647"/>
                  </a:cubicBezTo>
                  <a:cubicBezTo>
                    <a:pt x="1603" y="647"/>
                    <a:pt x="1603" y="647"/>
                    <a:pt x="1603" y="647"/>
                  </a:cubicBezTo>
                  <a:cubicBezTo>
                    <a:pt x="1781" y="647"/>
                    <a:pt x="1926" y="502"/>
                    <a:pt x="1926" y="324"/>
                  </a:cubicBezTo>
                  <a:cubicBezTo>
                    <a:pt x="1926" y="145"/>
                    <a:pt x="1781" y="0"/>
                    <a:pt x="1603" y="0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Повышение качества УМР</a:t>
              </a: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B7C57BD-93EC-BC40-8126-91A8D11D7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029" y="4334289"/>
              <a:ext cx="1499192" cy="685390"/>
            </a:xfrm>
            <a:custGeom>
              <a:avLst/>
              <a:gdLst>
                <a:gd name="T0" fmla="*/ 1603 w 1926"/>
                <a:gd name="T1" fmla="*/ 0 h 647"/>
                <a:gd name="T2" fmla="*/ 1603 w 1926"/>
                <a:gd name="T3" fmla="*/ 0 h 647"/>
                <a:gd name="T4" fmla="*/ 0 w 1926"/>
                <a:gd name="T5" fmla="*/ 0 h 647"/>
                <a:gd name="T6" fmla="*/ 150 w 1926"/>
                <a:gd name="T7" fmla="*/ 325 h 647"/>
                <a:gd name="T8" fmla="*/ 3 w 1926"/>
                <a:gd name="T9" fmla="*/ 647 h 647"/>
                <a:gd name="T10" fmla="*/ 1603 w 1926"/>
                <a:gd name="T11" fmla="*/ 647 h 647"/>
                <a:gd name="T12" fmla="*/ 1926 w 1926"/>
                <a:gd name="T13" fmla="*/ 324 h 647"/>
                <a:gd name="T14" fmla="*/ 1603 w 1926"/>
                <a:gd name="T15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6" h="647">
                  <a:moveTo>
                    <a:pt x="1603" y="0"/>
                  </a:moveTo>
                  <a:cubicBezTo>
                    <a:pt x="1603" y="0"/>
                    <a:pt x="1603" y="0"/>
                    <a:pt x="16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2" y="78"/>
                    <a:pt x="150" y="195"/>
                    <a:pt x="150" y="325"/>
                  </a:cubicBezTo>
                  <a:cubicBezTo>
                    <a:pt x="150" y="453"/>
                    <a:pt x="93" y="569"/>
                    <a:pt x="3" y="647"/>
                  </a:cubicBezTo>
                  <a:cubicBezTo>
                    <a:pt x="1603" y="647"/>
                    <a:pt x="1603" y="647"/>
                    <a:pt x="1603" y="647"/>
                  </a:cubicBezTo>
                  <a:cubicBezTo>
                    <a:pt x="1781" y="647"/>
                    <a:pt x="1926" y="502"/>
                    <a:pt x="1926" y="324"/>
                  </a:cubicBezTo>
                  <a:cubicBezTo>
                    <a:pt x="1926" y="145"/>
                    <a:pt x="1781" y="0"/>
                    <a:pt x="1603" y="0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Повышение качества НИР</a:t>
              </a: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C35AE7D8-291F-F70A-C608-3F79DBCF5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661" y="5833480"/>
              <a:ext cx="1527546" cy="685390"/>
            </a:xfrm>
            <a:custGeom>
              <a:avLst/>
              <a:gdLst>
                <a:gd name="T0" fmla="*/ 1603 w 1926"/>
                <a:gd name="T1" fmla="*/ 0 h 647"/>
                <a:gd name="T2" fmla="*/ 1603 w 1926"/>
                <a:gd name="T3" fmla="*/ 0 h 647"/>
                <a:gd name="T4" fmla="*/ 0 w 1926"/>
                <a:gd name="T5" fmla="*/ 0 h 647"/>
                <a:gd name="T6" fmla="*/ 150 w 1926"/>
                <a:gd name="T7" fmla="*/ 325 h 647"/>
                <a:gd name="T8" fmla="*/ 3 w 1926"/>
                <a:gd name="T9" fmla="*/ 647 h 647"/>
                <a:gd name="T10" fmla="*/ 1603 w 1926"/>
                <a:gd name="T11" fmla="*/ 647 h 647"/>
                <a:gd name="T12" fmla="*/ 1926 w 1926"/>
                <a:gd name="T13" fmla="*/ 324 h 647"/>
                <a:gd name="T14" fmla="*/ 1603 w 1926"/>
                <a:gd name="T15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6" h="647">
                  <a:moveTo>
                    <a:pt x="1603" y="0"/>
                  </a:moveTo>
                  <a:cubicBezTo>
                    <a:pt x="1603" y="0"/>
                    <a:pt x="1603" y="0"/>
                    <a:pt x="16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2" y="78"/>
                    <a:pt x="150" y="195"/>
                    <a:pt x="150" y="325"/>
                  </a:cubicBezTo>
                  <a:cubicBezTo>
                    <a:pt x="150" y="453"/>
                    <a:pt x="93" y="569"/>
                    <a:pt x="3" y="647"/>
                  </a:cubicBezTo>
                  <a:cubicBezTo>
                    <a:pt x="1603" y="647"/>
                    <a:pt x="1603" y="647"/>
                    <a:pt x="1603" y="647"/>
                  </a:cubicBezTo>
                  <a:cubicBezTo>
                    <a:pt x="1781" y="647"/>
                    <a:pt x="1926" y="502"/>
                    <a:pt x="1926" y="324"/>
                  </a:cubicBezTo>
                  <a:cubicBezTo>
                    <a:pt x="1926" y="145"/>
                    <a:pt x="1781" y="0"/>
                    <a:pt x="1603" y="0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Активизация профориентационной и социально-воспитательной работы 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928944B-40FE-1E8B-366A-5DFF9FFBDA5B}"/>
                </a:ext>
              </a:extLst>
            </p:cNvPr>
            <p:cNvSpPr/>
            <p:nvPr/>
          </p:nvSpPr>
          <p:spPr>
            <a:xfrm>
              <a:off x="2604413" y="1245714"/>
              <a:ext cx="897066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1.1. Повышение квалификации ППС и уровня</a:t>
              </a:r>
              <a:r>
                <a:rPr kumimoji="0" lang="ru-RU" sz="1000" b="1" i="0" u="none" strike="noStrike" kern="0" cap="none" spc="123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академической мобильности преподавателей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1.2. Подготовка кадрового резерва, включая подготовку кандидатов и докторов наук из числа  преподавателей до 39 лет;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1.3. Участие</a:t>
              </a:r>
              <a:r>
                <a:rPr kumimoji="0" lang="ru-RU" sz="1000" b="1" i="0" u="none" strike="noStrike" kern="0" cap="none" spc="588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ППС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кафедры в формировании и реализации системы повышения квалификации HПР </a:t>
              </a:r>
              <a:r>
                <a:rPr kumimoji="0" lang="ru-RU" sz="10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СПбГЭУ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и вузов России и стран СНГ;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1.4. Активизация участия ППС, аспирантов и студентов кафедры в образовательных и научных конкурсах, олимпиадах.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77A3FF8-FC99-5C88-50BC-3D99F9A95D6B}"/>
                </a:ext>
              </a:extLst>
            </p:cNvPr>
            <p:cNvSpPr/>
            <p:nvPr/>
          </p:nvSpPr>
          <p:spPr>
            <a:xfrm>
              <a:off x="2511511" y="2637751"/>
              <a:ext cx="906356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0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2.1. Прохождение профессиональной общественной аккредитации магистерской</a:t>
              </a:r>
              <a:r>
                <a:rPr kumimoji="0" lang="ru-RU" sz="1000" b="1" i="0" u="none" strike="noStrike" kern="0" cap="none" spc="63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программ «Проектный</a:t>
              </a:r>
              <a:r>
                <a:rPr kumimoji="0" lang="ru-RU" sz="1000" b="1" i="0" u="none" strike="noStrike" kern="0" cap="none" spc="134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менеджмент</a:t>
              </a:r>
              <a:r>
                <a:rPr kumimoji="0" lang="ru-RU" sz="1000" b="1" i="0" u="none" strike="noStrike" kern="0" cap="none" spc="185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и</a:t>
              </a:r>
              <a:r>
                <a:rPr kumimoji="0" lang="ru-RU" sz="1000" b="1" i="0" u="none" strike="noStrike" kern="0" cap="none" spc="9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управление</a:t>
              </a:r>
              <a:r>
                <a:rPr kumimoji="0" lang="ru-RU" sz="1000" b="1" i="0" u="none" strike="noStrike" kern="0" cap="none" spc="10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качеством»;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95320" algn="l"/>
                  <a:tab pos="1505520" algn="l"/>
                  <a:tab pos="2448720" algn="l"/>
                  <a:tab pos="2794680" algn="l"/>
                  <a:tab pos="2912760" algn="l"/>
                  <a:tab pos="3597120" algn="l"/>
                  <a:tab pos="4120560" algn="l"/>
                  <a:tab pos="4352760" algn="l"/>
                  <a:tab pos="4974120" algn="l"/>
                  <a:tab pos="5167080" algn="l"/>
                  <a:tab pos="5232960" algn="l"/>
                  <a:tab pos="548892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2.2. Развитие деловых 	контактов и связей с предприятиями</a:t>
              </a:r>
              <a:r>
                <a:rPr kumimoji="0" lang="ru-RU" sz="1000" b="1" i="0" u="none" strike="noStrike" kern="0" cap="none" spc="38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и</a:t>
              </a:r>
              <a:r>
                <a:rPr kumimoji="0" lang="ru-RU" sz="1000" b="1" i="0" u="none" strike="noStrike" kern="0" cap="none" spc="188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организациями-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2.3. Активизации сетевых форм реализации программ, разработка и реализация образовательных программ прикладного бакалавриата в</a:t>
              </a:r>
              <a:r>
                <a:rPr kumimoji="0" lang="ru-RU" sz="1000" b="1" i="0" u="none" strike="noStrike" kern="0" cap="none" spc="-72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интеграции с</a:t>
              </a:r>
              <a:r>
                <a:rPr kumimoji="0" lang="ru-RU" sz="1000" b="1" i="0" u="none" strike="noStrike" kern="0" cap="none" spc="-52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СПО;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2.4. Усиление междисциплинарного характера и гибкости образовательных программ на основе сотрудничества </a:t>
              </a:r>
              <a:r>
                <a:rPr kumimoji="0" lang="ru-RU" sz="1000" b="1" i="0" u="none" strike="noStrike" kern="0" cap="none" spc="-327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</a:t>
              </a:r>
              <a:r>
                <a:rPr kumimoji="0" lang="ru-RU" sz="1000" b="1" i="0" u="none" strike="noStrike" kern="0" cap="none" spc="-4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другими</a:t>
              </a:r>
              <a:r>
                <a:rPr kumimoji="0" lang="ru-RU" sz="1000" b="1" i="0" u="none" strike="noStrike" kern="0" cap="none" spc="15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кафедрами </a:t>
              </a:r>
              <a:r>
                <a:rPr kumimoji="0" lang="ru-RU" sz="10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СПбГЭУ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29" name="TextBox 2">
              <a:extLst>
                <a:ext uri="{FF2B5EF4-FFF2-40B4-BE49-F238E27FC236}">
                  <a16:creationId xmlns:a16="http://schemas.microsoft.com/office/drawing/2014/main" id="{8122B60E-60B9-C54F-2D13-8964431C87CC}"/>
                </a:ext>
              </a:extLst>
            </p:cNvPr>
            <p:cNvSpPr/>
            <p:nvPr/>
          </p:nvSpPr>
          <p:spPr>
            <a:xfrm>
              <a:off x="2564674" y="4150263"/>
              <a:ext cx="9010406" cy="132198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square" lIns="90000" tIns="45000" rIns="90000" bIns="4500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3.1. Развитие научных  школ «Экономика и управление</a:t>
              </a:r>
              <a:r>
                <a:rPr kumimoji="0" lang="ru-RU" sz="1000" b="1" i="0" u="none" strike="noStrike" kern="0" cap="none" spc="265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качеством»</a:t>
              </a:r>
              <a:r>
                <a:rPr kumimoji="0" lang="ru-RU" sz="1000" b="1" i="0" u="none" strike="noStrike" kern="0" cap="none" spc="27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и «Менеджмент</a:t>
              </a:r>
              <a:r>
                <a:rPr kumimoji="0" lang="ru-RU" sz="1000" b="1" i="0" u="none" strike="noStrike" kern="0" cap="none" spc="27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организации»;</a:t>
              </a:r>
              <a:endParaRPr kumimoji="0" lang="ru-RU" sz="1000" b="1" i="0" u="none" strike="noStrike" kern="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4440" algn="l"/>
                  <a:tab pos="1541160" algn="l"/>
                  <a:tab pos="1730880" algn="l"/>
                  <a:tab pos="1915920" algn="l"/>
                  <a:tab pos="1946880" algn="l"/>
                  <a:tab pos="1969920" algn="l"/>
                  <a:tab pos="2752560" algn="l"/>
                  <a:tab pos="3008520" algn="l"/>
                  <a:tab pos="3775680" algn="l"/>
                  <a:tab pos="4120560" algn="l"/>
                  <a:tab pos="4154760" algn="l"/>
                  <a:tab pos="4252680" algn="l"/>
                  <a:tab pos="4403160" algn="l"/>
                  <a:tab pos="4871880" algn="l"/>
                  <a:tab pos="5076360" algn="l"/>
                  <a:tab pos="5497200" algn="l"/>
                  <a:tab pos="600156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3.2. Развитие научно-исследовательского сотрудничества с ведущими отечественными и зарубежными университетами, бизнес- школами,</a:t>
              </a:r>
              <a:r>
                <a:rPr kumimoji="0" lang="ru-RU" sz="1000" b="1" i="0" u="none" strike="noStrike" kern="0" cap="none" spc="35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предприятиями;</a:t>
              </a:r>
              <a:endParaRPr kumimoji="0" lang="ru-RU" sz="1000" b="1" i="0" u="none" strike="noStrike" kern="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4440" algn="l"/>
                  <a:tab pos="1541160" algn="l"/>
                  <a:tab pos="1730880" algn="l"/>
                  <a:tab pos="1915920" algn="l"/>
                  <a:tab pos="1946880" algn="l"/>
                  <a:tab pos="1969920" algn="l"/>
                  <a:tab pos="2752560" algn="l"/>
                  <a:tab pos="3008520" algn="l"/>
                  <a:tab pos="3775680" algn="l"/>
                  <a:tab pos="4120560" algn="l"/>
                  <a:tab pos="4154760" algn="l"/>
                  <a:tab pos="4252680" algn="l"/>
                  <a:tab pos="4403160" algn="l"/>
                  <a:tab pos="4871880" algn="l"/>
                  <a:tab pos="5076360" algn="l"/>
                  <a:tab pos="5497200" algn="l"/>
                  <a:tab pos="600156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3.3 Выполнение</a:t>
              </a:r>
              <a:r>
                <a:rPr kumimoji="0" lang="ru-RU" sz="1000" b="1" i="0" u="none" strike="noStrike" kern="0" cap="none" spc="29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научно-исследовательских работ по хоздоговорной и</a:t>
              </a:r>
              <a:r>
                <a:rPr kumimoji="0" lang="ru-RU" sz="1000" b="1" i="0" u="none" strike="noStrike" kern="0" cap="none" spc="-12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госбюджетной</a:t>
              </a:r>
              <a:r>
                <a:rPr kumimoji="0" lang="ru-RU" sz="1000" b="1" i="0" u="none" strike="noStrike" kern="0" cap="none" spc="83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тематике;</a:t>
              </a:r>
              <a:endParaRPr kumimoji="0" lang="ru-RU" sz="1000" b="1" i="0" u="none" strike="noStrike" kern="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3.5. Организация и проведение международных и всероссийских конференций и семинаров,;</a:t>
              </a:r>
              <a:endParaRPr kumimoji="0" lang="ru-RU" sz="1000" b="1" i="0" u="none" strike="noStrike" kern="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3.6. Активизация публикационной активности преподавателей, студентов и аспирантов кафедры, в том числе журналах, рекомендуемых ВАК;</a:t>
              </a:r>
              <a:endParaRPr kumimoji="0" lang="ru-RU" sz="1000" b="1" i="0" u="none" strike="noStrike" kern="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3.7. Вовлечение студентов и аспирантов к научно-исследовательской</a:t>
              </a:r>
              <a:r>
                <a:rPr kumimoji="0" lang="ru-RU" sz="1000" b="1" i="0" u="none" strike="noStrike" kern="0" cap="none" spc="293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деятельности</a:t>
              </a:r>
              <a:r>
                <a:rPr kumimoji="0" lang="ru-RU" sz="1000" b="1" i="0" u="none" strike="noStrike" kern="0" cap="none" spc="293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 </a:t>
              </a: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кафедры</a:t>
              </a:r>
              <a:r>
                <a:rPr kumimoji="0" lang="ru-RU" sz="1000" b="0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DejaVu Sans"/>
                </a:rPr>
                <a:t>.</a:t>
              </a:r>
              <a:endParaRPr kumimoji="0" lang="ru-RU" sz="1000" b="0" i="0" u="none" strike="noStrike" kern="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A199664F-D686-B1CA-DD90-A9F0C6A9112E}"/>
                </a:ext>
              </a:extLst>
            </p:cNvPr>
            <p:cNvSpPr/>
            <p:nvPr/>
          </p:nvSpPr>
          <p:spPr>
            <a:xfrm>
              <a:off x="2561882" y="5844257"/>
              <a:ext cx="91252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4.,1. Встречи с  известными учеными и представителями реального сектора экономики-выпускниками кафедры;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4.2. Активизация поддержки талантливых и способных студентов, включая участие в  грантовых и стипендиальных программах, олимпиадах;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33480" algn="l"/>
                </a:tabLst>
                <a:defRPr/>
              </a:pPr>
              <a:r>
                <a:rPr kumimoji="0" lang="ru-RU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4.3. Организация мероприятий, направленных на реализацию креативного потенциала молодёжи;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307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BEDAF-E281-9CB4-B852-BD14424EB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9C48264-2D06-CF7C-1683-77EEB240F782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  <a:endParaRPr lang="ru-RU" sz="2400" b="1" dirty="0">
              <a:solidFill>
                <a:srgbClr val="128C9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251883-C4B8-FE4E-9227-7E335B803E7D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873E7E-6B6F-30FB-3602-724CF8D0FF4C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6F3B491-A572-BFBD-AB45-3C77B28B31BB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3BAE2-F8D5-0A60-D977-0CFF6B9441CB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7F721-3D53-C19D-9CC7-9DAF18B0080F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B58800-D285-EF06-7A4E-88D18607A50B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FC3776-41CD-5EBD-FDDB-E90A151686F5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Заголовок 6">
            <a:extLst>
              <a:ext uri="{FF2B5EF4-FFF2-40B4-BE49-F238E27FC236}">
                <a16:creationId xmlns:a16="http://schemas.microsoft.com/office/drawing/2014/main" id="{457D49D8-AEF5-587C-743D-53FDF051B3C4}"/>
              </a:ext>
            </a:extLst>
          </p:cNvPr>
          <p:cNvSpPr txBox="1">
            <a:spLocks/>
          </p:cNvSpPr>
          <p:nvPr/>
        </p:nvSpPr>
        <p:spPr bwMode="auto">
          <a:xfrm>
            <a:off x="1808480" y="2155041"/>
            <a:ext cx="9271591" cy="8105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128C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Спасибо </a:t>
            </a:r>
            <a:b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128C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</a:b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128C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за внимание!</a:t>
            </a:r>
          </a:p>
        </p:txBody>
      </p:sp>
      <p:sp>
        <p:nvSpPr>
          <p:cNvPr id="7" name="Picture 2">
            <a:extLst>
              <a:ext uri="{FF2B5EF4-FFF2-40B4-BE49-F238E27FC236}">
                <a16:creationId xmlns:a16="http://schemas.microsoft.com/office/drawing/2014/main" id="{6BE32FD4-9021-1018-5C35-A00AC5AAA594}"/>
              </a:ext>
            </a:extLst>
          </p:cNvPr>
          <p:cNvSpPr/>
          <p:nvPr/>
        </p:nvSpPr>
        <p:spPr>
          <a:xfrm>
            <a:off x="9505915" y="1170704"/>
            <a:ext cx="2225040" cy="3087777"/>
          </a:xfrm>
          <a:custGeom>
            <a:avLst/>
            <a:gdLst/>
            <a:ahLst/>
            <a:cxnLst/>
            <a:rect l="l" t="t" r="r" b="b"/>
            <a:pathLst>
              <a:path w="2520280" h="2918012">
                <a:moveTo>
                  <a:pt x="0" y="0"/>
                </a:moveTo>
                <a:cubicBezTo>
                  <a:pt x="183723" y="-5721"/>
                  <a:pt x="316091" y="38515"/>
                  <a:pt x="428448" y="0"/>
                </a:cubicBezTo>
                <a:cubicBezTo>
                  <a:pt x="540805" y="-38515"/>
                  <a:pt x="749067" y="38147"/>
                  <a:pt x="882098" y="0"/>
                </a:cubicBezTo>
                <a:cubicBezTo>
                  <a:pt x="1015129" y="-38147"/>
                  <a:pt x="1239931" y="13357"/>
                  <a:pt x="1386154" y="0"/>
                </a:cubicBezTo>
                <a:cubicBezTo>
                  <a:pt x="1532377" y="-13357"/>
                  <a:pt x="1718565" y="14704"/>
                  <a:pt x="1865007" y="0"/>
                </a:cubicBezTo>
                <a:cubicBezTo>
                  <a:pt x="2011449" y="-14704"/>
                  <a:pt x="2349331" y="20053"/>
                  <a:pt x="2520280" y="0"/>
                </a:cubicBezTo>
                <a:cubicBezTo>
                  <a:pt x="2574610" y="242458"/>
                  <a:pt x="2497810" y="285174"/>
                  <a:pt x="2520280" y="525242"/>
                </a:cubicBezTo>
                <a:cubicBezTo>
                  <a:pt x="2542750" y="765310"/>
                  <a:pt x="2512669" y="919975"/>
                  <a:pt x="2520280" y="1021304"/>
                </a:cubicBezTo>
                <a:cubicBezTo>
                  <a:pt x="2527891" y="1122633"/>
                  <a:pt x="2514273" y="1394176"/>
                  <a:pt x="2520280" y="1575726"/>
                </a:cubicBezTo>
                <a:cubicBezTo>
                  <a:pt x="2526287" y="1757276"/>
                  <a:pt x="2472801" y="1914384"/>
                  <a:pt x="2520280" y="2159329"/>
                </a:cubicBezTo>
                <a:cubicBezTo>
                  <a:pt x="2567759" y="2404274"/>
                  <a:pt x="2495658" y="2717523"/>
                  <a:pt x="2520280" y="2918012"/>
                </a:cubicBezTo>
                <a:cubicBezTo>
                  <a:pt x="2425059" y="2949650"/>
                  <a:pt x="2271274" y="2883316"/>
                  <a:pt x="2091832" y="2918012"/>
                </a:cubicBezTo>
                <a:cubicBezTo>
                  <a:pt x="1912390" y="2952708"/>
                  <a:pt x="1873188" y="2873659"/>
                  <a:pt x="1663385" y="2918012"/>
                </a:cubicBezTo>
                <a:cubicBezTo>
                  <a:pt x="1453582" y="2962365"/>
                  <a:pt x="1386607" y="2886192"/>
                  <a:pt x="1134126" y="2918012"/>
                </a:cubicBezTo>
                <a:cubicBezTo>
                  <a:pt x="881645" y="2949832"/>
                  <a:pt x="733465" y="2874530"/>
                  <a:pt x="579664" y="2918012"/>
                </a:cubicBezTo>
                <a:cubicBezTo>
                  <a:pt x="425863" y="2961494"/>
                  <a:pt x="240621" y="2878326"/>
                  <a:pt x="0" y="2918012"/>
                </a:cubicBezTo>
                <a:cubicBezTo>
                  <a:pt x="-66391" y="2715016"/>
                  <a:pt x="31727" y="2503758"/>
                  <a:pt x="0" y="2334410"/>
                </a:cubicBezTo>
                <a:cubicBezTo>
                  <a:pt x="-31727" y="2165062"/>
                  <a:pt x="18413" y="1944625"/>
                  <a:pt x="0" y="1838348"/>
                </a:cubicBezTo>
                <a:cubicBezTo>
                  <a:pt x="-18413" y="1732071"/>
                  <a:pt x="40268" y="1365687"/>
                  <a:pt x="0" y="1225565"/>
                </a:cubicBezTo>
                <a:cubicBezTo>
                  <a:pt x="-40268" y="1085443"/>
                  <a:pt x="2246" y="918294"/>
                  <a:pt x="0" y="700323"/>
                </a:cubicBezTo>
                <a:cubicBezTo>
                  <a:pt x="-2246" y="482352"/>
                  <a:pt x="32613" y="288707"/>
                  <a:pt x="0" y="0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12700">
            <a:solidFill>
              <a:srgbClr val="FFFFFF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58619FF-F8DB-8976-8CA0-E3BC0BDB1252}"/>
              </a:ext>
            </a:extLst>
          </p:cNvPr>
          <p:cNvSpPr txBox="1">
            <a:spLocks/>
          </p:cNvSpPr>
          <p:nvPr/>
        </p:nvSpPr>
        <p:spPr bwMode="auto">
          <a:xfrm>
            <a:off x="9505915" y="4442111"/>
            <a:ext cx="2563714" cy="1547149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00"/>
              </a:spcBef>
            </a:pPr>
            <a:r>
              <a:rPr lang="ru-RU" sz="2800" dirty="0">
                <a:solidFill>
                  <a:srgbClr val="128C91"/>
                </a:solidFill>
                <a:latin typeface="Monotype Corsiva" panose="03010101010201010101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«Значит мы </a:t>
            </a:r>
            <a:br>
              <a:rPr lang="ru-RU" sz="2800" dirty="0">
                <a:solidFill>
                  <a:srgbClr val="128C91"/>
                </a:solidFill>
                <a:latin typeface="Monotype Corsiva" panose="03010101010201010101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2800" dirty="0">
                <a:solidFill>
                  <a:srgbClr val="128C91"/>
                </a:solidFill>
                <a:latin typeface="Monotype Corsiva" panose="03010101010201010101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в начале </a:t>
            </a:r>
            <a:br>
              <a:rPr lang="ru-RU" sz="2800" dirty="0">
                <a:solidFill>
                  <a:srgbClr val="128C91"/>
                </a:solidFill>
                <a:latin typeface="Monotype Corsiva" panose="03010101010201010101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2800" dirty="0">
                <a:solidFill>
                  <a:srgbClr val="128C91"/>
                </a:solidFill>
                <a:latin typeface="Monotype Corsiva" panose="03010101010201010101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славных дел»</a:t>
            </a:r>
          </a:p>
          <a:p>
            <a:pPr algn="r">
              <a:spcBef>
                <a:spcPts val="800"/>
              </a:spcBef>
            </a:pPr>
            <a:r>
              <a:rPr lang="ru-RU" sz="1800" dirty="0">
                <a:solidFill>
                  <a:srgbClr val="128C91"/>
                </a:solidFill>
                <a:latin typeface="Century Gothic" panose="020B0502020202020204" pitchFamily="34" charset="0"/>
              </a:rPr>
              <a:t>Е.А. Горбашко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710297-9CFC-8AC9-386F-8BD1D38C0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" y="1534160"/>
            <a:ext cx="3729181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F2A072-98B7-76B1-209F-DF73AACE9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B0A3654-29CE-B8ED-D14D-3D7767022C9C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DB10A7-7630-7FCD-9F18-45A3704468B0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309D0E-471B-1002-2DD3-E718A98EE2D9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171E5B-CE49-6C67-5F62-4591052731F4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61603-4D62-A05B-D114-EB17C6911945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B22B1-256B-139D-C090-B7B573D87C28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D7499D-E8AF-10BD-3529-461D638F88E4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999118-5AB8-43A6-4AAC-F77C699AC6CD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C8C19D-BDEA-EE8A-9F12-4CC3654F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9" y="1299522"/>
            <a:ext cx="10296538" cy="140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D33E44CF-2083-DC99-76FC-C73BDE85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84" y="2888048"/>
            <a:ext cx="4598460" cy="37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6">
            <a:extLst>
              <a:ext uri="{FF2B5EF4-FFF2-40B4-BE49-F238E27FC236}">
                <a16:creationId xmlns:a16="http://schemas.microsoft.com/office/drawing/2014/main" id="{16349DDA-ECDC-CACF-A36D-6D2A50B4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90" y="2888048"/>
            <a:ext cx="4682897" cy="37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716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5ADFE5A-2A30-374C-FDA7-88AEEDADF517}"/>
              </a:ext>
            </a:extLst>
          </p:cNvPr>
          <p:cNvSpPr txBox="1">
            <a:spLocks/>
          </p:cNvSpPr>
          <p:nvPr/>
        </p:nvSpPr>
        <p:spPr>
          <a:xfrm>
            <a:off x="831850" y="1895476"/>
            <a:ext cx="10515600" cy="771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Контакты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852364D-02BA-22FC-E5A9-CF7B9B6550A4}"/>
              </a:ext>
            </a:extLst>
          </p:cNvPr>
          <p:cNvSpPr txBox="1">
            <a:spLocks/>
          </p:cNvSpPr>
          <p:nvPr/>
        </p:nvSpPr>
        <p:spPr>
          <a:xfrm>
            <a:off x="942757" y="6011561"/>
            <a:ext cx="10515600" cy="461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UNECON.RU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D37C7E-4DEF-8507-D5A8-8F3D6109E82A}"/>
              </a:ext>
            </a:extLst>
          </p:cNvPr>
          <p:cNvSpPr txBox="1">
            <a:spLocks/>
          </p:cNvSpPr>
          <p:nvPr/>
        </p:nvSpPr>
        <p:spPr>
          <a:xfrm>
            <a:off x="831850" y="2771537"/>
            <a:ext cx="10515600" cy="1543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Санкт-Петербург, </a:t>
            </a:r>
            <a:b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наб. канала Грибоедова, д. 30-32, литер А, ауд. 2029</a:t>
            </a:r>
            <a:b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тел.: +7 (812) 310-22-09, доб. 3602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66E483-51F4-4DA7-5424-1FE226E6FD2B}"/>
              </a:ext>
            </a:extLst>
          </p:cNvPr>
          <p:cNvSpPr txBox="1">
            <a:spLocks/>
          </p:cNvSpPr>
          <p:nvPr/>
        </p:nvSpPr>
        <p:spPr>
          <a:xfrm>
            <a:off x="831850" y="4419124"/>
            <a:ext cx="4713287" cy="77152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dept.keik@unecon.ru</a:t>
            </a:r>
          </a:p>
        </p:txBody>
      </p:sp>
    </p:spTree>
    <p:extLst>
      <p:ext uri="{BB962C8B-B14F-4D97-AF65-F5344CB8AC3E}">
        <p14:creationId xmlns:p14="http://schemas.microsoft.com/office/powerpoint/2010/main" val="399613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ACDD7-4204-5005-C700-BA91BB452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A3A2BB-68DC-FBBE-418A-7C223036F058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3BCC5CB-CC06-C93B-803C-C137EB0C3E23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BCF290-7B09-1E7A-323F-CC572023F41E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60758E-D1A3-2740-DA89-5EE7EC8E8FC9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850B3-CACC-E60D-6C2D-F1C9359FEDB9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21C164-EA0F-63AE-8D51-41F8461130F0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CBCC9B-A567-E3A0-E0CA-EEB8AB8E5FB7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74BEBE-0065-425F-AC5B-224632BF495D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15B370C-63BD-6ED9-BB03-E8C42649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740" y="1010914"/>
            <a:ext cx="9206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+mj-ea"/>
                <a:cs typeface="+mj-cs"/>
              </a:rPr>
              <a:t>Профессорско-преподавательский состав кафедры проектного менеджмента и управления качеством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25D0BD5-1DD0-85D1-46A6-AEE78198A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583179"/>
              </p:ext>
            </p:extLst>
          </p:nvPr>
        </p:nvGraphicFramePr>
        <p:xfrm>
          <a:off x="1511268" y="2055874"/>
          <a:ext cx="8974770" cy="4611309"/>
        </p:xfrm>
        <a:graphic>
          <a:graphicData uri="http://schemas.openxmlformats.org/drawingml/2006/table">
            <a:tbl>
              <a:tblPr firstRow="1" bandRow="1"/>
              <a:tblGrid>
                <a:gridCol w="3421819">
                  <a:extLst>
                    <a:ext uri="{9D8B030D-6E8A-4147-A177-3AD203B41FA5}">
                      <a16:colId xmlns:a16="http://schemas.microsoft.com/office/drawing/2014/main" val="233581852"/>
                    </a:ext>
                  </a:extLst>
                </a:gridCol>
                <a:gridCol w="2561361">
                  <a:extLst>
                    <a:ext uri="{9D8B030D-6E8A-4147-A177-3AD203B41FA5}">
                      <a16:colId xmlns:a16="http://schemas.microsoft.com/office/drawing/2014/main" val="4185108444"/>
                    </a:ext>
                  </a:extLst>
                </a:gridCol>
                <a:gridCol w="2991590">
                  <a:extLst>
                    <a:ext uri="{9D8B030D-6E8A-4147-A177-3AD203B41FA5}">
                      <a16:colId xmlns:a16="http://schemas.microsoft.com/office/drawing/2014/main" val="3442071838"/>
                    </a:ext>
                  </a:extLst>
                </a:gridCol>
              </a:tblGrid>
              <a:tr h="622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2400" b="1" dirty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2400" dirty="0">
                          <a:latin typeface="Century Gothic" panose="020B0502020202020204" pitchFamily="34" charset="0"/>
                        </a:rPr>
                        <a:t>1999 год</a:t>
                      </a:r>
                      <a:endParaRPr lang="ru-RU" sz="2400" b="1" dirty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2400" dirty="0">
                          <a:latin typeface="Century Gothic" panose="020B0502020202020204" pitchFamily="34" charset="0"/>
                        </a:rPr>
                        <a:t>2025 год</a:t>
                      </a:r>
                      <a:endParaRPr lang="ru-RU" sz="2400" b="1" dirty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385629"/>
                  </a:ext>
                </a:extLst>
              </a:tr>
              <a:tr h="622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Академик РАН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077198"/>
                  </a:ext>
                </a:extLst>
              </a:tr>
              <a:tr h="622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Доктора наук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0229"/>
                  </a:ext>
                </a:extLst>
              </a:tr>
              <a:tr h="622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Кандидаты наук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528860"/>
                  </a:ext>
                </a:extLst>
              </a:tr>
              <a:tr h="15005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Преподаватели </a:t>
                      </a:r>
                      <a:b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без степени (ассистенты)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198708"/>
                  </a:ext>
                </a:extLst>
              </a:tr>
              <a:tr h="622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800" kern="1200" spc="-1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R>
                    <a:lnT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T>
                    <a:lnB w="9525" cap="flat" cmpd="sng" algn="ctr">
                      <a:solidFill>
                        <a:srgbClr val="4BACC6">
                          <a:shade val="95000"/>
                          <a:satMod val="105000"/>
                        </a:srgbClr>
                      </a:solidFill>
                      <a:prstDash val="solid"/>
                      <a:miter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286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2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E8186-92C4-3229-04D7-7872D9C13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A59066E-3254-9E46-55A2-C7BB5F79415F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Многоуровневая система подготовки кадров в области управления качеством и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FBB828E-C3B2-C983-2A6E-B2FF2D047EA9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BA6281-9422-656C-8798-0F0488AA3C5E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2602E5-747E-A636-3355-C23BDC440D5D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896263-B210-DF5A-80C7-22285FD71C5F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A8694-FBD0-42B7-731F-23922622BBEE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B032E3-651D-FE3D-A1AF-77FB5FB5F74C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BD3BA-4AF8-F70E-BE27-DD88F6C042D2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2CB4833-B8C9-CB1A-A3FE-0FB28B8ACC88}"/>
              </a:ext>
            </a:extLst>
          </p:cNvPr>
          <p:cNvGrpSpPr/>
          <p:nvPr/>
        </p:nvGrpSpPr>
        <p:grpSpPr>
          <a:xfrm>
            <a:off x="1634270" y="1646336"/>
            <a:ext cx="9086096" cy="4034600"/>
            <a:chOff x="971550" y="1336506"/>
            <a:chExt cx="10473529" cy="40346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C681BF1-BCAB-BEB0-D7AC-93294FEC43CD}"/>
                </a:ext>
              </a:extLst>
            </p:cNvPr>
            <p:cNvSpPr/>
            <p:nvPr/>
          </p:nvSpPr>
          <p:spPr bwMode="auto">
            <a:xfrm>
              <a:off x="3532683" y="4204383"/>
              <a:ext cx="1999513" cy="576000"/>
            </a:xfrm>
            <a:prstGeom prst="rect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Аспирантура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DA13621-FE1C-1777-CA03-861FF8075CAE}"/>
                </a:ext>
              </a:extLst>
            </p:cNvPr>
            <p:cNvGrpSpPr/>
            <p:nvPr/>
          </p:nvGrpSpPr>
          <p:grpSpPr>
            <a:xfrm>
              <a:off x="971550" y="1336506"/>
              <a:ext cx="10473529" cy="3983329"/>
              <a:chOff x="442948" y="1916832"/>
              <a:chExt cx="10561064" cy="3724049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B23C714-1D5D-3FE0-C9BE-CE2DEC95694E}"/>
                  </a:ext>
                </a:extLst>
              </p:cNvPr>
              <p:cNvSpPr/>
              <p:nvPr/>
            </p:nvSpPr>
            <p:spPr>
              <a:xfrm>
                <a:off x="2739601" y="4044391"/>
                <a:ext cx="2016224" cy="538507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Магистратура</a:t>
                </a: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E15E18F-A225-B69C-6EB6-0A3B8134FDB7}"/>
                  </a:ext>
                </a:extLst>
              </p:cNvPr>
              <p:cNvSpPr/>
              <p:nvPr/>
            </p:nvSpPr>
            <p:spPr>
              <a:xfrm>
                <a:off x="2535195" y="3492119"/>
                <a:ext cx="2016224" cy="538507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Бакалавриат</a:t>
                </a: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4FC87F63-9E1A-3D9D-ED9E-259DE29E0BB5}"/>
                  </a:ext>
                </a:extLst>
              </p:cNvPr>
              <p:cNvSpPr/>
              <p:nvPr/>
            </p:nvSpPr>
            <p:spPr>
              <a:xfrm>
                <a:off x="442948" y="1929684"/>
                <a:ext cx="2016224" cy="86409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Начальное и среднее образование</a:t>
                </a:r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1E9AA33-DFBA-3C9F-C19D-DC2402B50EDF}"/>
                  </a:ext>
                </a:extLst>
              </p:cNvPr>
              <p:cNvSpPr/>
              <p:nvPr/>
            </p:nvSpPr>
            <p:spPr>
              <a:xfrm>
                <a:off x="5728032" y="1929684"/>
                <a:ext cx="2016224" cy="86409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Высшая научная квалификация</a:t>
                </a:r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DBAB7AB-D383-E5C6-F981-BEA10411C74C}"/>
                  </a:ext>
                </a:extLst>
              </p:cNvPr>
              <p:cNvSpPr/>
              <p:nvPr/>
            </p:nvSpPr>
            <p:spPr>
              <a:xfrm>
                <a:off x="8329234" y="1922155"/>
                <a:ext cx="2614048" cy="86409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Дополнительная профессиональная подготовка</a:t>
                </a: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A5E6911-E5BF-00B4-8734-45108838BAD1}"/>
                  </a:ext>
                </a:extLst>
              </p:cNvPr>
              <p:cNvSpPr/>
              <p:nvPr/>
            </p:nvSpPr>
            <p:spPr>
              <a:xfrm>
                <a:off x="442948" y="3492118"/>
                <a:ext cx="2016224" cy="1317886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Школы, лицеи, Колледж бизнеса и технологий</a:t>
                </a:r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AA63AA0B-D7C4-9DE1-7D1D-F28437BA1EEE}"/>
                  </a:ext>
                </a:extLst>
              </p:cNvPr>
              <p:cNvSpPr/>
              <p:nvPr/>
            </p:nvSpPr>
            <p:spPr>
              <a:xfrm>
                <a:off x="5529153" y="3480640"/>
                <a:ext cx="2443161" cy="2160241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Диссертационный совет по защите кандидатских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и докторских диссертаций</a:t>
                </a: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1ADCE1B2-E2D5-DF52-E54A-663BB19674AE}"/>
                  </a:ext>
                </a:extLst>
              </p:cNvPr>
              <p:cNvSpPr/>
              <p:nvPr/>
            </p:nvSpPr>
            <p:spPr>
              <a:xfrm>
                <a:off x="8234956" y="3480640"/>
                <a:ext cx="2769056" cy="1317886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Программы повышения квалификации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panose="020B0604020202020204" pitchFamily="34" charset="0"/>
                  </a:rPr>
                  <a:t>и профессиональной переподготовки</a:t>
                </a:r>
              </a:p>
            </p:txBody>
          </p: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E2508B6D-81DA-B8B4-4F77-B876B43EB684}"/>
                  </a:ext>
                </a:extLst>
              </p:cNvPr>
              <p:cNvCxnSpPr>
                <a:stCxn id="21" idx="2"/>
                <a:endCxn id="24" idx="0"/>
              </p:cNvCxnSpPr>
              <p:nvPr/>
            </p:nvCxnSpPr>
            <p:spPr>
              <a:xfrm>
                <a:off x="1451060" y="2793780"/>
                <a:ext cx="0" cy="69833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  <a:miter/>
                <a:tailEnd type="triangle"/>
              </a:ln>
              <a:effectLst/>
            </p:spPr>
          </p:cxnSp>
          <p:cxnSp>
            <p:nvCxnSpPr>
              <p:cNvPr id="28" name="Прямая со стрелкой 27">
                <a:extLst>
                  <a:ext uri="{FF2B5EF4-FFF2-40B4-BE49-F238E27FC236}">
                    <a16:creationId xmlns:a16="http://schemas.microsoft.com/office/drawing/2014/main" id="{8293A4FB-3410-5920-D31A-E4547E9FB5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1491" y="2767358"/>
                <a:ext cx="0" cy="80776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  <a:miter/>
                <a:tailEnd type="triangle"/>
              </a:ln>
              <a:effectLst/>
            </p:spPr>
          </p:cxnSp>
          <p:cxnSp>
            <p:nvCxnSpPr>
              <p:cNvPr id="29" name="Прямая со стрелкой 28">
                <a:extLst>
                  <a:ext uri="{FF2B5EF4-FFF2-40B4-BE49-F238E27FC236}">
                    <a16:creationId xmlns:a16="http://schemas.microsoft.com/office/drawing/2014/main" id="{A13D7BD6-18F1-2458-0F0A-A77DC2E9C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734" y="2770599"/>
                <a:ext cx="0" cy="137992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  <a:miter/>
                <a:tailEnd type="triangle"/>
              </a:ln>
              <a:effectLst/>
            </p:spPr>
          </p:cxnSp>
          <p:cxnSp>
            <p:nvCxnSpPr>
              <p:cNvPr id="30" name="Прямая со стрелкой 29">
                <a:extLst>
                  <a:ext uri="{FF2B5EF4-FFF2-40B4-BE49-F238E27FC236}">
                    <a16:creationId xmlns:a16="http://schemas.microsoft.com/office/drawing/2014/main" id="{9B454C88-BEC1-9BD2-0427-7E48B188824E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 flipH="1">
                <a:off x="6736144" y="2793780"/>
                <a:ext cx="1" cy="65190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  <a:miter/>
                <a:tailEnd type="triangle"/>
              </a:ln>
              <a:effectLst/>
            </p:spPr>
          </p:cxnSp>
          <p:cxnSp>
            <p:nvCxnSpPr>
              <p:cNvPr id="31" name="Прямая со стрелкой 30">
                <a:extLst>
                  <a:ext uri="{FF2B5EF4-FFF2-40B4-BE49-F238E27FC236}">
                    <a16:creationId xmlns:a16="http://schemas.microsoft.com/office/drawing/2014/main" id="{E99AB21F-53F1-7669-CD67-432BA860AA06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>
                <a:off x="9619485" y="2783500"/>
                <a:ext cx="0" cy="69714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  <a:miter/>
                <a:tailEnd type="triangle"/>
              </a:ln>
              <a:effectLst/>
            </p:spPr>
          </p:cxnSp>
          <p:sp>
            <p:nvSpPr>
              <p:cNvPr id="32" name="Стрелка: штриховая вправо 31">
                <a:extLst>
                  <a:ext uri="{FF2B5EF4-FFF2-40B4-BE49-F238E27FC236}">
                    <a16:creationId xmlns:a16="http://schemas.microsoft.com/office/drawing/2014/main" id="{07E19695-DDE6-D77F-D330-1FFA79D2DEE9}"/>
                  </a:ext>
                </a:extLst>
              </p:cNvPr>
              <p:cNvSpPr/>
              <p:nvPr/>
            </p:nvSpPr>
            <p:spPr>
              <a:xfrm>
                <a:off x="2516363" y="2192505"/>
                <a:ext cx="518400" cy="360040"/>
              </a:xfrm>
              <a:prstGeom prst="stripedRightArrow">
                <a:avLst/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Стрелка: штриховая вправо 32">
                <a:extLst>
                  <a:ext uri="{FF2B5EF4-FFF2-40B4-BE49-F238E27FC236}">
                    <a16:creationId xmlns:a16="http://schemas.microsoft.com/office/drawing/2014/main" id="{7AB69350-1C6A-C51D-6DBB-7DAAEDD9DE78}"/>
                  </a:ext>
                </a:extLst>
              </p:cNvPr>
              <p:cNvSpPr/>
              <p:nvPr/>
            </p:nvSpPr>
            <p:spPr>
              <a:xfrm>
                <a:off x="7770672" y="2192505"/>
                <a:ext cx="518400" cy="360040"/>
              </a:xfrm>
              <a:prstGeom prst="stripedRightArrow">
                <a:avLst/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Стрелка: штриховая вправо 33">
                <a:extLst>
                  <a:ext uri="{FF2B5EF4-FFF2-40B4-BE49-F238E27FC236}">
                    <a16:creationId xmlns:a16="http://schemas.microsoft.com/office/drawing/2014/main" id="{69D95AB4-3553-9557-8326-F7A9890D07AE}"/>
                  </a:ext>
                </a:extLst>
              </p:cNvPr>
              <p:cNvSpPr/>
              <p:nvPr/>
            </p:nvSpPr>
            <p:spPr>
              <a:xfrm>
                <a:off x="5158553" y="2210948"/>
                <a:ext cx="518400" cy="360040"/>
              </a:xfrm>
              <a:prstGeom prst="stripedRightArrow">
                <a:avLst/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AF019FE2-DB2E-11DB-A4C1-749E1CEB77B8}"/>
                  </a:ext>
                </a:extLst>
              </p:cNvPr>
              <p:cNvSpPr/>
              <p:nvPr/>
            </p:nvSpPr>
            <p:spPr>
              <a:xfrm>
                <a:off x="3091250" y="1916832"/>
                <a:ext cx="2016224" cy="86409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Высшее образование</a:t>
                </a: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465A4CF-4886-F77B-F362-A6396ADF1F13}"/>
                </a:ext>
              </a:extLst>
            </p:cNvPr>
            <p:cNvSpPr/>
            <p:nvPr/>
          </p:nvSpPr>
          <p:spPr bwMode="auto">
            <a:xfrm>
              <a:off x="3735395" y="4795106"/>
              <a:ext cx="1999513" cy="576000"/>
            </a:xfrm>
            <a:prstGeom prst="rect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Докторантура</a:t>
              </a:r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5AA0FC28-6BE9-5712-52D9-FA9A690312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8425" y="2267471"/>
              <a:ext cx="0" cy="2700000"/>
            </a:xfrm>
            <a:prstGeom prst="straightConnector1">
              <a:avLst/>
            </a:prstGeom>
            <a:noFill/>
            <a:ln w="3810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miter/>
              <a:tailEnd type="triangle"/>
            </a:ln>
            <a:effectLst/>
          </p:spPr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88F6700F-8673-E59A-12CD-92F523AC21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0413" y="2269092"/>
              <a:ext cx="0" cy="2088000"/>
            </a:xfrm>
            <a:prstGeom prst="straightConnector1">
              <a:avLst/>
            </a:prstGeom>
            <a:noFill/>
            <a:ln w="3810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miter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1190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23017-AA1F-59AE-80F3-B7000DC0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B15A5F2-3396-B268-5AA4-669237EA0AE4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Подготовка кадров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 области управления качеством в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7F2177-61F1-1F4E-2359-B6B4DE5D2EAE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344BAE-121E-07E2-3E91-E77187DC1588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693849-5EF1-24A3-36D5-AB4DF9468215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A469E6-36C9-DA15-D309-7956C55E97A4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D91E08-22AB-6F16-D0B3-E30ED8800FC1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F7250-63C2-3D35-0560-B95F550F5BB2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6BE0DF-A742-2719-451E-3441AA6CE6F8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8E57772-D1B7-129D-A194-8D831FF024E5}"/>
              </a:ext>
            </a:extLst>
          </p:cNvPr>
          <p:cNvSpPr txBox="1">
            <a:spLocks/>
          </p:cNvSpPr>
          <p:nvPr/>
        </p:nvSpPr>
        <p:spPr bwMode="auto">
          <a:xfrm>
            <a:off x="156092" y="1935519"/>
            <a:ext cx="11879815" cy="442551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100000"/>
              </a:lnSpc>
              <a:buNone/>
              <a:defRPr lang="ru-RU" sz="1400" b="0" strike="noStrike" kern="1200" spc="-1">
                <a:solidFill>
                  <a:srgbClr val="000000"/>
                </a:solidFill>
                <a:latin typeface="Times New Roman"/>
                <a:ea typeface="DejaVu San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Бакалавриат</a:t>
            </a:r>
          </a:p>
          <a:p>
            <a:pPr algn="just">
              <a:defRPr/>
            </a:pPr>
            <a:r>
              <a:rPr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Направление подготовки  27.03.02 «Управление качеством»: направленность (профиль) - Управление качеством в бизнес-системах;</a:t>
            </a:r>
          </a:p>
          <a:p>
            <a:pPr algn="just">
              <a:defRPr/>
            </a:pPr>
            <a:r>
              <a:rPr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Программа является лауреатом конкурса «100 лучших товаров России», а также прошла профессионально-общественную аккредитацию на соответствие профессиональному стандарту «Специалист по качеству продукции (уровень квалификации 6)».</a:t>
            </a:r>
          </a:p>
          <a:p>
            <a:pPr algn="just">
              <a:defRPr/>
            </a:pPr>
            <a:r>
              <a:rPr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Направление подготовки  38.03.02 «Менеджмент»: направленность (профиль) - Управление проектами»</a:t>
            </a:r>
          </a:p>
          <a:p>
            <a:pPr algn="just">
              <a:defRPr/>
            </a:pP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Магистратура</a:t>
            </a:r>
          </a:p>
          <a:p>
            <a:pPr algn="just">
              <a:defRPr/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Направление подготовки 38.04.02  «Менеджмент»:  Образовательная программа «Проектный менеджмент и управление качеством».</a:t>
            </a:r>
          </a:p>
          <a:p>
            <a:pPr algn="just">
              <a:defRPr/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Программа является лауреатом конкурса «100 лучших товаров России», </a:t>
            </a:r>
            <a:endParaRPr 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Аспирантура и докторантура</a:t>
            </a:r>
          </a:p>
          <a:p>
            <a:pPr algn="just"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5.2.3. Региональная и отраслевая экономика (научный руководитель программы – </a:t>
            </a:r>
            <a:r>
              <a:rPr lang="ru-RU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Горбашко</a:t>
            </a: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Е.А.)</a:t>
            </a:r>
          </a:p>
          <a:p>
            <a:pPr algn="just"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5.2.6. Менеджмент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95899A-B2E1-66F5-FC79-17D16688F365}"/>
              </a:ext>
            </a:extLst>
          </p:cNvPr>
          <p:cNvSpPr txBox="1"/>
          <p:nvPr/>
        </p:nvSpPr>
        <p:spPr>
          <a:xfrm>
            <a:off x="292608" y="1101093"/>
            <a:ext cx="11702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Кафедра проектного менеджмента и управления качеством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СПбГЭУ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является выпускающей по направлениям:</a:t>
            </a:r>
          </a:p>
        </p:txBody>
      </p:sp>
    </p:spTree>
    <p:extLst>
      <p:ext uri="{BB962C8B-B14F-4D97-AF65-F5344CB8AC3E}">
        <p14:creationId xmlns:p14="http://schemas.microsoft.com/office/powerpoint/2010/main" val="115557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72EFBB-D822-3957-CE4E-3CB2CCE91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BEAEBCD-D805-FF09-0935-FD942FD3E361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667990-7F6B-BA59-6F05-D3FCEB3D0EEE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F819F57-9C82-2901-A2FD-DC706440EF61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AC5539-5296-4ADC-E35D-ACB6FDC7E66B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6AE69-822A-98E1-83C2-7D6E1E28F3A4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6A3869-98CA-F88D-F1D9-336538249F51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DF275-EC0C-BF87-BBD3-B0B944F6572C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F60A5D-EC35-F061-481A-0A4750481B16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A48FD8-8811-7121-17B3-3884BBD70030}"/>
              </a:ext>
            </a:extLst>
          </p:cNvPr>
          <p:cNvSpPr/>
          <p:nvPr/>
        </p:nvSpPr>
        <p:spPr>
          <a:xfrm>
            <a:off x="515525" y="1561094"/>
            <a:ext cx="7946828" cy="494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ПАО «Газпром»,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ПАО «Кировский завод»,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ГУП «Водоканал»,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Сертификационный орган ООО «Тест-С.-Петербург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ФБУ «Тест-С.-Петербург» (Центр стандартизации и метрологии)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Сертификационный орган ООО «Русский регистр»;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государственного финансового контроля Санкт-Петербурга;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контроля качества товаров (продукции услуг) Правительства СПб; 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Холдинг «</a:t>
            </a:r>
            <a:r>
              <a:rPr lang="ru-RU" dirty="0" err="1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Ленполиграфмаш</a:t>
            </a: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«ЕПСИ Рус»;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«Северная верфь» и др.</a:t>
            </a:r>
            <a:endParaRPr lang="ru-RU" sz="1400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F8849FF7-8BA3-1317-C1E4-77E4D1032673}"/>
              </a:ext>
            </a:extLst>
          </p:cNvPr>
          <p:cNvSpPr txBox="1">
            <a:spLocks/>
          </p:cNvSpPr>
          <p:nvPr/>
        </p:nvSpPr>
        <p:spPr bwMode="auto">
          <a:xfrm>
            <a:off x="62144" y="903285"/>
            <a:ext cx="9303798" cy="8105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Сотрудничество с ведущими компаниями: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91FA544B-3BC4-6759-D0F0-B4EB1B21A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35469" r="24456" b="36052"/>
          <a:stretch/>
        </p:blipFill>
        <p:spPr bwMode="auto">
          <a:xfrm>
            <a:off x="9654253" y="84700"/>
            <a:ext cx="1686757" cy="9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ture background">
            <a:extLst>
              <a:ext uri="{FF2B5EF4-FFF2-40B4-BE49-F238E27FC236}">
                <a16:creationId xmlns:a16="http://schemas.microsoft.com/office/drawing/2014/main" id="{C8BDC846-DF56-308A-5FF3-C75D2432D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b="25845"/>
          <a:stretch/>
        </p:blipFill>
        <p:spPr bwMode="auto">
          <a:xfrm>
            <a:off x="9190675" y="5140779"/>
            <a:ext cx="2171999" cy="7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background">
            <a:extLst>
              <a:ext uri="{FF2B5EF4-FFF2-40B4-BE49-F238E27FC236}">
                <a16:creationId xmlns:a16="http://schemas.microsoft.com/office/drawing/2014/main" id="{21CC56C4-C8F7-C857-B7FC-3D5CC9E7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715" y="1268115"/>
            <a:ext cx="1431916" cy="10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icture background">
            <a:extLst>
              <a:ext uri="{FF2B5EF4-FFF2-40B4-BE49-F238E27FC236}">
                <a16:creationId xmlns:a16="http://schemas.microsoft.com/office/drawing/2014/main" id="{3C994DC5-49C2-01C0-58C6-805D08A1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31" y="2381268"/>
            <a:ext cx="1546631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Picture background">
            <a:extLst>
              <a:ext uri="{FF2B5EF4-FFF2-40B4-BE49-F238E27FC236}">
                <a16:creationId xmlns:a16="http://schemas.microsoft.com/office/drawing/2014/main" id="{4FF1FAAC-2AD3-FD4C-2D37-DDAA19281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21477" r="21561" b="20369"/>
          <a:stretch/>
        </p:blipFill>
        <p:spPr bwMode="auto">
          <a:xfrm>
            <a:off x="9015924" y="2360004"/>
            <a:ext cx="1464199" cy="11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Picture background">
            <a:extLst>
              <a:ext uri="{FF2B5EF4-FFF2-40B4-BE49-F238E27FC236}">
                <a16:creationId xmlns:a16="http://schemas.microsoft.com/office/drawing/2014/main" id="{FE3F4A16-33DA-1F7A-EACA-CCC3F77C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74" y="3617783"/>
            <a:ext cx="1371488" cy="13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Picture background">
            <a:extLst>
              <a:ext uri="{FF2B5EF4-FFF2-40B4-BE49-F238E27FC236}">
                <a16:creationId xmlns:a16="http://schemas.microsoft.com/office/drawing/2014/main" id="{34D5D1BF-6324-2133-DE77-5020DFDDA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29137" r="10080" b="39534"/>
          <a:stretch/>
        </p:blipFill>
        <p:spPr bwMode="auto">
          <a:xfrm>
            <a:off x="8915734" y="6205012"/>
            <a:ext cx="2563171" cy="5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Picture background">
            <a:extLst>
              <a:ext uri="{FF2B5EF4-FFF2-40B4-BE49-F238E27FC236}">
                <a16:creationId xmlns:a16="http://schemas.microsoft.com/office/drawing/2014/main" id="{B949097B-1692-34AB-6C27-16751EF8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703" y="3773251"/>
            <a:ext cx="757972" cy="9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Picture background">
            <a:extLst>
              <a:ext uri="{FF2B5EF4-FFF2-40B4-BE49-F238E27FC236}">
                <a16:creationId xmlns:a16="http://schemas.microsoft.com/office/drawing/2014/main" id="{29639C9E-CEC4-9137-CC2D-23D4704A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743" y="1308551"/>
            <a:ext cx="1038186" cy="10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7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267B8-2EF0-AB2A-3482-8B1BE8E1A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41976D2-742C-2D8A-E938-2851BE415468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КАФЕДРА ПРОЕКТНОГО МЕНЕДЖМЕНТА 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УПРАВЛЕНИЯ КАЧЕСТВОМ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659B2B-B071-060C-98EA-8875F7436177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40015C-5503-A803-4EAA-BACE268A1DB6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B122A76-CC89-312E-856B-2C7FEF57B727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CFB3C-4DF5-E0C0-BBCE-3F9DA281BC34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BEF38-EB5C-BC60-F54E-D144A214CBF8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27DCB-D9C2-D5CE-B422-F5FB2227F603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DE8C66-8D4C-AD10-B82D-20E4CBC529D8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8EE165-793C-49AD-96F6-3118D1F1B1CF}"/>
              </a:ext>
            </a:extLst>
          </p:cNvPr>
          <p:cNvSpPr txBox="1"/>
          <p:nvPr/>
        </p:nvSpPr>
        <p:spPr>
          <a:xfrm>
            <a:off x="263016" y="1448087"/>
            <a:ext cx="881773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2000" b="1" u="sng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Выпускники кафедры ПМ и УК работают в органах государственного и муниципального управления, на предприятиях различных  сфер и отраслей экономики:</a:t>
            </a:r>
          </a:p>
          <a:p>
            <a:pPr algn="just">
              <a:defRPr/>
            </a:pPr>
            <a:endParaRPr lang="ru-RU" sz="2000" b="1" u="sng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директорами по качеству предприятий и организаций;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директорами по организационному развитию предприятий </a:t>
            </a:r>
            <a:b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 организаций;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начальниками и специалистами отделов управления качеством и организационного развития предприятий и организаций;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территориальных органах Федерального агентства по техническому регулированию и метрологии России;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органах по сертификации, стандартизации и метрологии, контролю и надзору за безопасностью и качеством товаров;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 отделах стратегического планирования предприятий;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 отделах маркетинговых аналитических исследований,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департаментах   проектного менеджмента и др.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3944BF-428D-897B-5198-FB2230EA6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259" y="2868951"/>
            <a:ext cx="2900581" cy="21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7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7757A-E72D-1A48-E9ED-AF056FB32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A4D21ED-19DC-078B-FBF9-064C19A0843C}"/>
              </a:ext>
            </a:extLst>
          </p:cNvPr>
          <p:cNvSpPr txBox="1">
            <a:spLocks/>
          </p:cNvSpPr>
          <p:nvPr/>
        </p:nvSpPr>
        <p:spPr>
          <a:xfrm>
            <a:off x="989611" y="207422"/>
            <a:ext cx="9282545" cy="70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НПШ «Экономика и управление качеством»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ЛФЭИ-СПБГУЭФ-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СПбГЭУ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D94369D-17F6-C822-73F6-101DB44B891B}"/>
              </a:ext>
            </a:extLst>
          </p:cNvPr>
          <p:cNvSpPr/>
          <p:nvPr/>
        </p:nvSpPr>
        <p:spPr>
          <a:xfrm>
            <a:off x="12316691" y="0"/>
            <a:ext cx="1205345" cy="526473"/>
          </a:xfrm>
          <a:prstGeom prst="rect">
            <a:avLst/>
          </a:prstGeom>
          <a:solidFill>
            <a:srgbClr val="028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52E4EE-3375-EEEA-F989-C4BD5427AD0B}"/>
              </a:ext>
            </a:extLst>
          </p:cNvPr>
          <p:cNvSpPr/>
          <p:nvPr/>
        </p:nvSpPr>
        <p:spPr>
          <a:xfrm>
            <a:off x="12316691" y="649761"/>
            <a:ext cx="1205345" cy="526473"/>
          </a:xfrm>
          <a:prstGeom prst="rect">
            <a:avLst/>
          </a:prstGeom>
          <a:solidFill>
            <a:srgbClr val="642F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300065-75D3-BBA5-096B-174A0A9AA958}"/>
              </a:ext>
            </a:extLst>
          </p:cNvPr>
          <p:cNvSpPr/>
          <p:nvPr/>
        </p:nvSpPr>
        <p:spPr>
          <a:xfrm>
            <a:off x="12318448" y="1299522"/>
            <a:ext cx="1205345" cy="526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A8595-D4F4-9C13-157F-920A65EF2328}"/>
              </a:ext>
            </a:extLst>
          </p:cNvPr>
          <p:cNvSpPr txBox="1"/>
          <p:nvPr/>
        </p:nvSpPr>
        <p:spPr>
          <a:xfrm>
            <a:off x="12316691" y="1886973"/>
            <a:ext cx="12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LT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Используйте представленную выше цветовую гамму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2D231-440D-1ED7-FFF0-731A5F11DDD6}"/>
              </a:ext>
            </a:extLst>
          </p:cNvPr>
          <p:cNvSpPr txBox="1"/>
          <p:nvPr/>
        </p:nvSpPr>
        <p:spPr>
          <a:xfrm>
            <a:off x="12316691" y="32149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2/135/143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02878F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FFB70-D9ED-6BF7-8BC5-087A4936D4CB}"/>
              </a:ext>
            </a:extLst>
          </p:cNvPr>
          <p:cNvSpPr txBox="1"/>
          <p:nvPr/>
        </p:nvSpPr>
        <p:spPr>
          <a:xfrm>
            <a:off x="12316691" y="672360"/>
            <a:ext cx="101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100/47/143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#642F8F</a:t>
            </a: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898850-8A9D-9EE1-1AAC-F8FA7C0FC417}"/>
              </a:ext>
            </a:extLst>
          </p:cNvPr>
          <p:cNvSpPr txBox="1"/>
          <p:nvPr/>
        </p:nvSpPr>
        <p:spPr>
          <a:xfrm>
            <a:off x="12316691" y="1300771"/>
            <a:ext cx="10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GRB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38/38/38</a:t>
            </a:r>
            <a:b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</a:t>
            </a:r>
            <a:r>
              <a:rPr kumimoji="0" lang="ru-LT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262626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L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43105-B3D6-CC2D-FF44-DF4C1008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90" y="1299522"/>
            <a:ext cx="805973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Основоположник НПШ: заслуженный деятель науки РСФСР д.э.н.,  профессор </a:t>
            </a:r>
            <a:r>
              <a:rPr lang="ru-RU" altLang="ru-RU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Войтоловский</a:t>
            </a: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Виктор Николаевич (1930-1993).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Год основания: 1972 г.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80BE764-EE3C-7806-4FD9-EDDC29B35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610" y="1176234"/>
            <a:ext cx="2071702" cy="150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B74949A-CDCD-3E93-A8B1-5EC67CBCF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04" y="2277090"/>
            <a:ext cx="8224838" cy="505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 1993 года научный руководитель НПШ - академик РАН, заслуженный деятель науки и техники РФ, д.э.н., профессор</a:t>
            </a: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Окрепилов</a:t>
            </a: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Владимир Валентинович.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1999 году образована кафедра экономики и управления качеством (с 2018 года -  проектного менеджмента и управления качеством) зав. кафедрой ПМ и УК – заслуженный деятель науки Санкт-Петербурга, д.э.н., профессор </a:t>
            </a:r>
            <a:r>
              <a:rPr lang="ru-RU" altLang="ru-RU" sz="2000" b="1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Горбашко</a:t>
            </a: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Елена Анатольевна, </a:t>
            </a: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проректор по научной работе </a:t>
            </a:r>
            <a:r>
              <a:rPr lang="ru-RU" altLang="ru-RU" sz="2000" dirty="0" err="1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СПбГЭУ</a:t>
            </a:r>
            <a:r>
              <a:rPr lang="ru-RU" altLang="ru-RU" sz="20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AC01B0B6-2873-15E0-98DB-AEC96572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478" y="2820493"/>
            <a:ext cx="2120453" cy="168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A2C38CE-B623-D7F0-3C73-483A5F09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479" y="4806464"/>
            <a:ext cx="2165195" cy="17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296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B844B3BC-72CD-49F1-BCE4-2E53CD105B75}" vid="{3D53A3AB-34B7-4280-98DF-26E264898A0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17226</TotalTime>
  <Words>3996</Words>
  <Application>Microsoft Office PowerPoint</Application>
  <PresentationFormat>Широкоэкранный</PresentationFormat>
  <Paragraphs>456</Paragraphs>
  <Slides>30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Monotype Corsiva</vt:lpstr>
      <vt:lpstr>Times New Roman</vt:lpstr>
      <vt:lpstr>Verdana</vt:lpstr>
      <vt:lpstr>Wingdings</vt:lpstr>
      <vt:lpstr>Тема1</vt:lpstr>
      <vt:lpstr>Тема Office</vt:lpstr>
      <vt:lpstr>КАФЕДРА ПРОЕКТНОГО МЕНЕДЖМЕНТА  И УПРАВЛЕНИЯ КАЧЕСТВОМ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sidorova.v</dc:creator>
  <dc:description/>
  <cp:lastModifiedBy>Alexx T</cp:lastModifiedBy>
  <cp:revision>832</cp:revision>
  <cp:lastPrinted>2024-07-16T10:57:53Z</cp:lastPrinted>
  <dcterms:created xsi:type="dcterms:W3CDTF">2016-07-14T12:34:36Z</dcterms:created>
  <dcterms:modified xsi:type="dcterms:W3CDTF">2025-03-18T18:28:12Z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10</vt:i4>
  </property>
</Properties>
</file>