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0" r:id="rId2"/>
    <p:sldId id="448" r:id="rId3"/>
    <p:sldId id="473" r:id="rId4"/>
    <p:sldId id="469" r:id="rId5"/>
    <p:sldId id="481" r:id="rId6"/>
    <p:sldId id="482" r:id="rId7"/>
    <p:sldId id="467" r:id="rId8"/>
    <p:sldId id="483" r:id="rId9"/>
    <p:sldId id="484" r:id="rId10"/>
    <p:sldId id="485" r:id="rId11"/>
    <p:sldId id="486" r:id="rId12"/>
    <p:sldId id="487" r:id="rId13"/>
    <p:sldId id="488" r:id="rId14"/>
    <p:sldId id="490" r:id="rId15"/>
    <p:sldId id="489" r:id="rId16"/>
    <p:sldId id="476" r:id="rId17"/>
    <p:sldId id="491" r:id="rId18"/>
    <p:sldId id="44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405"/>
  </p:normalViewPr>
  <p:slideViewPr>
    <p:cSldViewPr snapToGrid="0">
      <p:cViewPr varScale="1">
        <p:scale>
          <a:sx n="131" d="100"/>
          <a:sy n="131" d="100"/>
        </p:scale>
        <p:origin x="3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29D19-FC91-AA23-BEE8-9039F16B3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DDF5F2-93FA-A9D6-DBBA-D0EE6BDF2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ACA19-D0CE-6F7F-A138-646B6A6B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06ABC6-3E67-1525-79D0-D58B5E5F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D52A8-9157-C7AA-9C2A-24C00B2AB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87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A57E2D-277B-61DC-2AC7-0197BADA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540BDF-2080-8CA9-00F5-25A544C7D2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004EF9-BA1B-898C-DE8E-3812E04A9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4B265C-803D-A029-EDBA-1D07A603C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7AA0C1-C7EE-0C85-724A-D99526F2E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01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C32A907-0556-AA44-0EB2-1A383892FA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551684-D6D8-78F3-F644-913C5C19D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79F21-3721-83DE-E12F-4635BB69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F9BDE2-DA8C-9C4B-545D-FDAF7D07D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4DBFC3-81D2-D87A-8CFD-071CF43A8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1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654208" cy="1470025"/>
          </a:xfrm>
        </p:spPr>
        <p:txBody>
          <a:bodyPr>
            <a:normAutofit/>
          </a:bodyPr>
          <a:lstStyle>
            <a:lvl1pPr algn="r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0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5E8BA-9781-B3B5-4F18-FF593826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B5DAC-3C5C-F262-F2AD-FE11B3A28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FC4228-B6F1-058A-94B2-22A4C9385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0DCA39-731C-CD71-3095-E281A76E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858AFF-B8E9-AEC9-72C1-5C2437DC2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190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973FF0-1F22-8CD8-84AE-75846D30F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F2D1F6-C153-EEC6-6EF1-BB062D0FD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431D55-88DF-1C82-81AF-1FFDCC1DA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224B9A-9E6B-983A-8A93-E3206BA20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AF17C6-7769-E2D1-DCF3-6D9EA7839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43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3D813-27B4-AB51-CE7A-F04AC0A07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25D051-CF26-AF5E-6112-6A42A256D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16C432-76FD-F60D-DB1C-74CEEC09D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723245-E179-1506-EF4E-AEA3A43B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A3F003-84F8-3CB0-FF3E-18272701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ECF59D-F4BD-427B-3A9F-49E595D96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36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946B9A-1155-2DA6-C40C-379C6732C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E0D559-1ACF-A789-102E-83297B8C7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1A4C95-6A50-CE1E-05D5-1AB204222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95EA98B-4F95-4A81-645F-270BD403F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56472AC-BA07-93E2-E994-E5439A7EC9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5F5218B-8F2D-8D5D-BE35-6FB8B3B0D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631B6E-8CC8-8BFB-7859-ED25F00C8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14DA521-B2EF-1D2E-0778-2089EAD4B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456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F803F-5BC0-8E38-EA6A-864EC60FE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D34CE8-F04E-ABCA-67A7-9DB60CDB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46585D-A6D0-F7B2-1CFF-F4AFA540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401DCDF-DB43-A570-83D6-611EC2FFE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746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37E9C7-F891-97F7-DBEC-8668C91B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5385B26-D6AE-7010-502A-9684F392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353B31-6A5D-177E-6AFE-3A09D88EE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242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91E5BA-E729-3122-D094-7F9951E99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C30693-E7F7-A029-3F59-AC87A33BE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A010AA-229C-37A4-F312-AC5747EA0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64F8EC-788A-E0D2-4F03-E03C95AF5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98921B-E47F-02B7-EE24-6F1CED99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461266-DCCB-0D40-A0D8-CF3A95DBB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3CC51-203E-114C-B420-28ECAF44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F61BDE8-582F-D8F4-5AC8-6C7168E1E5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44F57-E700-05EF-EC98-A8080CB6B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A24486-E72F-3853-2CC7-D5BEB7595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2D2322-D530-B69A-5F52-158CB74D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2E5045-B651-BE92-C087-8DAB0B3D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7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D069A7-0C15-3889-E1EA-30B395BD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48ADFE-3007-C7F8-41C5-F40922400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7C36B0-97CF-5F24-8A5C-964ADF4F32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2242-4585-8E40-A175-BECC38CDC3DA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FCE4B1-C3E6-3280-CC55-6A17D6A7E6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CE85FF-21A4-8902-9F17-2EDF3F005C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2E0D0-F396-824D-87D7-1065521EFB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17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198FA8D-518E-3318-DCAB-B9D8883E17C1}"/>
              </a:ext>
            </a:extLst>
          </p:cNvPr>
          <p:cNvSpPr txBox="1"/>
          <p:nvPr/>
        </p:nvSpPr>
        <p:spPr>
          <a:xfrm>
            <a:off x="4299626" y="5422612"/>
            <a:ext cx="7645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Оксана Михайловна Акай</a:t>
            </a:r>
          </a:p>
          <a:p>
            <a:r>
              <a:rPr lang="ru-RU" sz="2400" dirty="0">
                <a:solidFill>
                  <a:schemeClr val="bg1"/>
                </a:solidFill>
                <a:latin typeface="Cambria" panose="02040503050406030204" pitchFamily="18" charset="0"/>
              </a:rPr>
              <a:t>Санкт-Петербургский государственный университет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279529-7B7F-4B30-5E74-1864E4046E6C}"/>
              </a:ext>
            </a:extLst>
          </p:cNvPr>
          <p:cNvSpPr txBox="1"/>
          <p:nvPr/>
        </p:nvSpPr>
        <p:spPr>
          <a:xfrm>
            <a:off x="573932" y="1503481"/>
            <a:ext cx="11459183" cy="3140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79705" algn="ctr">
              <a:lnSpc>
                <a:spcPct val="115000"/>
              </a:lnSpc>
              <a:spcAft>
                <a:spcPts val="0"/>
              </a:spcAft>
            </a:pPr>
            <a:r>
              <a:rPr lang="ru-RU" sz="4400" b="1" kern="1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Аксиологический и патриотический компоненты в профессионально-ориентированном преподавании иностранного языка в высшей школе </a:t>
            </a:r>
            <a:endParaRPr lang="ru-RU" sz="4400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76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2" y="205655"/>
            <a:ext cx="11700753" cy="107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как способ ценностно-смысловой интеграции: от рефлексии к созиданию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61609" y="1279603"/>
            <a:ext cx="11292191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IT, Digital-маркетинг, Бизнес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Тип проекта: Разработка стартап-питча и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landing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page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для международных инвесторов.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Содержание: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студенты выбирают реальную или перспективную российскую технологию (квантовые вычисления (Росатом), компьютерное зрение (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VisionLabs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), образовательные платформы (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Учи.ру</a:t>
            </a:r>
            <a:r>
              <a:rPr lang="ru-RU" sz="1600" dirty="0">
                <a:solidFill>
                  <a:srgbClr val="0F111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биотех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-стартапы). Задача - создать комплексный пакет для привлечения иностранных венчурных инвестиций.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Конкретные задания и этапы: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Market Research &amp;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Competitor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Analysis: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анализ международного рынка, выявление ниши и преимуществ российского продукта на основе не «патриотических лозунгов», а объективных параметров: уникальность алгоритма, стоимость разработки, адаптивность.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Crafting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the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Value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Proposition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формулировка ценностного предложения. Здесь аксиология проявляется напрямую: какие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глобальные проблемы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решает продукт (безопасность, доступность образования, экология)? Как он соотносится с ценностями целевой аудитории?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Pitch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Deck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Creation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создание презентации на английском языке в международном формате (проблема, решение, рынок, команда, трафик, финансы). Особое внимание - слайду «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About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Team &amp;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Origin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»: как грамотно подать российскую научную школу как конкурентное преимущество («основано на исследованиях Института им. Курчатова»).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Website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/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Landing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Page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Prototype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Разработка прототипа главной страницы сайта на целевом языке.</a:t>
            </a:r>
          </a:p>
          <a:p>
            <a:pPr marL="742950" lvl="1" indent="-285750">
              <a:tabLst>
                <a:tab pos="914400" algn="l"/>
              </a:tabLst>
            </a:pP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Ключевой навык -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культурная адаптация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контента, перевод не слов, а смыслов.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A313B-FEE9-B11C-7AA8-6133D0E1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30" y="5222491"/>
            <a:ext cx="2407770" cy="16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2" y="205655"/>
            <a:ext cx="11700753" cy="107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как способ ценностно-смысловой интеграции: от рефлексии к созиданию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61609" y="1279603"/>
            <a:ext cx="1129219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Туризм, Культура, Гостеприимство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Тип проекта: Создание мультимедийного тура или тематического бренд-бука для иностранных профессионалов.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Содержание: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проект направлен не на массовый туризм, а на привлечение узкой профессиональной аудитории: гастрономические туры для шеф-поваров, архитектурные туры для урбанистов, промышленные туры для инженеров.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Конкретные задания и этапы: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US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Niche Identification &amp; Concept Development:</a:t>
            </a:r>
            <a:r>
              <a:rPr lang="en-US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F111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в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ыбор ниши</a:t>
            </a:r>
            <a:r>
              <a:rPr lang="en-US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«Industrial Heritage of the Ural: from Demidov to Modern Metallurgy»). 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Разработка уникального предложения.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en-US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Content Creation for Professional Audience:</a:t>
            </a:r>
            <a:r>
              <a:rPr lang="en-US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r>
              <a:rPr lang="ru-RU" sz="1600" dirty="0">
                <a:solidFill>
                  <a:srgbClr val="0F111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бор и обработка информации</a:t>
            </a:r>
            <a:r>
              <a:rPr lang="en-US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Это требует глубокого погружения: интервью с местными технологами, изучение архивов, создание глоссария профессиональных терминов. Язык становится инструментом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профессиональной, а не бытовой коммуникации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Digital Product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Assembly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создание интерактивной карты на Google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MyMaps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с описаниями объектов, подкастов с экспертами, серии постов в профессиональном международном сообществе (в группах для инженеров).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Патриотизм здесь - это гордость за уникальный, сложный, «непоказной» потенциал региона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A313B-FEE9-B11C-7AA8-6133D0E1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30" y="5222491"/>
            <a:ext cx="2407770" cy="16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2" y="205655"/>
            <a:ext cx="11700753" cy="107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как способ ценностно-смысловой интеграции: от рефлексии к созиданию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61609" y="1543868"/>
            <a:ext cx="11292191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Экология,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Агротех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технологии в сельском хозяйстве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Тип проекта: Бизнес-план по экспорту устойчивых технологий или продуктов.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Содержание: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продвижение конкретного российского решения в области устойчивого развития: технологии переработки отходов («РТ-Инвест»), органического сельского хозяйства (продукция из экопоселений), лесопользования с сертификацией FSC.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Конкретные задания и этапы: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From Local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to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Global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Problem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анализ, как локальная российская практика решает глобальную проблему (декарбонизация, циркулярная экономика).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Building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the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Export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Dossier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подготовка всей необходимой документации в международном формате: сертификаты, отчеты об экологическом следе, кейсы успешного внедрения в России.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Stakeholder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Communication Strategy: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разработка стратегии коммуникации с разными аудиториями: инвесторы (акцент на </a:t>
            </a:r>
            <a:r>
              <a:rPr lang="tr-TR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Return on </a:t>
            </a:r>
            <a:r>
              <a:rPr lang="tr-TR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Investment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), правительства (акцент на выполнении целей устойчивого развития ООН), конечные потребители (акцент на этичности и происхождении). Здесь студенты учатся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транслировать российский опыт в язык современных ценностей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(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sustainability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traceability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resilience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8AA313B-FEE9-B11C-7AA8-6133D0E17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230" y="5222491"/>
            <a:ext cx="2407770" cy="162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2" y="205655"/>
            <a:ext cx="11700753" cy="13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аутентичными текстами: </a:t>
            </a:r>
            <a:r>
              <a:rPr lang="ru-RU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лингвоаксиологический</a:t>
            </a: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как инструмент профессиональной рефлексии 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61609" y="1543868"/>
            <a:ext cx="11292191" cy="3431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Юриспруденция / Государственное управление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Тип текстов: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Этические кодексы профессиональных ассоциаций (например, Американской ассоциации юристов, Свод правил профессиональной этики адвоката в РФ); тексты законов о госслужбе; публичные речи политиков по вопросам международного права.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Задания и упражнения: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Концептуальный анализ ключевых терминов: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студентам предлагается проанализировать, как в документах формулируются основополагающие понятия.</a:t>
            </a:r>
            <a:endParaRPr lang="ru-RU" sz="1600" dirty="0"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Сравнительно-сопоставительный анализ структур текста: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анализ того, как организован текст этического кодекса.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Дискуссия на основе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case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law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(прецедентного права) и отечественной судебной практики: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анализ обоснований судебных решений по схожим делам (например, о свободе слова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защите чести и достоинства) в разных юрисдикциях. Задача - выявить ценностные приоритеты, стоящие за юридической аргументацией.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DB0BA-C1B9-5261-5F1F-C87282A1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662" y="5181692"/>
            <a:ext cx="2990338" cy="167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2" y="205655"/>
            <a:ext cx="11700753" cy="13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аутентичными текстами: </a:t>
            </a:r>
            <a:r>
              <a:rPr lang="ru-RU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лингвоаксиологический</a:t>
            </a: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как инструмент профессиональной рефлексии 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61609" y="1543868"/>
            <a:ext cx="11292191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Менеджмент / Корпоративная культура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Тип текстов: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Миссии и видения международных и российских корпораций; отчеты в области устойчивого развития (ESG); корпоративные кодексы этики; бизнес-кейсы из Harvard Business Review и отечественных изданий.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Задания и упражнения: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Лингвостилистический анализ миссии компании: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студенты получают миссии двух компаний - одной западной (например, IKEA: «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to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create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better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everyday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life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for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the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many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people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») и одной российской (например, «Росатом»: «повышение качества жизни людей путем развития высокотехнологичных отраслей экономики и внедрения инноваций»).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Проект «Адаптация корпоративного кодекса»: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группе предлагается адаптировать глобальный этический кодекс транснациональной компании для ее филиала в России. Студенты должны предложить не просто перевод, а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ценностную адаптацию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какие пункты (о харассменте,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whistleblowing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work-life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balance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требуют не только лингвистической, но и культурно-обусловленной корректировки формулировок с учетом локальных норм и традиций делового общения?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Анализ нарративов успеха: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сравнение интервью с топ-менеджерами в Forbes и в российском «Коммерсанте». Анализ используемых метафор («битва за рынок», «строительство команды», «служение делу»), которые отражают глубинные культурные установки к конкуренции, лидерству и цели бизнеса.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DB0BA-C1B9-5261-5F1F-C87282A1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2284" y="5680952"/>
            <a:ext cx="2099715" cy="117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55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2" y="205655"/>
            <a:ext cx="11700753" cy="1368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с аутентичными текстами: </a:t>
            </a:r>
            <a:r>
              <a:rPr lang="ru-RU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лингвоаксиологический</a:t>
            </a: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анализ как инструмент профессиональной рефлексии 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61609" y="1543868"/>
            <a:ext cx="11292191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Инженерия / Технические науки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Тип текстов: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Научные статьи, патенты, технические стандарты (ISO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ГОСТ), описания технологий на корпоративных сайтах, дискурс отраслевых конференций.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Задания и упражнения: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spcAft>
                <a:spcPts val="600"/>
              </a:spcAft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Анализ риторики инноваций: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сравнение того, как представляется технологический прорыв в западной и российской научной публицистике.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Семиотический анализ визуального и текстового контента: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сравнение сайтов, например,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SpaceX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и «Роскосмоса». Анализ не только текста, но и изображений, цветовых схем, композиции. Что выдвигается на первый план: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частный предприниматель-визионер и колонизация Марса как приключение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или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государственная мощь, историческая преемственность (Гагарин), национальная гордость и решение земных задач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? Как язык сочетается с образом?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Дискуссия «Этика в техзадании»: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анализ разделов «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Scope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and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Purpose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» / «Область применения» в международных и российских технических стандартах. Обсуждение, как в сухой, технической документации могут имплицитно закладываться ценности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универсальности, безопасности, экологичности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и как национальные стандарты могут отражать приоритеты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суверенитета, адаптации к локальным условиям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BDB0BA-C1B9-5261-5F1F-C87282A1F7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3302" y="5563802"/>
            <a:ext cx="2308698" cy="129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55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099079-CA30-C070-7580-EFC65EF7B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3119" y="4143839"/>
            <a:ext cx="3618881" cy="27141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195C4EA-3C17-F71D-240B-F9E804F036FE}"/>
              </a:ext>
            </a:extLst>
          </p:cNvPr>
          <p:cNvSpPr txBox="1"/>
          <p:nvPr/>
        </p:nvSpPr>
        <p:spPr>
          <a:xfrm>
            <a:off x="244812" y="205655"/>
            <a:ext cx="11700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Методический инструментарий</a:t>
            </a:r>
            <a:r>
              <a:rPr lang="ru-RU" sz="2800" dirty="0">
                <a:effectLst/>
                <a:latin typeface="Cambria" panose="02040503050406030204" pitchFamily="18" charset="0"/>
              </a:rPr>
              <a:t> </a:t>
            </a:r>
            <a:endParaRPr lang="ru-RU" sz="2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A3057-C441-8694-635E-E9B8B84EC5BE}"/>
              </a:ext>
            </a:extLst>
          </p:cNvPr>
          <p:cNvSpPr txBox="1"/>
          <p:nvPr/>
        </p:nvSpPr>
        <p:spPr>
          <a:xfrm>
            <a:off x="458821" y="1447317"/>
            <a:ext cx="1121437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Лингвистический анализ текстов:</a:t>
            </a:r>
            <a:r>
              <a:rPr lang="ru-RU" sz="24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детальный разбор лексики, фразеологии и синтаксиса для выявления ценностно окрашенных единиц .</a:t>
            </a:r>
            <a:endParaRPr lang="ru-RU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Когнитивный подход:</a:t>
            </a:r>
            <a:r>
              <a:rPr lang="ru-RU" sz="24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анализ метафор и концептов, стоящих за профессиональным дискурсом ( «рынок - поле битвы» </a:t>
            </a:r>
            <a:r>
              <a:rPr lang="ru-RU" sz="24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24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«экономика - организм») .</a:t>
            </a:r>
            <a:endParaRPr lang="ru-RU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Сравнительно-сопоставительный метод:</a:t>
            </a:r>
            <a:r>
              <a:rPr lang="ru-RU" sz="24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систематическое сопоставление пар текстов для выявления сходств и различий в аксиологических акцентах.</a:t>
            </a:r>
            <a:endParaRPr lang="ru-RU" sz="24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5C4EA-3C17-F71D-240B-F9E804F036FE}"/>
              </a:ext>
            </a:extLst>
          </p:cNvPr>
          <p:cNvSpPr txBox="1"/>
          <p:nvPr/>
        </p:nvSpPr>
        <p:spPr>
          <a:xfrm>
            <a:off x="244812" y="205655"/>
            <a:ext cx="117007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2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Ожидаемый образовательный результат </a:t>
            </a:r>
            <a:endParaRPr lang="ru-RU" sz="28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8A3057-C441-8694-635E-E9B8B84EC5BE}"/>
              </a:ext>
            </a:extLst>
          </p:cNvPr>
          <p:cNvSpPr txBox="1"/>
          <p:nvPr/>
        </p:nvSpPr>
        <p:spPr>
          <a:xfrm>
            <a:off x="361543" y="1287846"/>
            <a:ext cx="1146729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Ценностно-смысловая зрелость: </a:t>
            </a:r>
            <a:r>
              <a:rPr lang="ru-RU" sz="24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способность аргументировать свою позицию, опираясь на нравственные критерии.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Профессиональная идентичность в глобальном мире: </a:t>
            </a:r>
            <a:r>
              <a:rPr lang="ru-RU" sz="24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умение представлять себя и свою страну как компетентного и ответственного участника международного профессионального диалога.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4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Критическая межкультурная компетенция: </a:t>
            </a:r>
            <a:r>
              <a:rPr lang="ru-RU" sz="2400" dirty="0">
                <a:solidFill>
                  <a:srgbClr val="0F1115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</a:t>
            </a:r>
            <a:r>
              <a:rPr lang="ru-RU" sz="24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пособность к продуктивному диалогу с представителями других культур без потери собственной культурной основы.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D558AA-D892-AFA2-962E-CBB88B7AA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514850"/>
            <a:ext cx="457200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9800" y="1628801"/>
            <a:ext cx="7990656" cy="3528392"/>
          </a:xfrm>
        </p:spPr>
        <p:txBody>
          <a:bodyPr>
            <a:normAutofit/>
          </a:bodyPr>
          <a:lstStyle/>
          <a:p>
            <a:pPr algn="ctr"/>
            <a:br>
              <a:rPr lang="ru-RU" dirty="0"/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AE2150-B5FE-3912-8BC3-B84F4A7D1645}"/>
              </a:ext>
            </a:extLst>
          </p:cNvPr>
          <p:cNvSpPr txBox="1"/>
          <p:nvPr/>
        </p:nvSpPr>
        <p:spPr>
          <a:xfrm>
            <a:off x="3556074" y="1780162"/>
            <a:ext cx="79906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kern="100" dirty="0">
                <a:solidFill>
                  <a:schemeClr val="bg1"/>
                </a:solidFill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</a:t>
            </a:r>
            <a:endParaRPr lang="ru-RU" sz="4400" b="1" kern="100" dirty="0">
              <a:solidFill>
                <a:schemeClr val="bg1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93E20-BF8C-A8D5-A4FA-405692C62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14"/>
            <a:ext cx="12072026" cy="679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4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4033842-FF40-705A-3FF1-D5D5743F5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0" y="4910667"/>
            <a:ext cx="3505200" cy="194733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6993244-0969-E98E-DCDC-9F9F916214F2}"/>
              </a:ext>
            </a:extLst>
          </p:cNvPr>
          <p:cNvSpPr txBox="1"/>
          <p:nvPr/>
        </p:nvSpPr>
        <p:spPr>
          <a:xfrm>
            <a:off x="0" y="161236"/>
            <a:ext cx="1095149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Аксиологический компонент</a:t>
            </a:r>
            <a:r>
              <a:rPr lang="ru-RU" sz="28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- целенаправленная работа по осознанию, сравнению и утверждению студентами универсальных и традиционных для своей культуры нравственных ценностей через призму межкультурного диалога.</a:t>
            </a:r>
            <a:endParaRPr lang="ru-RU" sz="2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Патриотический компонент</a:t>
            </a:r>
            <a:r>
              <a:rPr lang="ru-RU" sz="28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- развитие </a:t>
            </a:r>
            <a:r>
              <a:rPr lang="ru-RU" sz="2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осознанного патриотизма</a:t>
            </a:r>
            <a:r>
              <a:rPr lang="ru-RU" sz="28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и гражданской идентичности. Это достигается через глубокое познание своей культуры для её качественной презентации в мировом контексте, а также через критическое осмысление её места и роли в диалоге с иными культурами.</a:t>
            </a:r>
            <a:endParaRPr lang="ru-RU" sz="2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25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F7DFA-91C7-E70F-A6E5-8FC08CC3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94" y="0"/>
            <a:ext cx="2439006" cy="167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EC2DF-C7BE-608A-AC43-F0389C534B6D}"/>
              </a:ext>
            </a:extLst>
          </p:cNvPr>
          <p:cNvSpPr txBox="1"/>
          <p:nvPr/>
        </p:nvSpPr>
        <p:spPr>
          <a:xfrm>
            <a:off x="244813" y="205655"/>
            <a:ext cx="1081553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Тематическое наполнение: от профессиональной задачи к этической дилемме и межкультурному диалогу</a:t>
            </a:r>
            <a:endParaRPr lang="ru-RU" sz="1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261A0-ECC9-A002-19FD-79FEBFD35E9B}"/>
              </a:ext>
            </a:extLst>
          </p:cNvPr>
          <p:cNvSpPr txBox="1"/>
          <p:nvPr/>
        </p:nvSpPr>
        <p:spPr>
          <a:xfrm>
            <a:off x="147537" y="1719343"/>
            <a:ext cx="11292191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Инженерия / IT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Тема: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«Устойчивое развитие и технологии в строительстве/производстве».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Задания: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Сравнительный кейс-анализ: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студентам предлагается изучить два проекта: реализацию энергоэффективного квартала в Германии (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Passivhaus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и использования деревянного домостроения в России (например, с использованием клееного бруса). Задача – выделить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ценностные основания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: приоритет долгосрочной экономии ресурсов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сиюминутной выгоды, связь с национальными традициями материаловедения, отношение к природному ландшафту.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Ролевая игра «Этический комитет»: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разработка нового ПО или алгоритма (например, для «умного города») сталкивается с дилеммой: сбор данных для эффективности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приватность пользователей. Студенты распределяют роли (российский разработчик, европейский специалист по защите данных, менеджер проекта) и обсуждают решение, апеллируя не только к законам, но и к понятиям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доверия, безопасности, индивидуальной свободы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Проект-презентация «Наше решение»: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студенты готовят презентацию на иностранном языке об отечественной разработке в области инженерии или IT (от системы ГЛОНАСС до софта «Яндекс» или российских криптографических алгоритмов). Ключевой акцент – на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уникальной ценности, решаемой проблеме и этических принципах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, заложенных в продукт (надежность, суверенитет данных, доступность).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F7DFA-91C7-E70F-A6E5-8FC08CC3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94" y="0"/>
            <a:ext cx="2439006" cy="167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EC2DF-C7BE-608A-AC43-F0389C534B6D}"/>
              </a:ext>
            </a:extLst>
          </p:cNvPr>
          <p:cNvSpPr txBox="1"/>
          <p:nvPr/>
        </p:nvSpPr>
        <p:spPr>
          <a:xfrm>
            <a:off x="244813" y="205655"/>
            <a:ext cx="1081553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Тематическое наполнение: от профессиональной задачи к этической дилемме и межкультурному диалогу</a:t>
            </a:r>
            <a:endParaRPr lang="ru-RU" sz="1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261A0-ECC9-A002-19FD-79FEBFD35E9B}"/>
              </a:ext>
            </a:extLst>
          </p:cNvPr>
          <p:cNvSpPr txBox="1"/>
          <p:nvPr/>
        </p:nvSpPr>
        <p:spPr>
          <a:xfrm>
            <a:off x="147537" y="1719343"/>
            <a:ext cx="11292191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Экономика / Бизнес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Тема: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«Корпоративная социальная ответственность (КСО) и этика ведения бизнеса».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Задания: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Дискуссия «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Shared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Value </a:t>
            </a:r>
            <a:r>
              <a:rPr lang="ru-RU" sz="1600" b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Благотворительность»: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на основе статей о западной концепции создания «совместной ценности» (</a:t>
            </a:r>
            <a:r>
              <a:rPr lang="tr-TR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Porter</a:t>
            </a:r>
            <a:r>
              <a:rPr lang="tr-TR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 &amp; </a:t>
            </a:r>
            <a:r>
              <a:rPr lang="tr-TR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Kramer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и традициях меценатства и социальной ответственности в российском бизнесе (исторический и современный контекст). Студенты обсуждают: что является более устойчивой и ценной для общества моделью – системное включение социальных целей в бизнес-модель или точечная благотворительность? Где кроются национальные особенности понимания «социального долга» бизнеса?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Анализ реальных кейсов: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сравнение того, как международная компания (например, IKEA) и российская (например, «Русал» или «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Сибур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») представляют свои отчеты в области устойчивого развития на своих сайтах. Задача – выявить общие универсальные ценности (права сотрудников) и культурно-обусловленные акценты (работа с локальными сообществами, поддержка региональной культуры).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Разработка КСО-стратегии для виртуальной компании: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в группах студенты создают краткую стратегию, адаптированную для выхода на рынок определенной страны. Необходимо обосновать, какие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ценностные сообщения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будут резонировать с местной культурой, и какие социальные инициативы могут быть восприняты как искренние, а не как «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гринвошинг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».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73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CF7DFA-91C7-E70F-A6E5-8FC08CC3D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2994" y="0"/>
            <a:ext cx="2439006" cy="1673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6EC2DF-C7BE-608A-AC43-F0389C534B6D}"/>
              </a:ext>
            </a:extLst>
          </p:cNvPr>
          <p:cNvSpPr txBox="1"/>
          <p:nvPr/>
        </p:nvSpPr>
        <p:spPr>
          <a:xfrm>
            <a:off x="244813" y="205655"/>
            <a:ext cx="10815536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Тематическое наполнение: от профессиональной задачи к этической дилемме и межкультурному диалогу</a:t>
            </a:r>
            <a:endParaRPr lang="ru-RU" sz="18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6261A0-ECC9-A002-19FD-79FEBFD35E9B}"/>
              </a:ext>
            </a:extLst>
          </p:cNvPr>
          <p:cNvSpPr txBox="1"/>
          <p:nvPr/>
        </p:nvSpPr>
        <p:spPr>
          <a:xfrm>
            <a:off x="147537" y="1924998"/>
            <a:ext cx="11292191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Направление: Право / Международные отношения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Тема: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«Права человека и национальный суверенитет: баланс в глобальном мире».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Задания: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Дебаты (модель ООН):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студенты готовят позиции разных стран по актуальному вопросу (например, регулирование интернета, миграционная политика). Российскому «представителю» необходимо не просто выучить тезисы, а глубоко проработать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историко-культурный и правовой контекст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своей страны, чтобы аргументировать позицию, основанную на принципах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невмешательства, уважения к традициям, государственной безопасности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Сравнительный анализ правовых систем: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изучение подходов к защите персональных данных (ЕС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Россия) или к свободе слова. Цель – не выявить, «кто лучше», а понять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философско-ценностные основы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каждого подхода: индивидуализм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коллективная безопасность, абсолютная свобода 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vs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. ответственность перед обществом.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742950" lvl="1" indent="-285750">
              <a:tabLst>
                <a:tab pos="914400" algn="l"/>
              </a:tabLst>
            </a:pP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Эссе-размышление: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«Концепция "русского мира" или "особого пути" (</a:t>
            </a:r>
            <a:r>
              <a:rPr lang="ru-RU" sz="160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Sonderweg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) Германии: поиск национальной идентичности в правовом и культурном дискурсе». Задание развивает способность к </a:t>
            </a:r>
            <a:r>
              <a:rPr lang="ru-RU" sz="16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рефлексии</a:t>
            </a:r>
            <a:r>
              <a:rPr lang="ru-RU" sz="160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 и сложному, небинарному мышлению.</a:t>
            </a:r>
            <a:endParaRPr lang="ru-RU" sz="16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0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FAE142-F95F-4852-E1DA-08D1FE9B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428" y="0"/>
            <a:ext cx="1810572" cy="2937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3" y="205655"/>
            <a:ext cx="10815536" cy="107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Страноведческий анализ как диалог научных традиций и профессиональных культур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244813" y="1364188"/>
            <a:ext cx="11292191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Направление: Медицина / Биотехнологии</a:t>
            </a:r>
            <a:endParaRPr lang="ru-RU" sz="16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«Подходы к общественному здравоохранению: системы, этика, вызовы пандемии».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Сравнительное исследование-проект «</a:t>
            </a:r>
            <a:r>
              <a:rPr lang="ru-RU" sz="1600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Models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группа делится на две подгруппы. Первая анализирует систему общественного здравоохранения Великобритании (NHS), ее сильные стороны (универсальность доступа) и проблемы (очереди). Вторая изучает становление и принципы советской, а затем российской системы здравоохранения, включая уникальный опыт системы Семашко, диспансеризации, а также мобилизационные возможности в кризис. Итог - совместная презентация, где проводится анализ, основанный на 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ценностях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коллективная ответственность государства, профилактика, лечение, централизация </a:t>
            </a:r>
            <a:r>
              <a:rPr lang="ru-RU" sz="1600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децентрализация ресурсов.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Кейс «Вакцина: от науки до общества»: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анализ разработки и внедрения вакцин против COVID-19 (Pfizer/BioNTech </a:t>
            </a:r>
            <a:r>
              <a:rPr lang="ru-RU" sz="1600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«Спутник V»). Задание выходит за рамки медицинских характеристик. Студенты исследуют: историю и репутацию научных школ (Институт Гамалеи, центр им. Чумакова), логику выбора технологических платформ (мРНК </a:t>
            </a:r>
            <a:r>
              <a:rPr lang="ru-RU" sz="1600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векторы аденовируса), коммуникационные стратегии с обществом и миром. Это формирует понимание, что научный прорыв - это 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культура научного поиска, способность к технологическому суверенитету и искусство публичного диалога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Подкаст «Medical </a:t>
            </a:r>
            <a:r>
              <a:rPr lang="ru-RU" sz="1600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Minds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студенты записывают короткий подкаст на иностранном языке в формате диалога между «зарубежным экспертом» и «российским коллегой» о биоэтической дилемме (например, генное редактирование). Готовясь к роли, «российский коллега» должен изучить позиции отечественных биоэтических комитетов и ученых, аргументируя ее не просто мнением, а ссылкой на традиции и нормативную базу.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09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FAE142-F95F-4852-E1DA-08D1FE9B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428" y="0"/>
            <a:ext cx="1810572" cy="2937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3" y="205655"/>
            <a:ext cx="10815536" cy="107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Страноведческий анализ как диалог научных традиций и профессиональных культур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61609" y="1770130"/>
            <a:ext cx="11292191" cy="47551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Направление: Инженерия (Транспорт, Космос)</a:t>
            </a:r>
            <a:endParaRPr lang="ru-RU" sz="16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«Мегапроекты как вызов и национальный приоритет».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Параллельный Case-Study «Трансконтинентальные магистрали»: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сравнительный анализ истории, логистики, экономического и символического значения Транссибирской магистрали и, например, первой трансконтинентальной железной дороги в США. Анализируются не только километры и тонны, но и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преодоление, объединение территорий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как национальные сверхзадачи. Итогом становится эссе на тему «Железная дорога как нервная система государства».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«Космические амбиции»: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Исследование двух подходов к освоению космоса: американской модели NASA с акцентом на частно-государственное партнерство (</a:t>
            </a:r>
            <a:r>
              <a:rPr lang="ru-RU" sz="1600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SpaceX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российской/советской модели, основанной на мощной государственной корпорации («Роскосмос») и фундаментальной академической науке. Студенты готовят инфографику или аналитическую записку, выделяя 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ключевые принципы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приоритет национальной безопасности и науки </a:t>
            </a:r>
            <a:r>
              <a:rPr lang="ru-RU" sz="1600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коммерциализация, культ инженерного подвига </a:t>
            </a:r>
            <a:r>
              <a:rPr lang="ru-RU" sz="1600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культ технологического предпринимательства.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Выставка-галерея «Engineering </a:t>
            </a:r>
            <a:r>
              <a:rPr lang="ru-RU" sz="1600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Icons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Каждый студент готовит постер (на иностранном языке) об особом инженерном сооружении или изобретении. Рядом с описанием моста «Золотые Ворота» появляется рассказ о Крымском мосте, рядом с «Конкордом» - презентация Ту-144. Задача - не соревноваться, а показать 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масштаб мысли и технической смелости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присущий разным инженерным культурам.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7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2720"/>
          </a:xfrm>
        </p:spPr>
        <p:txBody>
          <a:bodyPr>
            <a:normAutofit fontScale="90000"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FAE142-F95F-4852-E1DA-08D1FE9B6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1428" y="0"/>
            <a:ext cx="1810572" cy="29373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E60E28-5B23-6830-327B-2CC142A784C0}"/>
              </a:ext>
            </a:extLst>
          </p:cNvPr>
          <p:cNvSpPr txBox="1"/>
          <p:nvPr/>
        </p:nvSpPr>
        <p:spPr>
          <a:xfrm>
            <a:off x="244813" y="205655"/>
            <a:ext cx="10815536" cy="1073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800" b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</a:rPr>
              <a:t>Методическая интеграция аксиологического и патриотического компонентов в профессионально-ориентированный контент</a:t>
            </a:r>
          </a:p>
          <a:p>
            <a:pPr>
              <a:lnSpc>
                <a:spcPts val="2250"/>
              </a:lnSpc>
              <a:spcAft>
                <a:spcPts val="1200"/>
              </a:spcAft>
            </a:pPr>
            <a:r>
              <a:rPr lang="ru-RU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Страноведческий анализ как диалог научных традиций и профессиональных культур</a:t>
            </a:r>
            <a:endParaRPr lang="ru-RU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26A1A4-22F5-D9DC-34EE-46D6F88E111B}"/>
              </a:ext>
            </a:extLst>
          </p:cNvPr>
          <p:cNvSpPr txBox="1"/>
          <p:nvPr/>
        </p:nvSpPr>
        <p:spPr>
          <a:xfrm>
            <a:off x="137808" y="2281727"/>
            <a:ext cx="11292191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Направление: Педагогика / Социальная работа</a:t>
            </a:r>
            <a:endParaRPr lang="ru-RU" sz="1600" kern="100" dirty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«Инклюзивное образование: философия, методы, практики».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Задания: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Аналитический семинар «От сегрегации к инклюзии»: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изучение исторического пути: от западной модели нормализации (Скандинавия) и закона IDEA в США - к современной российской практике, концепции «доступной среды» и наследию советской дефектологии (труды Выготского, основоположника культурно-исторической теории, актуальной во всем мире). Студенты учатся видеть не отставание, а 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разные траектории и точки роста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осознавая вклад отечественной психолого-педагогической школы в мировую науку.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Font typeface="+mj-lt"/>
              <a:buAutoNum type="arabicPeriod"/>
              <a:tabLst>
                <a:tab pos="914400" algn="l"/>
              </a:tabLst>
            </a:pP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Разработка </a:t>
            </a:r>
            <a:r>
              <a:rPr lang="ru-RU" sz="1600" b="1" kern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билингвального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буклета: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создание информационного буклета для условных «зарубежных коллег» о системе поддержки детей с ОВЗ в конкретном регионе России. Это задание заставляет провести инвентаризацию лучших местных практик, грамотно и гордо представить их на международном уровне, отражая </a:t>
            </a:r>
            <a:r>
              <a:rPr lang="ru-RU" sz="1600" b="1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ценность заботы, социальной справедливости и профессионального сообщества</a:t>
            </a:r>
            <a:r>
              <a:rPr lang="ru-RU" sz="1600" kern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kern="100" dirty="0">
              <a:solidFill>
                <a:srgbClr val="0F1115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36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2699</Words>
  <Application>Microsoft Macintosh PowerPoint</Application>
  <PresentationFormat>Широкоэкранный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Symbol</vt:lpstr>
      <vt:lpstr>Times New Roman</vt:lpstr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Оксана Михайловна Акай</dc:creator>
  <cp:lastModifiedBy>Оксана Михайловна Акай</cp:lastModifiedBy>
  <cp:revision>22</cp:revision>
  <dcterms:created xsi:type="dcterms:W3CDTF">2023-11-23T17:15:44Z</dcterms:created>
  <dcterms:modified xsi:type="dcterms:W3CDTF">2026-02-10T09:22:20Z</dcterms:modified>
</cp:coreProperties>
</file>