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64" r:id="rId4"/>
    <p:sldId id="263" r:id="rId5"/>
    <p:sldId id="273" r:id="rId6"/>
    <p:sldId id="256" r:id="rId7"/>
    <p:sldId id="277" r:id="rId8"/>
    <p:sldId id="274" r:id="rId9"/>
    <p:sldId id="266" r:id="rId10"/>
    <p:sldId id="275" r:id="rId11"/>
    <p:sldId id="282" r:id="rId12"/>
    <p:sldId id="280" r:id="rId13"/>
    <p:sldId id="276" r:id="rId14"/>
    <p:sldId id="281" r:id="rId15"/>
    <p:sldId id="272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E92"/>
    <a:srgbClr val="002060"/>
    <a:srgbClr val="3E319B"/>
    <a:srgbClr val="4537AF"/>
    <a:srgbClr val="4D3DC1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30" autoAdjust="0"/>
  </p:normalViewPr>
  <p:slideViewPr>
    <p:cSldViewPr>
      <p:cViewPr varScale="1">
        <p:scale>
          <a:sx n="108" d="100"/>
          <a:sy n="108" d="100"/>
        </p:scale>
        <p:origin x="17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AFDF-125F-4E97-8FC7-2BA215EB6A0F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11C31-B41E-466D-93A3-E9E73FE49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5C96-0055-4EBA-9667-60C72A58A25C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4D851-A001-435E-90D4-9E966FEF2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D851-A001-435E-90D4-9E966FEF2B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D851-A001-435E-90D4-9E966FEF2B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D851-A001-435E-90D4-9E966FEF2B9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68000"/>
              </a:srgbClr>
            </a:gs>
            <a:gs pos="0">
              <a:srgbClr val="FEE7F2">
                <a:alpha val="55000"/>
              </a:srgbClr>
            </a:gs>
            <a:gs pos="36000">
              <a:schemeClr val="accent6">
                <a:lumMod val="40000"/>
                <a:lumOff val="60000"/>
              </a:schemeClr>
            </a:gs>
            <a:gs pos="61000">
              <a:schemeClr val="accent6">
                <a:lumMod val="40000"/>
                <a:lumOff val="60000"/>
              </a:schemeClr>
            </a:gs>
            <a:gs pos="65000">
              <a:srgbClr val="FBD49C">
                <a:alpha val="72000"/>
              </a:srgbClr>
            </a:gs>
            <a:gs pos="100000">
              <a:srgbClr val="FEE7F2">
                <a:alpha val="7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FAF7-81E8-4DF0-BD0B-A31365CD81DB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EA45-A8D5-4A02-BB02-BF077FC00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science.ru/jour/issue/view/108/showToc" TargetMode="External"/><Relationship Id="rId2" Type="http://schemas.openxmlformats.org/officeDocument/2006/relationships/hyperlink" Target="https://education.forbes.ru/authors/5-trendov-vysshee-obrazovan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357430"/>
            <a:ext cx="8229600" cy="1071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Языковая подготовка студентов-международников сегодня и завтра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2976" y="4000504"/>
            <a:ext cx="678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Елена Борисовна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Ястребова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МГИМО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МИД России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mgimologo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86388"/>
            <a:ext cx="137450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714356"/>
            <a:ext cx="8501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Профессионально ориентированное обучение иностранным языкам: опыт, реальность и перспективы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786454"/>
            <a:ext cx="4539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СПбГЭУ</a:t>
            </a:r>
            <a:r>
              <a:rPr lang="ru-RU" sz="2000" b="1" dirty="0">
                <a:solidFill>
                  <a:srgbClr val="002060"/>
                </a:solidFill>
              </a:rPr>
              <a:t>, Санкт-Петербург 17-18 .02.2026</a:t>
            </a:r>
          </a:p>
        </p:txBody>
      </p:sp>
      <p:pic>
        <p:nvPicPr>
          <p:cNvPr id="18435" name="Picture 3" descr="логотип СПбГЭ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000636"/>
            <a:ext cx="995361" cy="1567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>
            <a:extLst>
              <a:ext uri="{FF2B5EF4-FFF2-40B4-BE49-F238E27FC236}">
                <a16:creationId xmlns:a16="http://schemas.microsoft.com/office/drawing/2014/main" id="{D0893D55-AEFF-5C52-78C9-3B919E9A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539" y="3051572"/>
            <a:ext cx="3527425" cy="1223963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cs typeface="Arial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ADE5E36-0CC1-FA96-D1FF-F5D2549A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89" y="3788172"/>
            <a:ext cx="2113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0076"/>
                </a:solidFill>
                <a:cs typeface="Arial" charset="0"/>
              </a:rPr>
              <a:t>Teacher</a:t>
            </a:r>
            <a:endParaRPr lang="ru-RU" altLang="ru-RU" sz="4000" b="1" dirty="0">
              <a:solidFill>
                <a:srgbClr val="000076"/>
              </a:solidFill>
              <a:cs typeface="Arial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C1200C7-DBD3-0B02-EE02-B70D0F71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276872"/>
            <a:ext cx="2092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0076"/>
                </a:solidFill>
                <a:cs typeface="Arial" charset="0"/>
              </a:rPr>
              <a:t>Student</a:t>
            </a:r>
            <a:endParaRPr lang="ru-RU" altLang="ru-RU" sz="4000" b="1" dirty="0">
              <a:solidFill>
                <a:srgbClr val="000076"/>
              </a:solidFill>
              <a:cs typeface="Arial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C5D142A-28B0-189A-3B7E-359A5161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17" y="4236178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0076"/>
                </a:solidFill>
                <a:cs typeface="Arial" charset="0"/>
              </a:rPr>
              <a:t>Coursebook</a:t>
            </a:r>
            <a:endParaRPr lang="ru-RU" altLang="ru-RU" sz="3600" b="1" dirty="0">
              <a:solidFill>
                <a:srgbClr val="000076"/>
              </a:solidFill>
              <a:cs typeface="Arial" charset="0"/>
            </a:endParaRPr>
          </a:p>
        </p:txBody>
      </p:sp>
      <p:cxnSp>
        <p:nvCxnSpPr>
          <p:cNvPr id="18" name="AutoShape 10">
            <a:extLst>
              <a:ext uri="{FF2B5EF4-FFF2-40B4-BE49-F238E27FC236}">
                <a16:creationId xmlns:a16="http://schemas.microsoft.com/office/drawing/2014/main" id="{CEA42A0F-922A-516E-CDAE-64CB9D1301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56476" y="1584867"/>
            <a:ext cx="1862137" cy="3686175"/>
          </a:xfrm>
          <a:prstGeom prst="curvedConnector4">
            <a:avLst>
              <a:gd name="adj1" fmla="val -47437"/>
              <a:gd name="adj2" fmla="val 186907"/>
            </a:avLst>
          </a:prstGeom>
          <a:noFill/>
          <a:ln w="101600">
            <a:solidFill>
              <a:srgbClr val="CC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72320E-026E-06E9-2AAF-302CE82BACA6}"/>
              </a:ext>
            </a:extLst>
          </p:cNvPr>
          <p:cNvCxnSpPr/>
          <p:nvPr/>
        </p:nvCxnSpPr>
        <p:spPr>
          <a:xfrm flipV="1">
            <a:off x="1980110" y="2915047"/>
            <a:ext cx="1523329" cy="10333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7044DB-9DC4-8700-DD3B-E30EF5173FE2}"/>
              </a:ext>
            </a:extLst>
          </p:cNvPr>
          <p:cNvCxnSpPr>
            <a:endCxn id="15" idx="0"/>
          </p:cNvCxnSpPr>
          <p:nvPr/>
        </p:nvCxnSpPr>
        <p:spPr>
          <a:xfrm rot="10800000" flipV="1">
            <a:off x="1493121" y="2710260"/>
            <a:ext cx="1694884" cy="10779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>
            <a:extLst>
              <a:ext uri="{FF2B5EF4-FFF2-40B4-BE49-F238E27FC236}">
                <a16:creationId xmlns:a16="http://schemas.microsoft.com/office/drawing/2014/main" id="{C96BEA24-6A7F-8699-3D59-91C754A6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228600"/>
            <a:ext cx="998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УЧЕБНИК ИЯ В ТРЕУГОЛЬНИКЕ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УЧЕБНИК АЯ ДЛЯ МО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400" i="1" dirty="0">
                <a:solidFill>
                  <a:srgbClr val="002060"/>
                </a:solidFill>
              </a:rPr>
              <a:t>A diplomat who says 'yes' means 'maybe', a diplomat who says 'maybe' means 'no', and a diplomat who says </a:t>
            </a:r>
            <a:endParaRPr lang="ru-RU" sz="2400" i="1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en-US" sz="2400" i="1" dirty="0">
                <a:solidFill>
                  <a:srgbClr val="002060"/>
                </a:solidFill>
              </a:rPr>
              <a:t>'no' is no diplomat</a:t>
            </a:r>
            <a:endParaRPr lang="ru-RU" sz="24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chemeClr val="tx2"/>
                </a:solidFill>
              </a:rPr>
              <a:t>Лексика</a:t>
            </a:r>
            <a:r>
              <a:rPr lang="ru-RU" dirty="0">
                <a:solidFill>
                  <a:schemeClr val="tx2"/>
                </a:solidFill>
              </a:rPr>
              <a:t> –профессионально значимая, частотная, с учетом стиля</a:t>
            </a:r>
          </a:p>
          <a:p>
            <a:pPr algn="just">
              <a:buNone/>
            </a:pPr>
            <a:r>
              <a:rPr lang="ru-RU" b="1" dirty="0">
                <a:solidFill>
                  <a:schemeClr val="tx2"/>
                </a:solidFill>
              </a:rPr>
              <a:t>Грамматика</a:t>
            </a:r>
            <a:r>
              <a:rPr lang="ru-RU" dirty="0">
                <a:solidFill>
                  <a:schemeClr val="tx2"/>
                </a:solidFill>
              </a:rPr>
              <a:t> – значимая для употребления в конкретных ситуациях общения</a:t>
            </a:r>
          </a:p>
          <a:p>
            <a:pPr algn="just">
              <a:buNone/>
            </a:pPr>
            <a:r>
              <a:rPr lang="ru-RU" b="1" dirty="0">
                <a:solidFill>
                  <a:schemeClr val="tx2"/>
                </a:solidFill>
              </a:rPr>
              <a:t>Ситуации</a:t>
            </a:r>
            <a:r>
              <a:rPr lang="ru-RU" dirty="0">
                <a:solidFill>
                  <a:schemeClr val="tx2"/>
                </a:solidFill>
              </a:rPr>
              <a:t> общения (устные и письменные)- </a:t>
            </a:r>
          </a:p>
          <a:p>
            <a:pPr algn="just">
              <a:buNone/>
            </a:pPr>
            <a:r>
              <a:rPr lang="ru-RU" dirty="0">
                <a:solidFill>
                  <a:schemeClr val="tx2"/>
                </a:solidFill>
              </a:rPr>
              <a:t> профессионально ориентированные</a:t>
            </a:r>
          </a:p>
          <a:p>
            <a:pPr algn="just">
              <a:buNone/>
            </a:pPr>
            <a:r>
              <a:rPr lang="ru-RU" b="1" dirty="0">
                <a:solidFill>
                  <a:schemeClr val="tx2"/>
                </a:solidFill>
              </a:rPr>
              <a:t>Две траектории </a:t>
            </a:r>
            <a:r>
              <a:rPr lang="ru-RU" dirty="0">
                <a:solidFill>
                  <a:schemeClr val="tx2"/>
                </a:solidFill>
              </a:rPr>
              <a:t>усвоения материала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18CA2-575C-D4A6-FEFB-B3DD5338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969">
            <a:off x="239616" y="741559"/>
            <a:ext cx="2664296" cy="3763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65186-D24F-3887-CC63-309411D84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887">
            <a:off x="2244239" y="-48778"/>
            <a:ext cx="2664296" cy="3631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5B38C-99B3-EC58-5BB5-E13C7A60E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9210">
            <a:off x="4224827" y="154613"/>
            <a:ext cx="2547331" cy="3631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79CD3-5B27-547F-2A36-D3DC25E76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6425">
            <a:off x="6173163" y="921487"/>
            <a:ext cx="2734050" cy="3723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CBC31D-BBC3-647F-651F-C246AE410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19" y="3555948"/>
            <a:ext cx="2367205" cy="3345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447727-C208-BBF2-C72F-1F161E4D3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2" y="4040455"/>
            <a:ext cx="2787650" cy="2783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7199DF-FFD4-ED42-87AE-0A9691B60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993" y="3478251"/>
            <a:ext cx="2367205" cy="33331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>
            <a:extLst>
              <a:ext uri="{FF2B5EF4-FFF2-40B4-BE49-F238E27FC236}">
                <a16:creationId xmlns:a16="http://schemas.microsoft.com/office/drawing/2014/main" id="{D0893D55-AEFF-5C52-78C9-3B919E9A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539" y="3051572"/>
            <a:ext cx="3527425" cy="1223963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cs typeface="Arial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ADE5E36-0CC1-FA96-D1FF-F5D2549A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89" y="3788172"/>
            <a:ext cx="2113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0076"/>
                </a:solidFill>
                <a:cs typeface="Arial" charset="0"/>
              </a:rPr>
              <a:t>Teacher</a:t>
            </a:r>
            <a:endParaRPr lang="ru-RU" altLang="ru-RU" sz="4000" b="1" dirty="0">
              <a:solidFill>
                <a:srgbClr val="000076"/>
              </a:solidFill>
              <a:cs typeface="Arial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C1200C7-DBD3-0B02-EE02-B70D0F71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276872"/>
            <a:ext cx="2092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0076"/>
                </a:solidFill>
                <a:cs typeface="Arial" charset="0"/>
              </a:rPr>
              <a:t>Student</a:t>
            </a:r>
            <a:endParaRPr lang="ru-RU" altLang="ru-RU" sz="4000" b="1" dirty="0">
              <a:solidFill>
                <a:srgbClr val="000076"/>
              </a:solidFill>
              <a:cs typeface="Arial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C5D142A-28B0-189A-3B7E-359A5161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17" y="4236178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0076"/>
                </a:solidFill>
                <a:cs typeface="Arial" charset="0"/>
              </a:rPr>
              <a:t>Coursebook</a:t>
            </a:r>
            <a:r>
              <a:rPr lang="en-US" altLang="ru-RU" sz="3600" b="1" dirty="0">
                <a:solidFill>
                  <a:srgbClr val="000076"/>
                </a:solidFill>
                <a:cs typeface="Arial" charset="0"/>
              </a:rPr>
              <a:t>?</a:t>
            </a:r>
            <a:endParaRPr lang="ru-RU" altLang="ru-RU" sz="3600" b="1" dirty="0">
              <a:solidFill>
                <a:srgbClr val="000076"/>
              </a:solidFill>
              <a:cs typeface="Arial" charset="0"/>
            </a:endParaRPr>
          </a:p>
        </p:txBody>
      </p:sp>
      <p:cxnSp>
        <p:nvCxnSpPr>
          <p:cNvPr id="18" name="AutoShape 10">
            <a:extLst>
              <a:ext uri="{FF2B5EF4-FFF2-40B4-BE49-F238E27FC236}">
                <a16:creationId xmlns:a16="http://schemas.microsoft.com/office/drawing/2014/main" id="{CEA42A0F-922A-516E-CDAE-64CB9D1301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56476" y="1584867"/>
            <a:ext cx="1862137" cy="3686175"/>
          </a:xfrm>
          <a:prstGeom prst="curvedConnector4">
            <a:avLst>
              <a:gd name="adj1" fmla="val -47437"/>
              <a:gd name="adj2" fmla="val 186907"/>
            </a:avLst>
          </a:prstGeom>
          <a:noFill/>
          <a:ln w="101600">
            <a:solidFill>
              <a:srgbClr val="CC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72320E-026E-06E9-2AAF-302CE82BACA6}"/>
              </a:ext>
            </a:extLst>
          </p:cNvPr>
          <p:cNvCxnSpPr/>
          <p:nvPr/>
        </p:nvCxnSpPr>
        <p:spPr>
          <a:xfrm flipV="1">
            <a:off x="1980110" y="2915047"/>
            <a:ext cx="1523329" cy="10333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7044DB-9DC4-8700-DD3B-E30EF5173FE2}"/>
              </a:ext>
            </a:extLst>
          </p:cNvPr>
          <p:cNvCxnSpPr>
            <a:endCxn id="15" idx="0"/>
          </p:cNvCxnSpPr>
          <p:nvPr/>
        </p:nvCxnSpPr>
        <p:spPr>
          <a:xfrm rot="10800000" flipV="1">
            <a:off x="1493121" y="2710260"/>
            <a:ext cx="1694884" cy="10779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>
            <a:extLst>
              <a:ext uri="{FF2B5EF4-FFF2-40B4-BE49-F238E27FC236}">
                <a16:creationId xmlns:a16="http://schemas.microsoft.com/office/drawing/2014/main" id="{C96BEA24-6A7F-8699-3D59-91C754A6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228600"/>
            <a:ext cx="998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ТРЕУГОЛЬНИК ЛИ ЗАВТРА?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464E0B1-56D6-3A0A-CAD4-22065B295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3051572"/>
            <a:ext cx="843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0076"/>
                </a:solidFill>
                <a:cs typeface="Arial" charset="0"/>
              </a:rPr>
              <a:t>AI</a:t>
            </a:r>
            <a:endParaRPr lang="ru-RU" altLang="ru-RU" sz="3600" b="1" dirty="0">
              <a:solidFill>
                <a:srgbClr val="000076"/>
              </a:solidFill>
              <a:cs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34DE9D-F720-D22D-839B-0FF1F8F5212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385367" y="2888254"/>
            <a:ext cx="986833" cy="48648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2122BC-0619-22E5-B6CE-95167D0AD082}"/>
              </a:ext>
            </a:extLst>
          </p:cNvPr>
          <p:cNvCxnSpPr>
            <a:cxnSpLocks/>
          </p:cNvCxnSpPr>
          <p:nvPr/>
        </p:nvCxnSpPr>
        <p:spPr>
          <a:xfrm flipV="1">
            <a:off x="6234109" y="3663553"/>
            <a:ext cx="360040" cy="73861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5E74B-40FB-967E-6CCE-E59483C04E35}"/>
              </a:ext>
            </a:extLst>
          </p:cNvPr>
          <p:cNvCxnSpPr>
            <a:cxnSpLocks/>
          </p:cNvCxnSpPr>
          <p:nvPr/>
        </p:nvCxnSpPr>
        <p:spPr>
          <a:xfrm flipH="1">
            <a:off x="6559270" y="3627472"/>
            <a:ext cx="354115" cy="7184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CB5A8B46-A915-127C-2055-C74A4B9C6BFA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 flipH="1" flipV="1">
            <a:off x="3676000" y="1258673"/>
            <a:ext cx="1054506" cy="5420264"/>
          </a:xfrm>
          <a:prstGeom prst="curvedConnector4">
            <a:avLst>
              <a:gd name="adj1" fmla="val -129247"/>
              <a:gd name="adj2" fmla="val 11868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ФАКТОРЫ  и ВЕКТОРЫ ПЕРЕМЕН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ПОЛИТИЧЕСКИЙ 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с Запада </a:t>
            </a:r>
            <a:r>
              <a:rPr lang="ru-RU" b="1" dirty="0">
                <a:solidFill>
                  <a:schemeClr val="tx2"/>
                </a:solidFill>
                <a:latin typeface="Century Gothic"/>
              </a:rPr>
              <a:t>→ </a:t>
            </a:r>
            <a:r>
              <a:rPr lang="ru-RU" b="1" dirty="0">
                <a:solidFill>
                  <a:schemeClr val="tx2"/>
                </a:solidFill>
              </a:rPr>
              <a:t>на Восток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ТЕХНОЛОГИЧЕСКИЙ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err="1">
                <a:solidFill>
                  <a:schemeClr val="tx2"/>
                </a:solidFill>
              </a:rPr>
              <a:t>Цифровизация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entury Gothic"/>
              </a:rPr>
              <a:t>→ ИИ «наше все»</a:t>
            </a:r>
            <a:r>
              <a:rPr lang="ru-RU" b="1" dirty="0">
                <a:solidFill>
                  <a:srgbClr val="002060"/>
                </a:solidFill>
                <a:latin typeface="Century Gothic"/>
              </a:rPr>
              <a:t>?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ЭКОНОМИЧЕСКИЙ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en-US" b="1" dirty="0">
                <a:solidFill>
                  <a:schemeClr val="tx2"/>
                </a:solidFill>
              </a:rPr>
              <a:t>Are we worth the pay?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554" y="723448"/>
            <a:ext cx="3714776" cy="5572164"/>
            <a:chOff x="181810" y="598756"/>
            <a:chExt cx="3714776" cy="557216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810" y="598756"/>
              <a:ext cx="3714776" cy="557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39000" y="4456408"/>
              <a:ext cx="16274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Professional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c</a:t>
              </a:r>
              <a:r>
                <a:rPr lang="en-US" b="1" dirty="0">
                  <a:solidFill>
                    <a:srgbClr val="FFC000"/>
                  </a:solidFill>
                </a:rPr>
                <a:t>ompetencies</a:t>
              </a:r>
              <a:endParaRPr 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6761" y="3813466"/>
              <a:ext cx="150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ESP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at C1 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928670"/>
            <a:ext cx="54292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</a:rPr>
              <a:t>О МОТИВАЦИИ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Learning a FL is a Delightful </a:t>
            </a:r>
            <a:r>
              <a:rPr lang="en-US" sz="2400" b="1" dirty="0">
                <a:solidFill>
                  <a:schemeClr val="tx2"/>
                </a:solidFill>
              </a:rPr>
              <a:t>J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ourney to Take – Help your student to Enjoy it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</a:rPr>
              <a:t>All the Way!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The jury → The jury  is out (on that one)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It snows →I am snowed under.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I woke up at 6 → My friend is very woke </a:t>
            </a:r>
            <a:r>
              <a:rPr lang="en-US" sz="2400" b="1" dirty="0">
                <a:solidFill>
                  <a:schemeClr val="tx2"/>
                </a:solidFill>
              </a:rPr>
              <a:t>=aware of social problems</a:t>
            </a:r>
            <a:endParaRPr lang="ru-RU" sz="24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5200" y="6195434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672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E-mail: yastel@yandex.ru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solidFill>
                  <a:schemeClr val="tx2"/>
                </a:solidFill>
              </a:rPr>
              <a:t>Вместо заключения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643578"/>
            <a:ext cx="385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Thank you for your attention!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/>
              <a:t>1</a:t>
            </a:r>
            <a:r>
              <a:rPr lang="ru-RU" sz="8000" b="1" dirty="0"/>
              <a:t>. Как изменилось высшее образование в </a:t>
            </a:r>
            <a:r>
              <a:rPr lang="ru-RU" sz="8000" b="1" dirty="0" err="1"/>
              <a:t>пост-COVID</a:t>
            </a:r>
            <a:r>
              <a:rPr lang="ru-RU" sz="8000" b="1" dirty="0"/>
              <a:t>: 5 трендов.//      Кирилл Баранников. </a:t>
            </a:r>
            <a:r>
              <a:rPr lang="en-US" sz="8000" b="1" u="sng" dirty="0">
                <a:hlinkClick r:id="rId2"/>
              </a:rPr>
              <a:t>https</a:t>
            </a:r>
            <a:r>
              <a:rPr lang="ru-RU" sz="8000" b="1" u="sng" dirty="0">
                <a:hlinkClick r:id="rId2"/>
              </a:rPr>
              <a:t>://</a:t>
            </a:r>
            <a:r>
              <a:rPr lang="en-US" sz="8000" b="1" u="sng" dirty="0">
                <a:hlinkClick r:id="rId2"/>
              </a:rPr>
              <a:t>education</a:t>
            </a:r>
            <a:r>
              <a:rPr lang="ru-RU" sz="8000" b="1" u="sng" dirty="0">
                <a:hlinkClick r:id="rId2"/>
              </a:rPr>
              <a:t>.</a:t>
            </a:r>
            <a:r>
              <a:rPr lang="en-US" sz="8000" b="1" u="sng" dirty="0" err="1">
                <a:hlinkClick r:id="rId2"/>
              </a:rPr>
              <a:t>forbes</a:t>
            </a:r>
            <a:r>
              <a:rPr lang="ru-RU" sz="8000" b="1" u="sng" dirty="0">
                <a:hlinkClick r:id="rId2"/>
              </a:rPr>
              <a:t>.</a:t>
            </a:r>
            <a:r>
              <a:rPr lang="en-US" sz="8000" b="1" u="sng" dirty="0" err="1">
                <a:hlinkClick r:id="rId2"/>
              </a:rPr>
              <a:t>ru</a:t>
            </a:r>
            <a:r>
              <a:rPr lang="ru-RU" sz="8000" b="1" u="sng" dirty="0">
                <a:hlinkClick r:id="rId2"/>
              </a:rPr>
              <a:t>/</a:t>
            </a:r>
            <a:r>
              <a:rPr lang="en-US" sz="8000" b="1" u="sng" dirty="0">
                <a:hlinkClick r:id="rId2"/>
              </a:rPr>
              <a:t>authors</a:t>
            </a:r>
            <a:r>
              <a:rPr lang="ru-RU" sz="8000" b="1" u="sng" dirty="0">
                <a:hlinkClick r:id="rId2"/>
              </a:rPr>
              <a:t>/5-</a:t>
            </a:r>
            <a:r>
              <a:rPr lang="en-US" sz="8000" b="1" u="sng" dirty="0" err="1">
                <a:hlinkClick r:id="rId2"/>
              </a:rPr>
              <a:t>trendov</a:t>
            </a:r>
            <a:r>
              <a:rPr lang="ru-RU" sz="8000" b="1" u="sng" dirty="0">
                <a:hlinkClick r:id="rId2"/>
              </a:rPr>
              <a:t>-</a:t>
            </a:r>
            <a:r>
              <a:rPr lang="en-US" sz="8000" b="1" u="sng" dirty="0" err="1">
                <a:hlinkClick r:id="rId2"/>
              </a:rPr>
              <a:t>vysshee</a:t>
            </a:r>
            <a:r>
              <a:rPr lang="ru-RU" sz="8000" b="1" u="sng" dirty="0">
                <a:hlinkClick r:id="rId2"/>
              </a:rPr>
              <a:t>-</a:t>
            </a:r>
            <a:r>
              <a:rPr lang="en-US" sz="8000" b="1" u="sng" dirty="0" err="1">
                <a:hlinkClick r:id="rId2"/>
              </a:rPr>
              <a:t>obrazovanie</a:t>
            </a:r>
            <a:r>
              <a:rPr lang="ru-RU" sz="8000" b="1" u="sng" dirty="0"/>
              <a:t> </a:t>
            </a:r>
            <a:endParaRPr lang="ru-RU" sz="8000" dirty="0"/>
          </a:p>
          <a:p>
            <a:r>
              <a:rPr lang="ru-RU" sz="8000" b="1" dirty="0"/>
              <a:t>2.  Языковое образование в вузе: уроки вынужденного перехода в </a:t>
            </a:r>
            <a:r>
              <a:rPr lang="ru-RU" sz="8000" b="1" dirty="0" err="1"/>
              <a:t>онлайн</a:t>
            </a:r>
            <a:r>
              <a:rPr lang="ru-RU" sz="8000" b="1" dirty="0"/>
              <a:t>.//      </a:t>
            </a:r>
            <a:r>
              <a:rPr lang="ru-RU" sz="8000" b="1" dirty="0" err="1"/>
              <a:t>Ястребова</a:t>
            </a:r>
            <a:r>
              <a:rPr lang="ru-RU" sz="8000" b="1" dirty="0"/>
              <a:t> Е.Б., </a:t>
            </a:r>
            <a:r>
              <a:rPr lang="ru-RU" sz="8000" b="1" dirty="0" err="1"/>
              <a:t>Чигашева</a:t>
            </a:r>
            <a:r>
              <a:rPr lang="ru-RU" sz="8000" b="1" dirty="0"/>
              <a:t> М.А., Евтеев С.В.   Образование и наука. 2022. Т. 24. № 5. С. 11-40. </a:t>
            </a:r>
            <a:r>
              <a:rPr lang="ru-RU" sz="8000" b="1" u="sng" dirty="0">
                <a:hlinkClick r:id="rId3"/>
              </a:rPr>
              <a:t>https://www.edscience.ru/jour/issue/view/108/showToc</a:t>
            </a:r>
            <a:r>
              <a:rPr lang="ru-RU" sz="8000" b="1" u="sng" dirty="0"/>
              <a:t>   </a:t>
            </a:r>
            <a:endParaRPr lang="ru-RU" sz="8000" dirty="0"/>
          </a:p>
          <a:p>
            <a:r>
              <a:rPr lang="ru-RU" sz="8000" b="1" dirty="0"/>
              <a:t>3. </a:t>
            </a:r>
            <a:r>
              <a:rPr lang="ru-RU" sz="8000" b="1" dirty="0" err="1"/>
              <a:t>Ястребова</a:t>
            </a:r>
            <a:r>
              <a:rPr lang="ru-RU" sz="8000" b="1" dirty="0"/>
              <a:t> Е.Б., </a:t>
            </a:r>
            <a:r>
              <a:rPr lang="ru-RU" sz="8000" b="1" dirty="0" err="1"/>
              <a:t>Крячков</a:t>
            </a:r>
            <a:r>
              <a:rPr lang="ru-RU" sz="8000" b="1" dirty="0"/>
              <a:t> Д.А. Языковое образование: в течение всей жизни и для жизни??// Вестник МГЛУ. Образование и педагогические науки . 2025 № 2(855). С. 90-98</a:t>
            </a:r>
            <a:endParaRPr lang="ru-RU" sz="8000" dirty="0"/>
          </a:p>
          <a:p>
            <a:r>
              <a:rPr lang="en-US" sz="8000" b="1" dirty="0"/>
              <a:t>4. The Magic of Innovation: New Techniques and Technologies in Teaching Foreign Languages // </a:t>
            </a:r>
            <a:r>
              <a:rPr lang="en-US" sz="8000" b="1" dirty="0" err="1"/>
              <a:t>Ed.by</a:t>
            </a:r>
            <a:r>
              <a:rPr lang="en-US" sz="8000" b="1" dirty="0"/>
              <a:t> D. </a:t>
            </a:r>
            <a:r>
              <a:rPr lang="en-US" sz="8000" b="1" dirty="0" err="1"/>
              <a:t>Kryachkov</a:t>
            </a:r>
            <a:r>
              <a:rPr lang="en-US" sz="8000" b="1" dirty="0"/>
              <a:t>, E. </a:t>
            </a:r>
            <a:r>
              <a:rPr lang="en-US" sz="8000" b="1" dirty="0" err="1"/>
              <a:t>Yastrebova</a:t>
            </a:r>
            <a:r>
              <a:rPr lang="en-US" sz="8000" b="1" dirty="0"/>
              <a:t>, O. </a:t>
            </a:r>
            <a:r>
              <a:rPr lang="en-US" sz="8000" b="1" dirty="0" err="1"/>
              <a:t>Kravtsova</a:t>
            </a:r>
            <a:r>
              <a:rPr lang="en-US" sz="8000" b="1" dirty="0"/>
              <a:t>.// Cambridge Scholars Publishing – 2015. :</a:t>
            </a:r>
          </a:p>
          <a:p>
            <a:r>
              <a:rPr lang="en-US" sz="8000" b="1" dirty="0"/>
              <a:t>Chapter 11. Introducing CLIL at Russian Universities Through Interdisciplinary Approaches by N. </a:t>
            </a:r>
            <a:r>
              <a:rPr lang="en-US" sz="8000" b="1" dirty="0" err="1"/>
              <a:t>Zinkevich</a:t>
            </a:r>
            <a:r>
              <a:rPr lang="en-US" sz="8000" b="1" dirty="0"/>
              <a:t> &amp; B. </a:t>
            </a:r>
            <a:r>
              <a:rPr lang="en-US" sz="8000" b="1" dirty="0" err="1"/>
              <a:t>Ivanova</a:t>
            </a:r>
            <a:endParaRPr lang="en-US" sz="8000" b="1" dirty="0"/>
          </a:p>
          <a:p>
            <a:r>
              <a:rPr lang="en-US" sz="8000" b="1" dirty="0"/>
              <a:t>Chapter 12 :From Bachelor’s to Master’s: Suggestions for Course and Materials Design by D. </a:t>
            </a:r>
            <a:r>
              <a:rPr lang="en-US" sz="8000" b="1" dirty="0" err="1"/>
              <a:t>Kryachkov</a:t>
            </a:r>
            <a:r>
              <a:rPr lang="en-US" sz="8000" b="1" dirty="0"/>
              <a:t>, E. </a:t>
            </a:r>
            <a:r>
              <a:rPr lang="en-US" sz="8000" b="1" dirty="0" err="1"/>
              <a:t>Yastrebova</a:t>
            </a:r>
            <a:endParaRPr lang="ru-RU" sz="8000" dirty="0"/>
          </a:p>
          <a:p>
            <a:r>
              <a:rPr lang="en-US" sz="8000" b="1" dirty="0"/>
              <a:t> </a:t>
            </a:r>
            <a:endParaRPr lang="ru-RU" sz="8000" dirty="0"/>
          </a:p>
          <a:p>
            <a:r>
              <a:rPr lang="en-US" sz="8000" dirty="0"/>
              <a:t> </a:t>
            </a:r>
            <a:endParaRPr lang="ru-RU" sz="8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Рассмотрим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чему готовим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из чего состоит ПИКК</a:t>
            </a:r>
          </a:p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Кого готовим: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отличается международник по направлению подготовки МО и ЗР</a:t>
            </a:r>
          </a:p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готовим: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подходы</a:t>
            </a:r>
          </a:p>
          <a:p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Практика: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опыта МО МГИМО</a:t>
            </a:r>
          </a:p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нас ждет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ЗАВТРА: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we still relevant?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- ПИКК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обучения иностранному  языку в неязыковых вузах – успешное  профессиональное общение на ИЯ</a:t>
            </a: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Обучение языку для практических целей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 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</a:t>
            </a:r>
            <a:endParaRPr lang="ru-RU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72188" cy="129697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контингент 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2725"/>
            <a:ext cx="3143272" cy="58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36"/>
            <a:ext cx="37147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57290" y="4786322"/>
            <a:ext cx="153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LGP at A</a:t>
            </a:r>
            <a:r>
              <a:rPr lang="ru-RU" sz="2400" b="1" dirty="0">
                <a:solidFill>
                  <a:schemeClr val="bg1"/>
                </a:solidFill>
              </a:rPr>
              <a:t>2 – </a:t>
            </a:r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ru-RU" sz="2400" b="1" dirty="0">
                <a:solidFill>
                  <a:schemeClr val="bg1"/>
                </a:solidFill>
              </a:rPr>
              <a:t>2 + </a:t>
            </a:r>
            <a:r>
              <a:rPr lang="en-US" sz="2400" b="1" dirty="0">
                <a:solidFill>
                  <a:schemeClr val="bg1"/>
                </a:solidFill>
              </a:rPr>
              <a:t>AI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5143512"/>
            <a:ext cx="150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Prof Competencies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1914" y="4480082"/>
            <a:ext cx="15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ESP at 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ru-RU" sz="2400" b="1" dirty="0">
                <a:solidFill>
                  <a:schemeClr val="bg1"/>
                </a:solidFill>
              </a:rPr>
              <a:t>1+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137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На входе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8" y="1214422"/>
            <a:ext cx="15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На выходе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ОБЪЕКТИВНЫЕ ТРУДНОСТИ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Большие различия в уровне языковой подготовки «на входе»</a:t>
            </a:r>
          </a:p>
          <a:p>
            <a:r>
              <a:rPr lang="ru-RU" b="1" dirty="0">
                <a:solidFill>
                  <a:schemeClr val="tx2"/>
                </a:solidFill>
              </a:rPr>
              <a:t>Несоответствие самооценки и ожиданий абитуриента  высоким требований  к уровню «на выходе»</a:t>
            </a:r>
          </a:p>
          <a:p>
            <a:r>
              <a:rPr lang="ru-RU" b="1" dirty="0">
                <a:solidFill>
                  <a:schemeClr val="tx2"/>
                </a:solidFill>
              </a:rPr>
              <a:t>Многогранная идентичность языка профессии в области МО и ЗР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253512" y="2482122"/>
            <a:ext cx="4243417" cy="2905145"/>
            <a:chOff x="2253512" y="2482122"/>
            <a:chExt cx="4243417" cy="2905145"/>
          </a:xfrm>
        </p:grpSpPr>
        <p:sp>
          <p:nvSpPr>
            <p:cNvPr id="4" name="Овал 3"/>
            <p:cNvSpPr/>
            <p:nvPr/>
          </p:nvSpPr>
          <p:spPr>
            <a:xfrm>
              <a:off x="2253512" y="2482122"/>
              <a:ext cx="4243417" cy="29051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0768" y="3540421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IR/Diplomacy</a:t>
              </a:r>
              <a:endParaRPr lang="ru-RU" sz="3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53736" y="1594992"/>
            <a:ext cx="2332776" cy="1834008"/>
            <a:chOff x="3953736" y="1594992"/>
            <a:chExt cx="3143272" cy="1857388"/>
          </a:xfrm>
        </p:grpSpPr>
        <p:sp>
          <p:nvSpPr>
            <p:cNvPr id="6" name="Овал 5"/>
            <p:cNvSpPr/>
            <p:nvPr/>
          </p:nvSpPr>
          <p:spPr>
            <a:xfrm>
              <a:off x="3953736" y="1594992"/>
              <a:ext cx="3143272" cy="1857388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53776" y="1839180"/>
              <a:ext cx="25003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Legal</a:t>
              </a:r>
            </a:p>
            <a:p>
              <a:pPr algn="ctr"/>
              <a:r>
                <a:rPr lang="en-US" sz="3200" dirty="0"/>
                <a:t>English</a:t>
              </a:r>
              <a:endParaRPr lang="ru-RU" sz="3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43042" y="1571612"/>
            <a:ext cx="2500330" cy="1728799"/>
            <a:chOff x="1610570" y="1396265"/>
            <a:chExt cx="2500330" cy="1728799"/>
          </a:xfrm>
        </p:grpSpPr>
        <p:sp>
          <p:nvSpPr>
            <p:cNvPr id="5" name="Овал 4"/>
            <p:cNvSpPr/>
            <p:nvPr/>
          </p:nvSpPr>
          <p:spPr>
            <a:xfrm>
              <a:off x="1753446" y="1396265"/>
              <a:ext cx="2128852" cy="1728799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0570" y="1696304"/>
              <a:ext cx="25003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Business</a:t>
              </a:r>
            </a:p>
            <a:p>
              <a:pPr algn="ctr"/>
              <a:r>
                <a:rPr lang="en-US" sz="3200" dirty="0"/>
                <a:t>English</a:t>
              </a:r>
              <a:endParaRPr lang="ru-RU" sz="3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72132" y="2857496"/>
            <a:ext cx="2500330" cy="2000264"/>
            <a:chOff x="5325346" y="3339378"/>
            <a:chExt cx="2500330" cy="2000264"/>
          </a:xfrm>
        </p:grpSpPr>
        <p:sp>
          <p:nvSpPr>
            <p:cNvPr id="7" name="Овал 6"/>
            <p:cNvSpPr/>
            <p:nvPr/>
          </p:nvSpPr>
          <p:spPr>
            <a:xfrm>
              <a:off x="5396784" y="3339378"/>
              <a:ext cx="2286016" cy="2000264"/>
            </a:xfrm>
            <a:prstGeom prst="ellipse">
              <a:avLst/>
            </a:prstGeom>
            <a:solidFill>
              <a:schemeClr val="accent2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5346" y="3768006"/>
              <a:ext cx="25003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Science</a:t>
              </a:r>
            </a:p>
            <a:p>
              <a:pPr algn="ctr"/>
              <a:r>
                <a:rPr lang="en-US" sz="3200" dirty="0"/>
                <a:t>English</a:t>
              </a:r>
              <a:endParaRPr lang="ru-RU" sz="3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312597" y="4429132"/>
            <a:ext cx="2402279" cy="1928826"/>
            <a:chOff x="2429495" y="4268072"/>
            <a:chExt cx="2500330" cy="2214578"/>
          </a:xfrm>
        </p:grpSpPr>
        <p:sp>
          <p:nvSpPr>
            <p:cNvPr id="9" name="Овал 8"/>
            <p:cNvSpPr/>
            <p:nvPr/>
          </p:nvSpPr>
          <p:spPr>
            <a:xfrm>
              <a:off x="2545758" y="4268072"/>
              <a:ext cx="2214578" cy="2214578"/>
            </a:xfrm>
            <a:prstGeom prst="ellipse">
              <a:avLst/>
            </a:prstGeom>
            <a:solidFill>
              <a:schemeClr val="accent3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495" y="4839576"/>
              <a:ext cx="25003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Political</a:t>
              </a:r>
            </a:p>
            <a:p>
              <a:pPr algn="ctr"/>
              <a:r>
                <a:rPr lang="en-US" sz="3200" dirty="0"/>
                <a:t>Science</a:t>
              </a:r>
              <a:endParaRPr lang="ru-RU" sz="3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4348" y="3143248"/>
            <a:ext cx="2318488" cy="1875572"/>
            <a:chOff x="824752" y="3339378"/>
            <a:chExt cx="2500330" cy="2000264"/>
          </a:xfrm>
        </p:grpSpPr>
        <p:sp>
          <p:nvSpPr>
            <p:cNvPr id="8" name="Овал 7"/>
            <p:cNvSpPr/>
            <p:nvPr/>
          </p:nvSpPr>
          <p:spPr>
            <a:xfrm>
              <a:off x="896190" y="3339378"/>
              <a:ext cx="2414604" cy="2000264"/>
            </a:xfrm>
            <a:prstGeom prst="ellipse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4752" y="4125196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….</a:t>
              </a:r>
              <a:endParaRPr lang="ru-RU" sz="3200" dirty="0"/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87038" y="0"/>
            <a:ext cx="9858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 ESP 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</a:rPr>
              <a:t>ДЛЯ СТУДЕНТА МО и ЗР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72000" y="4572008"/>
            <a:ext cx="2000264" cy="1857388"/>
          </a:xfrm>
          <a:prstGeom prst="ellipse">
            <a:avLst/>
          </a:prstGeom>
          <a:solidFill>
            <a:srgbClr val="00206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12861" y="4956093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Mass</a:t>
            </a:r>
          </a:p>
          <a:p>
            <a:pPr algn="ctr"/>
            <a:r>
              <a:rPr lang="en-US" sz="3200" dirty="0"/>
              <a:t>media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ПОДХОДЫ К ОБУЧЕНИЮ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ИЯ 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Коммуникативный подход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 /успешная инновация на факультете МО МГИМО: 51%/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Межкультурный</a:t>
            </a:r>
            <a:r>
              <a:rPr lang="ru-RU" sz="2400" dirty="0">
                <a:solidFill>
                  <a:schemeClr val="tx2"/>
                </a:solidFill>
              </a:rPr>
              <a:t> : Язык и диалог  культур 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Компетентностный</a:t>
            </a:r>
            <a:r>
              <a:rPr lang="ru-RU" b="1" dirty="0">
                <a:solidFill>
                  <a:schemeClr val="tx2"/>
                </a:solidFill>
              </a:rPr>
              <a:t> подход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ru-RU" b="1" dirty="0">
                <a:solidFill>
                  <a:schemeClr val="tx2"/>
                </a:solidFill>
              </a:rPr>
              <a:t>  </a:t>
            </a:r>
            <a:r>
              <a:rPr lang="en-US" sz="2400" b="1" dirty="0">
                <a:solidFill>
                  <a:schemeClr val="tx2"/>
                </a:solidFill>
              </a:rPr>
              <a:t>the buzz word of the 2000s</a:t>
            </a: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  /успешная инновация на факультете МО МГИМО: 45%/</a:t>
            </a: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Междисциплинарный подход: </a:t>
            </a:r>
            <a:r>
              <a:rPr lang="en-US" sz="2400" b="1" dirty="0">
                <a:solidFill>
                  <a:schemeClr val="tx2"/>
                </a:solidFill>
              </a:rPr>
              <a:t>the buzz word since the 1970s </a:t>
            </a:r>
            <a:r>
              <a:rPr lang="ru-RU" sz="2400" b="1" dirty="0">
                <a:solidFill>
                  <a:schemeClr val="tx2"/>
                </a:solidFill>
              </a:rPr>
              <a:t>  </a:t>
            </a:r>
            <a:r>
              <a:rPr lang="en-US" sz="2400" b="1" dirty="0">
                <a:solidFill>
                  <a:schemeClr val="tx2"/>
                </a:solidFill>
              </a:rPr>
              <a:t>                </a:t>
            </a:r>
            <a:r>
              <a:rPr lang="en-US" b="1" dirty="0">
                <a:solidFill>
                  <a:schemeClr val="tx2"/>
                </a:solidFill>
              </a:rPr>
              <a:t>CLIL: hard or soft? Or?</a:t>
            </a: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2"/>
                </a:solidFill>
              </a:rPr>
              <a:t>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Индивидуализация              </a:t>
            </a:r>
            <a:r>
              <a:rPr lang="ru-RU" sz="2800" b="1" dirty="0" err="1">
                <a:solidFill>
                  <a:schemeClr val="tx2"/>
                </a:solidFill>
              </a:rPr>
              <a:t>Персонализация</a:t>
            </a:r>
            <a:r>
              <a:rPr lang="ru-RU" sz="2800" b="1" dirty="0">
                <a:solidFill>
                  <a:schemeClr val="tx2"/>
                </a:solidFill>
              </a:rPr>
              <a:t>?</a:t>
            </a:r>
          </a:p>
          <a:p>
            <a:pPr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929322" y="171448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500826" y="271462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000364" y="507207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929058" y="564357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МО: ПРОФЕССИОНАЛЬНО ОРИЕНТИРОВАННОЕ ОБУЧЕНИЕ 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>
                <a:solidFill>
                  <a:schemeClr val="tx2"/>
                </a:solidFill>
              </a:rPr>
              <a:t>ФУНКЦИОНАЛЬНЫЙ ПОДХОД </a:t>
            </a:r>
          </a:p>
          <a:p>
            <a:pPr algn="ctr">
              <a:buNone/>
            </a:pPr>
            <a:endParaRPr lang="ru-RU" sz="5100" b="1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4500" dirty="0">
                <a:solidFill>
                  <a:schemeClr val="tx2"/>
                </a:solidFill>
              </a:rPr>
              <a:t>●</a:t>
            </a:r>
            <a:r>
              <a:rPr lang="ru-RU" sz="2400" dirty="0">
                <a:solidFill>
                  <a:schemeClr val="tx2"/>
                </a:solidFill>
              </a:rPr>
              <a:t>   </a:t>
            </a:r>
            <a:r>
              <a:rPr lang="ru-RU" sz="5500" dirty="0">
                <a:solidFill>
                  <a:schemeClr val="tx2"/>
                </a:solidFill>
              </a:rPr>
              <a:t>К ПОСТРОЕНИЮ ВСЕГО КУРСА</a:t>
            </a:r>
          </a:p>
          <a:p>
            <a:pPr algn="just">
              <a:buNone/>
            </a:pPr>
            <a:endParaRPr lang="ru-RU" sz="55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5500" dirty="0">
                <a:solidFill>
                  <a:schemeClr val="tx2"/>
                </a:solidFill>
              </a:rPr>
              <a:t>● К ВЫБОРУ ТЕМАТИКИ, ОТБОРУ ЯЫКОВОГО МАТЕРИАЛА и ЕГО ОТРАБОТКЕ НА КАЖДОМ ЭТАПЕ</a:t>
            </a:r>
          </a:p>
          <a:p>
            <a:pPr algn="just">
              <a:buNone/>
            </a:pPr>
            <a:endParaRPr lang="ru-RU" sz="55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5500" dirty="0">
                <a:solidFill>
                  <a:schemeClr val="tx2"/>
                </a:solidFill>
              </a:rPr>
              <a:t> ● К СОЗДАНИЮ УЧЕБНИКОВ  ИЯ ДЛЯ ВСЕХ ЭТАПОВ ОБУЧЕНИЯ</a:t>
            </a:r>
          </a:p>
          <a:p>
            <a:pPr algn="just">
              <a:buNone/>
            </a:pPr>
            <a:r>
              <a:rPr lang="ru-RU" sz="5500" dirty="0">
                <a:solidFill>
                  <a:schemeClr val="tx2"/>
                </a:solidFill>
              </a:rPr>
              <a:t>	</a:t>
            </a:r>
          </a:p>
          <a:p>
            <a:pPr algn="just">
              <a:buNone/>
            </a:pPr>
            <a:r>
              <a:rPr lang="ru-RU" sz="5500" dirty="0">
                <a:solidFill>
                  <a:schemeClr val="tx2"/>
                </a:solidFill>
              </a:rPr>
              <a:t>● К ОРГАНИЗАЦИИ УПД НА ЗАНЯТИИ И ВНЕ ЕГО</a:t>
            </a:r>
          </a:p>
          <a:p>
            <a:pPr algn="just">
              <a:buNone/>
            </a:pPr>
            <a:endParaRPr lang="ru-RU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71472" y="3714752"/>
            <a:ext cx="8072494" cy="2500330"/>
          </a:xfrm>
          <a:prstGeom prst="ellipse">
            <a:avLst/>
          </a:prstGeom>
          <a:solidFill>
            <a:schemeClr val="tx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623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ПОСТРОЕНИЕ  КУРСА 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143380"/>
            <a:ext cx="7929618" cy="1398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ОБЩИЙ ЯЗЫК</a:t>
            </a:r>
            <a:r>
              <a:rPr lang="ru-RU" sz="2400" b="1" dirty="0">
                <a:solidFill>
                  <a:schemeClr val="tx2"/>
                </a:solidFill>
                <a:latin typeface="Century Gothic"/>
              </a:rPr>
              <a:t> →</a:t>
            </a:r>
            <a:r>
              <a:rPr lang="ru-RU" sz="2400" b="1" dirty="0">
                <a:solidFill>
                  <a:srgbClr val="002060"/>
                </a:solidFill>
              </a:rPr>
              <a:t> Речевая практика </a:t>
            </a:r>
          </a:p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Профессионально </a:t>
            </a:r>
            <a:r>
              <a:rPr lang="ru-RU" sz="2400" i="1" dirty="0">
                <a:solidFill>
                  <a:srgbClr val="002060"/>
                </a:solidFill>
              </a:rPr>
              <a:t>ориентированное</a:t>
            </a:r>
            <a:r>
              <a:rPr lang="ru-RU" sz="2400" dirty="0">
                <a:solidFill>
                  <a:srgbClr val="002060"/>
                </a:solidFill>
              </a:rPr>
              <a:t> содержание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языковые</a:t>
            </a:r>
            <a:r>
              <a:rPr lang="ru-RU" sz="2400" dirty="0">
                <a:solidFill>
                  <a:srgbClr val="002060"/>
                </a:solidFill>
              </a:rPr>
              <a:t> и речевые умения и навыки общего характера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785786" y="1000108"/>
            <a:ext cx="7929618" cy="3214710"/>
          </a:xfrm>
          <a:prstGeom prst="ellipse">
            <a:avLst/>
          </a:prstGeom>
          <a:solidFill>
            <a:srgbClr val="953735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14414" y="1357298"/>
            <a:ext cx="74203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ЯЗЫК ПРОФЕССИИ</a:t>
            </a:r>
            <a:r>
              <a:rPr lang="ru-RU" sz="2400" b="1" dirty="0">
                <a:solidFill>
                  <a:schemeClr val="tx2"/>
                </a:solidFill>
                <a:latin typeface="Century Gothic"/>
              </a:rPr>
              <a:t> →</a:t>
            </a:r>
            <a:r>
              <a:rPr lang="ru-RU" sz="2400" b="1" dirty="0">
                <a:solidFill>
                  <a:srgbClr val="002060"/>
                </a:solidFill>
              </a:rPr>
              <a:t>  Речевая практика 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</a:rPr>
              <a:t>Профессионально </a:t>
            </a:r>
            <a:r>
              <a:rPr lang="ru-RU" sz="2400" i="1" dirty="0">
                <a:solidFill>
                  <a:srgbClr val="002060"/>
                </a:solidFill>
              </a:rPr>
              <a:t>насыщенное</a:t>
            </a:r>
            <a:r>
              <a:rPr lang="ru-RU" sz="2400" dirty="0">
                <a:solidFill>
                  <a:srgbClr val="002060"/>
                </a:solidFill>
              </a:rPr>
              <a:t> содержание,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</a:rPr>
              <a:t> умения и навыки профессионального общения на ИЯ 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+ Общественно-политический перевод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71670" y="3500438"/>
            <a:ext cx="5000660" cy="158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744</Words>
  <Application>Microsoft Office PowerPoint</Application>
  <PresentationFormat>Экран (4:3)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Тема Office</vt:lpstr>
      <vt:lpstr>Языковая подготовка студентов-международников сегодня и завтра</vt:lpstr>
      <vt:lpstr>Презентация PowerPoint</vt:lpstr>
      <vt:lpstr>Цель - ПИКК</vt:lpstr>
      <vt:lpstr>Наш контингент </vt:lpstr>
      <vt:lpstr>(НЕ)ОБЪЕКТИВНЫЕ ТРУДНОСТИ</vt:lpstr>
      <vt:lpstr>Презентация PowerPoint</vt:lpstr>
      <vt:lpstr>ПОДХОДЫ К ОБУЧЕНИЮ ИЯ  </vt:lpstr>
      <vt:lpstr>МО: ПРОФЕССИОНАЛЬНО ОРИЕНТИРОВАННОЕ ОБУЧЕНИЕ ИЯ </vt:lpstr>
      <vt:lpstr>  ПОСТРОЕНИЕ  КУРСА ИЯ </vt:lpstr>
      <vt:lpstr>Презентация PowerPoint</vt:lpstr>
      <vt:lpstr>УЧЕБНИК АЯ ДЛЯ МО</vt:lpstr>
      <vt:lpstr>Презентация PowerPoint</vt:lpstr>
      <vt:lpstr>Презентация PowerPoint</vt:lpstr>
      <vt:lpstr>ФАКТОРЫ  и ВЕКТОРЫ ПЕРЕМЕН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Виктор Шадрин</cp:lastModifiedBy>
  <cp:revision>228</cp:revision>
  <dcterms:created xsi:type="dcterms:W3CDTF">2012-03-07T19:08:15Z</dcterms:created>
  <dcterms:modified xsi:type="dcterms:W3CDTF">2026-02-17T07:30:04Z</dcterms:modified>
</cp:coreProperties>
</file>