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302" r:id="rId4"/>
    <p:sldId id="259" r:id="rId5"/>
    <p:sldId id="260" r:id="rId6"/>
    <p:sldId id="261" r:id="rId7"/>
    <p:sldId id="262" r:id="rId8"/>
    <p:sldId id="30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2" r:id="rId24"/>
    <p:sldId id="281" r:id="rId25"/>
    <p:sldId id="283" r:id="rId26"/>
    <p:sldId id="278" r:id="rId27"/>
    <p:sldId id="280" r:id="rId28"/>
    <p:sldId id="279" r:id="rId29"/>
    <p:sldId id="288" r:id="rId30"/>
    <p:sldId id="287" r:id="rId31"/>
    <p:sldId id="285" r:id="rId32"/>
    <p:sldId id="286" r:id="rId33"/>
    <p:sldId id="284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1" r:id="rId45"/>
    <p:sldId id="299" r:id="rId46"/>
    <p:sldId id="305" r:id="rId47"/>
    <p:sldId id="306" r:id="rId48"/>
    <p:sldId id="307" r:id="rId49"/>
    <p:sldId id="308" r:id="rId50"/>
    <p:sldId id="309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C1DE1-1C83-46D2-8583-B4A71CEF02A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F2053-728D-4C12-A4AD-AE814CF4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0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2053-728D-4C12-A4AD-AE814CF4AA5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5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C189-D706-40F4-BCF1-3726C1F75E89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BA27-916B-4D3C-B1E3-900045A6312C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E236-30ED-4954-A6E2-3BF7828F5298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A5CA-D305-4DD0-BADE-D1AD83E80D30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3EDE-7D88-4C18-8EB2-88AB6DF990A2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A210-BCD4-4173-96B6-30C60A8B5F26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7069-02AE-47F0-AA07-D49B808E1B3B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40E8-9ADD-4D39-9F2A-202E38E8C923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6509-6373-4557-8B26-34D8D058530E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FDEA-0659-4AF1-B052-3A1EFAAA7293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00-DE13-4951-AE38-8F60F516696C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F7F9-B194-4DD8-9F51-D2AB9F8C13D0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2CC4-8E68-4A6F-A9B4-135C927487CB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B285-C8AB-46C1-B049-856E9AF87192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F4E-C199-48A8-8D27-A9E2607A646B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4ADF-EE0D-497F-8698-F2A15C598006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F9B08-490D-4C61-82EF-7F74406DBDB1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0562" y="387179"/>
            <a:ext cx="9420440" cy="3969492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Особенности подготовки студентов технических университетов по дополнительной образовательной программе «Специалист со знанием иностранного языка в профессиональной сфере»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0402" y="4917423"/>
            <a:ext cx="8915399" cy="1126283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Кириллова В.В.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35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38556" y="542832"/>
            <a:ext cx="9144000" cy="8550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556" y="671697"/>
            <a:ext cx="8911687" cy="696690"/>
          </a:xfrm>
        </p:spPr>
        <p:txBody>
          <a:bodyPr/>
          <a:lstStyle/>
          <a:p>
            <a:pPr algn="ctr"/>
            <a:r>
              <a:rPr lang="en-US" b="1" dirty="0"/>
              <a:t>Academic writing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962" y="2280557"/>
            <a:ext cx="10309979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Практика академического письма на английском языке: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Из каких содержательных единиц оно состоит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Как оно «сделано»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Как оно «делается»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Дискурс – способ, манера говорить о темах определенной области. Конкретные тексты реализуют тот или иной дискурс.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85285" y="217158"/>
            <a:ext cx="9144000" cy="18635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442" y="395069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Научный текст(дискурс)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VS</a:t>
            </a:r>
            <a:r>
              <a:rPr lang="en-US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другие </a:t>
            </a:r>
            <a:r>
              <a:rPr lang="ru-RU" b="1" dirty="0"/>
              <a:t>типы дискурса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579" y="2485473"/>
            <a:ext cx="10326688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Чем схожи тексты одной тематики: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Каковы цели каждого текста;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Какая проблема обсуждается в каждом из текстов;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Кто из авторов стремится к объективности в выводах, а кто хочет поделиться своим мнением;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Какой язык используют авторы;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02475" y="279400"/>
            <a:ext cx="9144000" cy="17671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475" y="33688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Научный текст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VS</a:t>
            </a:r>
            <a:r>
              <a:rPr lang="en-US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научно-публицистический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35629"/>
            <a:ext cx="4459288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Цели:</a:t>
            </a:r>
          </a:p>
          <a:p>
            <a:r>
              <a:rPr lang="ru-RU" sz="2400" dirty="0"/>
              <a:t>Убедить читателя в существовании проблемы;</a:t>
            </a:r>
          </a:p>
          <a:p>
            <a:r>
              <a:rPr lang="ru-RU" sz="2400" dirty="0"/>
              <a:t>Найти новые данные;</a:t>
            </a:r>
          </a:p>
          <a:p>
            <a:r>
              <a:rPr lang="ru-RU" sz="2400" dirty="0"/>
              <a:t>Ответить на исследовательский вопрос;</a:t>
            </a:r>
          </a:p>
          <a:p>
            <a:r>
              <a:rPr lang="ru-RU" sz="2400" dirty="0"/>
              <a:t>Убедить читателя в правильности выводов из данных;</a:t>
            </a:r>
          </a:p>
          <a:p>
            <a:endParaRPr lang="ru-RU" sz="2400" dirty="0"/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6932386" y="2882219"/>
            <a:ext cx="4762500" cy="39757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Информировать об известном(интерпретация кем-то найденных фактов);</a:t>
            </a:r>
          </a:p>
          <a:p>
            <a:r>
              <a:rPr lang="ru-RU" sz="2400" dirty="0" smtClean="0"/>
              <a:t>Привлечь внимание, вызвать чувство солидарности;</a:t>
            </a:r>
          </a:p>
          <a:p>
            <a:r>
              <a:rPr lang="ru-RU" sz="2400" dirty="0" smtClean="0"/>
              <a:t>Развлечь читателя;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91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78697" y="287375"/>
            <a:ext cx="9144000" cy="17228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854" y="411837"/>
            <a:ext cx="8911687" cy="16292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1.Тема и </a:t>
            </a:r>
            <a:r>
              <a:rPr lang="ru-RU" b="1" dirty="0" smtClean="0"/>
              <a:t>проблема</a:t>
            </a:r>
            <a:br>
              <a:rPr lang="ru-RU" b="1" dirty="0" smtClean="0"/>
            </a:br>
            <a:r>
              <a:rPr lang="ru-RU" b="1" dirty="0" smtClean="0"/>
              <a:t>2.Объективность</a:t>
            </a:r>
            <a:br>
              <a:rPr lang="ru-RU" b="1" dirty="0" smtClean="0"/>
            </a:br>
            <a:r>
              <a:rPr lang="ru-RU" b="1" dirty="0" smtClean="0"/>
              <a:t>3. Язык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5266" y="2379633"/>
            <a:ext cx="4217988" cy="377762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100" dirty="0"/>
              <a:t>Теоретическая и общественная;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/>
              <a:t>Стремится к объективности и достоверности, учёту всех фактических данных;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/>
              <a:t>Стандартизированный (минимизировать риски, профессиональная структура)</a:t>
            </a:r>
          </a:p>
          <a:p>
            <a:endParaRPr lang="ru-RU" sz="2100" dirty="0"/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6872514" y="2010227"/>
            <a:ext cx="41275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sz="2100" dirty="0" smtClean="0"/>
              <a:t>Практическая и индивидуальная;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/>
              <a:t>Стремится произвести впечатление. Цифры для привлечения внимания и убеждения; может быть субъективен, выражает авторское мнение;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/>
              <a:t>Живое, разнообразное изложение, используются речевые обороты, стиль неформальный и даже субъективный</a:t>
            </a:r>
            <a:endParaRPr lang="ru-RU" sz="21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76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09712" y="475443"/>
            <a:ext cx="9144000" cy="10008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712" y="642252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>Специфика научного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4012" y="2146300"/>
            <a:ext cx="8915400" cy="3777622"/>
          </a:xfrm>
        </p:spPr>
        <p:txBody>
          <a:bodyPr>
            <a:noAutofit/>
          </a:bodyPr>
          <a:lstStyle/>
          <a:p>
            <a:r>
              <a:rPr lang="ru-RU" sz="2400" dirty="0"/>
              <a:t>Даёт новое знание;</a:t>
            </a:r>
          </a:p>
          <a:p>
            <a:r>
              <a:rPr lang="ru-RU" sz="2400" dirty="0"/>
              <a:t>Излагает новые данные, результаты анализа, обнаруженные автором статьи;</a:t>
            </a:r>
          </a:p>
          <a:p>
            <a:r>
              <a:rPr lang="ru-RU" sz="2400" dirty="0"/>
              <a:t>Предлагает решение проблемы.</a:t>
            </a:r>
          </a:p>
          <a:p>
            <a:pPr marL="0" indent="0">
              <a:buNone/>
            </a:pPr>
            <a:endParaRPr lang="ru-RU" sz="2400" b="1" i="1" dirty="0"/>
          </a:p>
          <a:p>
            <a:pPr marL="0" indent="0">
              <a:buNone/>
            </a:pPr>
            <a:r>
              <a:rPr lang="ru-RU" sz="2400" b="1" i="1" dirty="0"/>
              <a:t>Научный текст, излагающий результаты исследования, должен продемонстрировать ход поиска(объяснить, как мы получаем решение) и убедить читателя, что ответ найден или пока невозможен. 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4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24000" y="365343"/>
            <a:ext cx="9144000" cy="10008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12462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>Принципы научного произведения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1987" y="1366157"/>
            <a:ext cx="10230983" cy="3777622"/>
          </a:xfrm>
        </p:spPr>
        <p:txBody>
          <a:bodyPr>
            <a:noAutofit/>
          </a:bodyPr>
          <a:lstStyle/>
          <a:p>
            <a:r>
              <a:rPr lang="ru-RU" sz="2400" dirty="0"/>
              <a:t>Полное понимание фактов, на которых будет основана работа (обработать и проанализировать новую полученную информацию)</a:t>
            </a:r>
          </a:p>
          <a:p>
            <a:r>
              <a:rPr lang="ru-RU" sz="2400" dirty="0"/>
              <a:t>Критическое мышление: идентификацию и выделение точных и релевантных фактов; представление логических, обоснованных аргументов; выделение различных аспектов работы и определение сходств и различий между ними;</a:t>
            </a:r>
          </a:p>
          <a:p>
            <a:r>
              <a:rPr lang="ru-RU" sz="2400" dirty="0"/>
              <a:t>Определение адресата работы;</a:t>
            </a:r>
          </a:p>
          <a:p>
            <a:r>
              <a:rPr lang="ru-RU" sz="2400" dirty="0"/>
              <a:t>Соблюдение структуры работы(</a:t>
            </a:r>
            <a:r>
              <a:rPr lang="en-US" sz="2400" b="1" i="1" dirty="0"/>
              <a:t>IMRAD</a:t>
            </a:r>
            <a:r>
              <a:rPr lang="en-US" sz="2400" dirty="0"/>
              <a:t>)</a:t>
            </a:r>
            <a:r>
              <a:rPr lang="ru-RU" sz="2400" dirty="0"/>
              <a:t>;</a:t>
            </a:r>
          </a:p>
          <a:p>
            <a:r>
              <a:rPr lang="ru-RU" sz="2400" dirty="0"/>
              <a:t>Указание источников с соблюдением соответствующих правил;</a:t>
            </a:r>
          </a:p>
          <a:p>
            <a:r>
              <a:rPr lang="ru-RU" sz="2400" dirty="0"/>
              <a:t>Применение приемлемого объективного научного стиля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03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31525" y="469937"/>
            <a:ext cx="9144000" cy="10008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682" y="51246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/>
              <a:t>Научный стиль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1986" y="1888671"/>
            <a:ext cx="10238014" cy="3777622"/>
          </a:xfrm>
        </p:spPr>
        <p:txBody>
          <a:bodyPr>
            <a:noAutofit/>
          </a:bodyPr>
          <a:lstStyle/>
          <a:p>
            <a:r>
              <a:rPr lang="ru-RU" sz="2400" dirty="0"/>
              <a:t>Жанры: научная статья, диссертация, монография, эссе, доклад, учебное пособие;</a:t>
            </a:r>
          </a:p>
          <a:p>
            <a:pPr marL="0" indent="0" algn="ctr">
              <a:buNone/>
            </a:pPr>
            <a:r>
              <a:rPr lang="ru-RU" sz="4000" b="1" dirty="0"/>
              <a:t>Характеристики:</a:t>
            </a:r>
          </a:p>
          <a:p>
            <a:pPr algn="just"/>
            <a:r>
              <a:rPr lang="ru-RU" sz="2400" dirty="0"/>
              <a:t>Логическое, последовательное и связанное изложение материала с указанием причинно-следственных связей;</a:t>
            </a:r>
          </a:p>
          <a:p>
            <a:pPr algn="just"/>
            <a:r>
              <a:rPr lang="ru-RU" sz="2400" dirty="0"/>
              <a:t>Абстрактность; Номинальность; Точность; Объективное отношение к фактам; Информационная насыщенность материала, изложенная с помощью усложненных синтаксических конструкций, но в сжатой форме.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36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80725" y="346525"/>
            <a:ext cx="9144000" cy="12808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882" y="346525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>Жанровые разновидности научного стиля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85" y="1823451"/>
            <a:ext cx="4131129" cy="4658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Научный стиль 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Собственно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научный</a:t>
            </a:r>
            <a:endParaRPr lang="ru-RU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Научно-информативный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Научно-справочный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Учебно-научный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Научно-популярный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95623" y="1823451"/>
            <a:ext cx="4903747" cy="3929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Жанр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Монография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, статья, доклад, дипломная работа, диссертационное исследование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Реферат, аннотация, конспект, тезисы, патентное описание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Словарь, глоссарий, справочник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Методическое пособие, учебное пособие, аннотация, пояснения к тексту, конспект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Очерк, лекция, книга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92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80554" y="346524"/>
            <a:ext cx="9144000" cy="12808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554" y="346524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>Схема логики </a:t>
            </a:r>
            <a:r>
              <a:rPr lang="ru-RU" b="1" dirty="0" smtClean="0"/>
              <a:t>изложения научной </a:t>
            </a:r>
            <a:r>
              <a:rPr lang="ru-RU" b="1" dirty="0"/>
              <a:t>статьи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042" y="1905000"/>
            <a:ext cx="10492241" cy="377762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Тезис – аргументы – иллюстрации – вывод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Главный тезис </a:t>
            </a:r>
            <a:r>
              <a:rPr lang="ru-RU" sz="2400" dirty="0"/>
              <a:t>в основании схемы -утверждение, требующее обоснования; </a:t>
            </a:r>
            <a:r>
              <a:rPr lang="ru-RU" sz="2400" dirty="0">
                <a:solidFill>
                  <a:srgbClr val="002060"/>
                </a:solidFill>
              </a:rPr>
              <a:t>предмет речи </a:t>
            </a:r>
            <a:r>
              <a:rPr lang="ru-RU" sz="2400" dirty="0"/>
              <a:t>(то, о чем говорится в тексте) и </a:t>
            </a:r>
            <a:r>
              <a:rPr lang="ru-RU" sz="2400" dirty="0">
                <a:solidFill>
                  <a:srgbClr val="002060"/>
                </a:solidFill>
              </a:rPr>
              <a:t>главный анализируемый признак </a:t>
            </a:r>
            <a:r>
              <a:rPr lang="ru-RU" sz="2400" dirty="0"/>
              <a:t>(то, что говорится об этом предмете);</a:t>
            </a:r>
          </a:p>
          <a:p>
            <a:r>
              <a:rPr lang="ru-RU" sz="2400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Аргументы</a:t>
            </a:r>
            <a:r>
              <a:rPr lang="ru-RU" sz="2400" dirty="0"/>
              <a:t> (доводы, основания, приводимые в доказательство);</a:t>
            </a:r>
          </a:p>
          <a:p>
            <a:r>
              <a:rPr lang="ru-RU" sz="2400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Иллюстрации </a:t>
            </a:r>
            <a:r>
              <a:rPr lang="ru-RU" sz="2400" dirty="0"/>
              <a:t>- примеры, подтверждающие выдвинутые теоретические положения;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Вывод</a:t>
            </a:r>
            <a:r>
              <a:rPr lang="ru-RU" sz="2400" dirty="0"/>
              <a:t> (резюме) -  аналитическая оценка проведенного исследования, намечаются перспективы дальнейших изысканий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13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3210" y="469937"/>
            <a:ext cx="9144000" cy="10008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210" y="628762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>Особенности научного стиля</a:t>
            </a:r>
            <a:endParaRPr lang="ru-RU" dirty="0"/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Функциональные свойства</a:t>
            </a:r>
            <a:endParaRPr lang="ru-RU" sz="2800" dirty="0"/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mtClean="0"/>
              <a:t>точность,</a:t>
            </a:r>
          </a:p>
          <a:p>
            <a:r>
              <a:rPr lang="ru-RU" sz="2800" smtClean="0"/>
              <a:t> абстрактность,</a:t>
            </a:r>
          </a:p>
          <a:p>
            <a:r>
              <a:rPr lang="ru-RU" sz="2800" smtClean="0"/>
              <a:t> логичность изложения,</a:t>
            </a:r>
          </a:p>
          <a:p>
            <a:r>
              <a:rPr lang="ru-RU" sz="2800" smtClean="0"/>
              <a:t>скрытая эмоциональность,</a:t>
            </a:r>
          </a:p>
          <a:p>
            <a:r>
              <a:rPr lang="ru-RU" sz="2800" smtClean="0"/>
              <a:t> авторитетность и др.</a:t>
            </a:r>
            <a:endParaRPr lang="ru-RU" sz="2800" dirty="0"/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Языковые средства</a:t>
            </a:r>
            <a:endParaRPr lang="ru-RU" sz="2800" dirty="0"/>
          </a:p>
        </p:txBody>
      </p:sp>
      <p:sp>
        <p:nvSpPr>
          <p:cNvPr id="7" name="Объект 6"/>
          <p:cNvSpPr txBox="1">
            <a:spLocks/>
          </p:cNvSpPr>
          <p:nvPr/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mtClean="0"/>
              <a:t> лексические,</a:t>
            </a:r>
          </a:p>
          <a:p>
            <a:r>
              <a:rPr lang="ru-RU" sz="2800" smtClean="0"/>
              <a:t> грамматические,</a:t>
            </a:r>
          </a:p>
          <a:p>
            <a:r>
              <a:rPr lang="ru-RU" sz="2800" smtClean="0"/>
              <a:t> и стилистические</a:t>
            </a:r>
            <a:endParaRPr lang="ru-RU" sz="28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8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981" y="382810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Программа профессиональной переподготовки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486" y="1544642"/>
            <a:ext cx="3695638" cy="524905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96882" y="411943"/>
            <a:ext cx="9144000" cy="10008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882" y="51246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/>
              <a:t>Логичность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056" y="1469573"/>
            <a:ext cx="10760529" cy="499654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Простые предложения с осложняющими конструкциями: вводными словами и словосочетаниями(</a:t>
            </a:r>
            <a:r>
              <a:rPr lang="en-US" dirty="0"/>
              <a:t>however, on the one hand, according to, etc.), </a:t>
            </a:r>
            <a:endParaRPr lang="ru-RU" dirty="0"/>
          </a:p>
          <a:p>
            <a:r>
              <a:rPr lang="ru-RU" dirty="0"/>
              <a:t>Причастные  и деепричастные обороты;</a:t>
            </a:r>
          </a:p>
          <a:p>
            <a:r>
              <a:rPr lang="ru-RU" dirty="0"/>
              <a:t>Распространенные определения;</a:t>
            </a:r>
          </a:p>
          <a:p>
            <a:r>
              <a:rPr lang="ru-RU" dirty="0"/>
              <a:t>Сложные предложения с союзами (</a:t>
            </a:r>
            <a:r>
              <a:rPr lang="en-US" dirty="0"/>
              <a:t>because, therefore, while, despite the fact that, etc.)</a:t>
            </a:r>
          </a:p>
          <a:p>
            <a:pPr marL="0" indent="0">
              <a:buNone/>
            </a:pPr>
            <a:r>
              <a:rPr lang="en-US" dirty="0"/>
              <a:t>                                       </a:t>
            </a:r>
            <a:r>
              <a:rPr lang="ru-RU" b="1" i="1" dirty="0">
                <a:solidFill>
                  <a:srgbClr val="FF0000"/>
                </a:solidFill>
              </a:rPr>
              <a:t>Пример №</a:t>
            </a:r>
            <a:r>
              <a:rPr lang="ru-RU" b="1" i="1" dirty="0" smtClean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FF0000"/>
              </a:solidFill>
            </a:endParaRPr>
          </a:p>
          <a:p>
            <a:r>
              <a:rPr lang="ru-RU" dirty="0"/>
              <a:t>Последовательность </a:t>
            </a:r>
            <a:r>
              <a:rPr lang="ru-RU" b="1" i="1" dirty="0">
                <a:solidFill>
                  <a:srgbClr val="FF0000"/>
                </a:solidFill>
              </a:rPr>
              <a:t>(Пример №2)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6000"/>
          <a:stretch/>
        </p:blipFill>
        <p:spPr>
          <a:xfrm>
            <a:off x="2850210" y="3477986"/>
            <a:ext cx="6954220" cy="241662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16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112" y="1264555"/>
            <a:ext cx="8915400" cy="516404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84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09670" y="449939"/>
            <a:ext cx="9144000" cy="10008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827" y="44993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/>
              <a:t>Связанность (</a:t>
            </a:r>
            <a:r>
              <a:rPr lang="en-US" sz="4800" b="1" i="1" dirty="0"/>
              <a:t>cohesion)</a:t>
            </a:r>
            <a:r>
              <a:rPr lang="ru-RU" sz="4800" b="1" i="1" dirty="0"/>
              <a:t>1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247" y="1730829"/>
            <a:ext cx="10965359" cy="39517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/>
              <a:t>Лексические и грамматические связи как внутри всего текста так и отдельного предложения. Виды связей:</a:t>
            </a:r>
          </a:p>
          <a:p>
            <a:pPr algn="just"/>
            <a:r>
              <a:rPr lang="ru-RU" sz="2800" b="1" dirty="0"/>
              <a:t>ссылка </a:t>
            </a:r>
            <a:r>
              <a:rPr lang="ru-RU" sz="2800" dirty="0"/>
              <a:t>(</a:t>
            </a:r>
            <a:r>
              <a:rPr lang="ru-RU" sz="2800" dirty="0" err="1"/>
              <a:t>reference</a:t>
            </a:r>
            <a:r>
              <a:rPr lang="ru-RU" sz="2800" dirty="0"/>
              <a:t>) - местоимения "</a:t>
            </a:r>
            <a:r>
              <a:rPr lang="ru-RU" sz="2800" dirty="0" err="1"/>
              <a:t>it</a:t>
            </a:r>
            <a:r>
              <a:rPr lang="ru-RU" sz="2800" dirty="0"/>
              <a:t>", "</a:t>
            </a:r>
            <a:r>
              <a:rPr lang="ru-RU" sz="2800" dirty="0" err="1"/>
              <a:t>he</a:t>
            </a:r>
            <a:r>
              <a:rPr lang="ru-RU" sz="2800" dirty="0"/>
              <a:t>", "</a:t>
            </a:r>
            <a:r>
              <a:rPr lang="ru-RU" sz="2800" dirty="0" err="1"/>
              <a:t>him</a:t>
            </a:r>
            <a:r>
              <a:rPr lang="ru-RU" sz="2800" dirty="0"/>
              <a:t>", "</a:t>
            </a:r>
            <a:r>
              <a:rPr lang="ru-RU" sz="2800" dirty="0" err="1"/>
              <a:t>this</a:t>
            </a:r>
            <a:r>
              <a:rPr lang="ru-RU" sz="2800" dirty="0"/>
              <a:t>", "</a:t>
            </a:r>
            <a:r>
              <a:rPr lang="ru-RU" sz="2800" dirty="0" err="1"/>
              <a:t>that</a:t>
            </a:r>
            <a:r>
              <a:rPr lang="ru-RU" sz="2800" dirty="0"/>
              <a:t>", "</a:t>
            </a:r>
            <a:r>
              <a:rPr lang="ru-RU" sz="2800" dirty="0" err="1"/>
              <a:t>here</a:t>
            </a:r>
            <a:r>
              <a:rPr lang="ru-RU" sz="2800" dirty="0"/>
              <a:t>", "</a:t>
            </a:r>
            <a:r>
              <a:rPr lang="ru-RU" sz="2800" dirty="0" err="1"/>
              <a:t>there</a:t>
            </a:r>
            <a:r>
              <a:rPr lang="ru-RU" sz="2800" dirty="0"/>
              <a:t>", </a:t>
            </a:r>
            <a:r>
              <a:rPr lang="ru-RU" sz="2800" dirty="0" err="1"/>
              <a:t>etc</a:t>
            </a:r>
            <a:r>
              <a:rPr lang="ru-RU" sz="2800" dirty="0"/>
              <a:t>, которые заменяют или указывают на другие слова или части текста </a:t>
            </a:r>
            <a:r>
              <a:rPr lang="ru-RU" sz="2800" b="1" i="1" dirty="0">
                <a:solidFill>
                  <a:srgbClr val="FF0000"/>
                </a:solidFill>
              </a:rPr>
              <a:t>(Пример №3</a:t>
            </a:r>
            <a:r>
              <a:rPr lang="en-US" sz="2800" b="1" i="1" dirty="0">
                <a:solidFill>
                  <a:srgbClr val="FF0000"/>
                </a:solidFill>
              </a:rPr>
              <a:t> a</a:t>
            </a:r>
            <a:r>
              <a:rPr lang="ru-RU" sz="2800" b="1" i="1" dirty="0" smtClean="0">
                <a:solidFill>
                  <a:srgbClr val="FF0000"/>
                </a:solidFill>
              </a:rPr>
              <a:t>);</a:t>
            </a:r>
          </a:p>
          <a:p>
            <a:pPr algn="just"/>
            <a:r>
              <a:rPr lang="ru-RU" sz="2800" b="1" dirty="0" smtClean="0"/>
              <a:t>эллипсис</a:t>
            </a:r>
            <a:r>
              <a:rPr lang="ru-RU" sz="2800" dirty="0" smtClean="0"/>
              <a:t> </a:t>
            </a:r>
            <a:r>
              <a:rPr lang="ru-RU" sz="2800" dirty="0"/>
              <a:t>(</a:t>
            </a:r>
            <a:r>
              <a:rPr lang="ru-RU" sz="2800" dirty="0" err="1"/>
              <a:t>ellipsis</a:t>
            </a:r>
            <a:r>
              <a:rPr lang="ru-RU" sz="2800" dirty="0"/>
              <a:t>) - опущение слова или фразы, понятных из контекста</a:t>
            </a:r>
            <a:r>
              <a:rPr lang="en-US" sz="2800" b="1" dirty="0">
                <a:solidFill>
                  <a:srgbClr val="FF0000"/>
                </a:solidFill>
              </a:rPr>
              <a:t>(3b)</a:t>
            </a:r>
            <a:r>
              <a:rPr lang="ru-RU" sz="2800" dirty="0" smtClean="0"/>
              <a:t>;</a:t>
            </a:r>
          </a:p>
          <a:p>
            <a:pPr algn="just"/>
            <a:r>
              <a:rPr lang="ru-RU" sz="2800" b="1" dirty="0" smtClean="0"/>
              <a:t>замещение</a:t>
            </a:r>
            <a:r>
              <a:rPr lang="ru-RU" sz="2800" dirty="0" smtClean="0"/>
              <a:t> </a:t>
            </a:r>
            <a:r>
              <a:rPr lang="ru-RU" sz="2800" dirty="0"/>
              <a:t>(</a:t>
            </a:r>
            <a:r>
              <a:rPr lang="ru-RU" sz="2800" dirty="0" err="1"/>
              <a:t>substitution</a:t>
            </a:r>
            <a:r>
              <a:rPr lang="ru-RU" sz="2800" dirty="0"/>
              <a:t>) - замещение слова или целой фразы другим, аналогичным по смыслу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(3c)</a:t>
            </a:r>
            <a:r>
              <a:rPr lang="en-US" sz="2800" dirty="0"/>
              <a:t>;</a:t>
            </a:r>
            <a:r>
              <a:rPr lang="ru-RU" sz="2800" dirty="0"/>
              <a:t> </a:t>
            </a:r>
          </a:p>
          <a:p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72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15197" y="477933"/>
            <a:ext cx="9144000" cy="10008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354" y="662093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Пример 3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014" y="1752366"/>
            <a:ext cx="10410598" cy="482810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81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67543" y="499864"/>
            <a:ext cx="9144000" cy="10008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/>
              <a:t>Связанность (</a:t>
            </a:r>
            <a:r>
              <a:rPr lang="en-US" sz="4400" b="1" i="1" dirty="0"/>
              <a:t>cohesion)</a:t>
            </a:r>
            <a:r>
              <a:rPr lang="ru-RU" sz="4400" b="1" i="1" dirty="0"/>
              <a:t>2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0121" y="1698171"/>
            <a:ext cx="10414491" cy="4213051"/>
          </a:xfrm>
        </p:spPr>
        <p:txBody>
          <a:bodyPr>
            <a:normAutofit/>
          </a:bodyPr>
          <a:lstStyle/>
          <a:p>
            <a:r>
              <a:rPr lang="ru-RU" sz="2000" b="1" dirty="0"/>
              <a:t>союзное соединение (</a:t>
            </a:r>
            <a:r>
              <a:rPr lang="ru-RU" sz="2000" dirty="0" err="1"/>
              <a:t>conjunction</a:t>
            </a:r>
            <a:r>
              <a:rPr lang="ru-RU" sz="2000" dirty="0"/>
              <a:t>) - союзы служат не только для связи придаточного предложения с главным, но и указывают на тип связи (причинно-следственная, определительная, условная и т.д.). Кроме союзов сюда относятся</a:t>
            </a:r>
            <a:r>
              <a:rPr lang="en-US" sz="2000" dirty="0"/>
              <a:t> </a:t>
            </a:r>
            <a:r>
              <a:rPr lang="ru-RU" sz="2000" dirty="0"/>
              <a:t>и вводные слова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(3d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 smtClean="0"/>
              <a:t>лексическая </a:t>
            </a:r>
            <a:r>
              <a:rPr lang="ru-RU" sz="2000" b="1" dirty="0"/>
              <a:t>связанность </a:t>
            </a:r>
            <a:r>
              <a:rPr lang="ru-RU" sz="2000" dirty="0"/>
              <a:t>(</a:t>
            </a:r>
            <a:r>
              <a:rPr lang="ru-RU" sz="2000" dirty="0" err="1"/>
              <a:t>lexical</a:t>
            </a:r>
            <a:r>
              <a:rPr lang="ru-RU" sz="2000" dirty="0"/>
              <a:t> </a:t>
            </a:r>
            <a:r>
              <a:rPr lang="ru-RU" sz="2000" dirty="0" err="1"/>
              <a:t>cohesion</a:t>
            </a:r>
            <a:r>
              <a:rPr lang="ru-RU" sz="2000" dirty="0"/>
              <a:t>) - одну и ту же идею или предмет можно выразить разными словами</a:t>
            </a:r>
            <a:r>
              <a:rPr lang="en-US" sz="2000" dirty="0"/>
              <a:t>, </a:t>
            </a:r>
            <a:r>
              <a:rPr lang="ru-RU" sz="2000" dirty="0"/>
              <a:t>сюда относятся синонимы, близкие по значению слова, обобщения и конкретизация</a:t>
            </a:r>
            <a:r>
              <a:rPr lang="en-US" sz="2000" dirty="0"/>
              <a:t> (fruit/apple, animal/cat);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(4a; 4b).</a:t>
            </a:r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826" y="3093971"/>
            <a:ext cx="7039957" cy="6763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826" y="4886218"/>
            <a:ext cx="6923145" cy="190859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78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25910" y="476773"/>
            <a:ext cx="9144000" cy="10008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910" y="629255"/>
            <a:ext cx="8911687" cy="682177"/>
          </a:xfrm>
        </p:spPr>
        <p:txBody>
          <a:bodyPr/>
          <a:lstStyle/>
          <a:p>
            <a:pPr algn="ctr"/>
            <a:r>
              <a:rPr lang="ru-RU" b="1" i="1" dirty="0"/>
              <a:t>Абстрактность. Точность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1283" y="1643742"/>
            <a:ext cx="10032774" cy="3777622"/>
          </a:xfrm>
        </p:spPr>
        <p:txBody>
          <a:bodyPr>
            <a:noAutofit/>
          </a:bodyPr>
          <a:lstStyle/>
          <a:p>
            <a:r>
              <a:rPr lang="ru-RU" sz="2400" b="1" dirty="0"/>
              <a:t>Абстрактность</a:t>
            </a:r>
            <a:r>
              <a:rPr lang="ru-RU" sz="2400" dirty="0"/>
              <a:t> особо четко проявляется на лексическом уровне</a:t>
            </a:r>
            <a:r>
              <a:rPr lang="en-US" sz="2400" dirty="0"/>
              <a:t>:</a:t>
            </a:r>
            <a:r>
              <a:rPr lang="ru-RU" sz="2400" dirty="0"/>
              <a:t> использование абстрактных существительных (</a:t>
            </a:r>
            <a:r>
              <a:rPr lang="en-US" sz="2400" b="1" dirty="0"/>
              <a:t>tendency, enjoyment, innovation, acknowledgement, </a:t>
            </a:r>
            <a:r>
              <a:rPr lang="en-US" sz="2400" b="1" dirty="0" err="1"/>
              <a:t>etc</a:t>
            </a:r>
            <a:r>
              <a:rPr lang="en-US" sz="2400" b="1" dirty="0"/>
              <a:t>);</a:t>
            </a:r>
            <a:r>
              <a:rPr lang="ru-RU" sz="2400" b="1" dirty="0"/>
              <a:t> </a:t>
            </a:r>
            <a:r>
              <a:rPr lang="ru-RU" sz="2400" dirty="0"/>
              <a:t>при рассмотрении проблемы ученый сначала изучает общие понятия и только затем переходит к конкретизации. </a:t>
            </a:r>
            <a:r>
              <a:rPr lang="en-US" sz="2400" dirty="0"/>
              <a:t>(</a:t>
            </a:r>
            <a:r>
              <a:rPr lang="ru-RU" sz="2400" dirty="0"/>
              <a:t>Абстрактность выражается в использовании неопределенных или нулевых (для множественного числа) артиклей существительных, в преобладании слов, описывающих процессы или явления. </a:t>
            </a:r>
          </a:p>
          <a:p>
            <a:r>
              <a:rPr lang="ru-RU" sz="2400" b="1" dirty="0"/>
              <a:t>Точность - </a:t>
            </a:r>
            <a:r>
              <a:rPr lang="ru-RU" sz="2400" dirty="0"/>
              <a:t>широкое употребление специальной лексики и терминологии, которая сходна во многих языках и является международной (</a:t>
            </a:r>
            <a:r>
              <a:rPr lang="ru-RU" sz="2400" b="1" dirty="0" err="1"/>
              <a:t>specialist</a:t>
            </a:r>
            <a:r>
              <a:rPr lang="ru-RU" sz="2400" b="1" dirty="0"/>
              <a:t>, </a:t>
            </a:r>
            <a:r>
              <a:rPr lang="ru-RU" sz="2400" b="1" dirty="0" err="1"/>
              <a:t>expert</a:t>
            </a:r>
            <a:r>
              <a:rPr lang="ru-RU" sz="2400" b="1" dirty="0"/>
              <a:t>, </a:t>
            </a:r>
            <a:r>
              <a:rPr lang="ru-RU" sz="2400" b="1" dirty="0" err="1"/>
              <a:t>manager</a:t>
            </a:r>
            <a:r>
              <a:rPr lang="ru-RU" sz="2400" b="1" dirty="0"/>
              <a:t>, </a:t>
            </a:r>
            <a:r>
              <a:rPr lang="ru-RU" sz="2400" b="1" dirty="0" err="1"/>
              <a:t>function</a:t>
            </a:r>
            <a:r>
              <a:rPr lang="ru-RU" sz="2400" b="1" dirty="0"/>
              <a:t>, </a:t>
            </a:r>
            <a:r>
              <a:rPr lang="ru-RU" sz="2400" b="1" dirty="0" err="1"/>
              <a:t>etc</a:t>
            </a:r>
            <a:r>
              <a:rPr lang="ru-RU" sz="2400" dirty="0"/>
              <a:t>).</a:t>
            </a:r>
            <a:endParaRPr lang="ru-RU" sz="2400" b="1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8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29711" y="469937"/>
            <a:ext cx="9144000" cy="10008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867" y="621409"/>
            <a:ext cx="8911687" cy="642261"/>
          </a:xfrm>
        </p:spPr>
        <p:txBody>
          <a:bodyPr/>
          <a:lstStyle/>
          <a:p>
            <a:pPr algn="ctr"/>
            <a:r>
              <a:rPr lang="ru-RU" b="1" i="1" dirty="0"/>
              <a:t>Объективность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654" y="1415142"/>
            <a:ext cx="10359345" cy="5050971"/>
          </a:xfrm>
        </p:spPr>
        <p:txBody>
          <a:bodyPr>
            <a:noAutofit/>
          </a:bodyPr>
          <a:lstStyle/>
          <a:p>
            <a:r>
              <a:rPr lang="ru-RU" sz="2000" b="1" dirty="0"/>
              <a:t>не характерны субъективные оценочные суждения</a:t>
            </a:r>
            <a:r>
              <a:rPr lang="ru-RU" sz="2000" dirty="0"/>
              <a:t>, которые могут лишь использоваться для выражения сугубо личной точки зрения автора (</a:t>
            </a:r>
            <a:r>
              <a:rPr lang="ru-RU" sz="2000" b="1" dirty="0" err="1"/>
              <a:t>in</a:t>
            </a:r>
            <a:r>
              <a:rPr lang="ru-RU" sz="2000" b="1" dirty="0"/>
              <a:t> ту </a:t>
            </a:r>
            <a:r>
              <a:rPr lang="ru-RU" sz="2000" b="1" dirty="0" err="1"/>
              <a:t>opinion</a:t>
            </a:r>
            <a:r>
              <a:rPr lang="ru-RU" sz="2000" b="1" dirty="0"/>
              <a:t>, </a:t>
            </a:r>
            <a:r>
              <a:rPr lang="ru-RU" sz="2000" b="1" dirty="0" err="1"/>
              <a:t>to</a:t>
            </a:r>
            <a:r>
              <a:rPr lang="ru-RU" sz="2000" b="1" dirty="0"/>
              <a:t> ту </a:t>
            </a:r>
            <a:r>
              <a:rPr lang="ru-RU" sz="2000" b="1" dirty="0" err="1"/>
              <a:t>mind</a:t>
            </a:r>
            <a:r>
              <a:rPr lang="ru-RU" sz="2000" b="1" dirty="0"/>
              <a:t>, </a:t>
            </a:r>
            <a:r>
              <a:rPr lang="ru-RU" sz="2000" b="1" dirty="0" err="1"/>
              <a:t>etc</a:t>
            </a:r>
            <a:r>
              <a:rPr lang="ru-RU" sz="2000" dirty="0"/>
              <a:t>);</a:t>
            </a:r>
          </a:p>
          <a:p>
            <a:r>
              <a:rPr lang="ru-RU" sz="2000" dirty="0"/>
              <a:t>присуща </a:t>
            </a:r>
            <a:r>
              <a:rPr lang="ru-RU" sz="2000" b="1" dirty="0"/>
              <a:t>безличная манера </a:t>
            </a:r>
            <a:r>
              <a:rPr lang="ru-RU" sz="2000" dirty="0"/>
              <a:t>изложения материала, главное - </a:t>
            </a:r>
            <a:r>
              <a:rPr lang="ru-RU" sz="2000" b="1" dirty="0"/>
              <a:t>информация</a:t>
            </a:r>
            <a:r>
              <a:rPr lang="ru-RU" sz="2000" dirty="0"/>
              <a:t> и </a:t>
            </a:r>
            <a:r>
              <a:rPr lang="ru-RU" sz="2000" b="1" dirty="0"/>
              <a:t>аргументы;</a:t>
            </a:r>
          </a:p>
          <a:p>
            <a:r>
              <a:rPr lang="en-US" sz="2000" dirty="0" err="1"/>
              <a:t>распространены</a:t>
            </a:r>
            <a:r>
              <a:rPr lang="en-US" sz="2000" dirty="0"/>
              <a:t> </a:t>
            </a:r>
            <a:r>
              <a:rPr lang="en-US" sz="2000" b="1" dirty="0" err="1"/>
              <a:t>безличные</a:t>
            </a:r>
            <a:r>
              <a:rPr lang="en-US" sz="2000" b="1" dirty="0"/>
              <a:t> </a:t>
            </a:r>
            <a:r>
              <a:rPr lang="en-US" sz="2000" b="1" dirty="0" err="1"/>
              <a:t>предложения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b="1" dirty="0"/>
              <a:t>It is known that .... </a:t>
            </a:r>
            <a:endParaRPr lang="ru-RU" sz="2000" b="1" dirty="0"/>
          </a:p>
          <a:p>
            <a:pPr marL="0" indent="0">
              <a:buNone/>
            </a:pPr>
            <a:r>
              <a:rPr lang="en-US" sz="2000" b="1" dirty="0"/>
              <a:t>It can be said that ... There is an opinion that</a:t>
            </a:r>
            <a:r>
              <a:rPr lang="ru-RU" sz="2000" b="1" dirty="0"/>
              <a:t> </a:t>
            </a:r>
            <a:r>
              <a:rPr lang="en-US" sz="2000" b="1" dirty="0" err="1"/>
              <a:t>etc</a:t>
            </a:r>
            <a:r>
              <a:rPr lang="en-US" sz="2000" dirty="0"/>
              <a:t>)</a:t>
            </a:r>
            <a:r>
              <a:rPr lang="ru-RU" sz="2000" dirty="0"/>
              <a:t>;</a:t>
            </a:r>
            <a:r>
              <a:rPr lang="en-US" sz="2000" dirty="0"/>
              <a:t> </a:t>
            </a:r>
            <a:endParaRPr lang="ru-RU" sz="2000" dirty="0"/>
          </a:p>
          <a:p>
            <a:r>
              <a:rPr lang="ru-RU" sz="2000" b="1" dirty="0"/>
              <a:t>избегать </a:t>
            </a:r>
            <a:r>
              <a:rPr lang="ru-RU" sz="2000" dirty="0"/>
              <a:t>употребления личных местоимений 1-го и 2-го лица единственного числа (</a:t>
            </a:r>
            <a:r>
              <a:rPr lang="en-US" sz="2000" dirty="0"/>
              <a:t>I</a:t>
            </a:r>
            <a:r>
              <a:rPr lang="ru-RU" sz="2000" dirty="0"/>
              <a:t>, </a:t>
            </a:r>
            <a:r>
              <a:rPr lang="en-US" sz="2000" dirty="0"/>
              <a:t>my</a:t>
            </a:r>
            <a:r>
              <a:rPr lang="ru-RU" sz="2000" dirty="0"/>
              <a:t>, </a:t>
            </a:r>
            <a:r>
              <a:rPr lang="ru-RU" sz="2000" dirty="0" err="1"/>
              <a:t>myself</a:t>
            </a:r>
            <a:r>
              <a:rPr lang="ru-RU" sz="2000" dirty="0"/>
              <a:t>, </a:t>
            </a:r>
            <a:r>
              <a:rPr lang="ru-RU" sz="2000" dirty="0" err="1"/>
              <a:t>you</a:t>
            </a:r>
            <a:r>
              <a:rPr lang="ru-RU" sz="2000" dirty="0"/>
              <a:t>, </a:t>
            </a:r>
            <a:r>
              <a:rPr lang="ru-RU" sz="2000" dirty="0" err="1"/>
              <a:t>etc</a:t>
            </a:r>
            <a:r>
              <a:rPr lang="ru-RU" sz="2000" dirty="0"/>
              <a:t>).</a:t>
            </a:r>
            <a:endParaRPr lang="en-US" sz="2000" dirty="0"/>
          </a:p>
          <a:p>
            <a:r>
              <a:rPr lang="ru-RU" sz="2000" b="1" dirty="0"/>
              <a:t>Пассивный залог</a:t>
            </a:r>
            <a:r>
              <a:rPr lang="ru-RU" sz="2000" dirty="0"/>
              <a:t>, где неважен и не указывается деятель  </a:t>
            </a:r>
            <a:r>
              <a:rPr lang="ru-RU" sz="2000" b="1" i="1" dirty="0">
                <a:solidFill>
                  <a:srgbClr val="FF0000"/>
                </a:solidFill>
              </a:rPr>
              <a:t>(Пример 5)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3248" b="78228"/>
          <a:stretch/>
        </p:blipFill>
        <p:spPr>
          <a:xfrm>
            <a:off x="2886848" y="5323113"/>
            <a:ext cx="6726956" cy="12573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86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96882" y="469937"/>
            <a:ext cx="9144000" cy="10008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882" y="635606"/>
            <a:ext cx="8911687" cy="669476"/>
          </a:xfrm>
        </p:spPr>
        <p:txBody>
          <a:bodyPr/>
          <a:lstStyle/>
          <a:p>
            <a:pPr algn="ctr"/>
            <a:r>
              <a:rPr lang="ru-RU" b="1" i="1" dirty="0"/>
              <a:t>Хеджирование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824" y="2121243"/>
            <a:ext cx="10769826" cy="4539622"/>
          </a:xfrm>
        </p:spPr>
        <p:txBody>
          <a:bodyPr>
            <a:noAutofit/>
          </a:bodyPr>
          <a:lstStyle/>
          <a:p>
            <a:r>
              <a:rPr lang="ru-RU" sz="2200" b="1" dirty="0"/>
              <a:t>хеджирование</a:t>
            </a:r>
            <a:r>
              <a:rPr lang="ru-RU" sz="2200" dirty="0"/>
              <a:t> (</a:t>
            </a:r>
            <a:r>
              <a:rPr lang="ru-RU" sz="2200" dirty="0" err="1"/>
              <a:t>hedging</a:t>
            </a:r>
            <a:r>
              <a:rPr lang="ru-RU" sz="2200" dirty="0"/>
              <a:t>), то есть смягчение ответа, уклонение от прямого ответа; 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FF0000"/>
                </a:solidFill>
              </a:rPr>
              <a:t>Kill “not”) (</a:t>
            </a:r>
            <a:r>
              <a:rPr lang="ru-RU" sz="2200" dirty="0">
                <a:solidFill>
                  <a:srgbClr val="FF0000"/>
                </a:solidFill>
              </a:rPr>
              <a:t> Пример 5</a:t>
            </a:r>
            <a:r>
              <a:rPr lang="en-US" sz="2200" dirty="0">
                <a:solidFill>
                  <a:srgbClr val="FF0000"/>
                </a:solidFill>
              </a:rPr>
              <a:t>a)</a:t>
            </a:r>
            <a:endParaRPr lang="ru-RU" sz="2200" dirty="0">
              <a:solidFill>
                <a:srgbClr val="FF0000"/>
              </a:solidFill>
            </a:endParaRPr>
          </a:p>
          <a:p>
            <a:r>
              <a:rPr lang="ru-RU" sz="2200" dirty="0"/>
              <a:t>мнение человека может быть выражено с помощью </a:t>
            </a:r>
            <a:r>
              <a:rPr lang="ru-RU" sz="2200" b="1" dirty="0"/>
              <a:t>грамматических и лексических приемов </a:t>
            </a:r>
            <a:r>
              <a:rPr lang="ru-RU" sz="2200" dirty="0"/>
              <a:t>(за счет выбора структур и слов, означающих оценочные суждения) либо </a:t>
            </a:r>
            <a:r>
              <a:rPr lang="ru-RU" sz="2200" b="1" dirty="0"/>
              <a:t>паралингвистических </a:t>
            </a:r>
            <a:r>
              <a:rPr lang="ru-RU" sz="2200" dirty="0"/>
              <a:t>(неязыковых средств речевого общения, к которым относятся фонационные приемы - степень громкости, распределение пауз и т.п., кинетические - особенности мимики и жестикуляции, и графические) </a:t>
            </a:r>
          </a:p>
          <a:p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50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3802" b="21641"/>
          <a:stretch/>
        </p:blipFill>
        <p:spPr>
          <a:xfrm>
            <a:off x="1281506" y="1077964"/>
            <a:ext cx="9847548" cy="542080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26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64225" y="469936"/>
            <a:ext cx="9144000" cy="10008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225" y="591645"/>
            <a:ext cx="9261618" cy="757397"/>
          </a:xfrm>
        </p:spPr>
        <p:txBody>
          <a:bodyPr/>
          <a:lstStyle/>
          <a:p>
            <a:pPr algn="ctr"/>
            <a:r>
              <a:rPr lang="ru-RU" b="1" i="1" dirty="0"/>
              <a:t>Лексико-грамматические средства </a:t>
            </a:r>
            <a:r>
              <a:rPr lang="en-US" b="1" i="1" dirty="0"/>
              <a:t>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571" y="1928586"/>
            <a:ext cx="10426926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/>
              <a:t>1) </a:t>
            </a:r>
            <a:r>
              <a:rPr lang="ru-RU" sz="2300" b="1" dirty="0"/>
              <a:t>модальные и относящиеся к ним глаголы</a:t>
            </a:r>
            <a:r>
              <a:rPr lang="ru-RU" sz="2300" dirty="0"/>
              <a:t>, выражающие: </a:t>
            </a:r>
          </a:p>
          <a:p>
            <a:r>
              <a:rPr lang="ru-RU" sz="2300" dirty="0"/>
              <a:t> вероятность/разрешение/способность (</a:t>
            </a:r>
            <a:r>
              <a:rPr lang="en-US" sz="2300" b="1" dirty="0"/>
              <a:t>can, could, may, might</a:t>
            </a:r>
            <a:r>
              <a:rPr lang="en-US" sz="2300" dirty="0"/>
              <a:t>)</a:t>
            </a:r>
            <a:r>
              <a:rPr lang="ru-RU" sz="2300" dirty="0"/>
              <a:t>;</a:t>
            </a:r>
            <a:r>
              <a:rPr lang="en-US" sz="2300" dirty="0"/>
              <a:t> </a:t>
            </a:r>
            <a:endParaRPr lang="ru-RU" sz="2300" dirty="0"/>
          </a:p>
          <a:p>
            <a:r>
              <a:rPr lang="ru-RU" sz="2300" dirty="0"/>
              <a:t>необходимость/долженствование (</a:t>
            </a:r>
            <a:r>
              <a:rPr lang="en-US" sz="2300" b="1" dirty="0"/>
              <a:t>must, should, had better, have to, ought to</a:t>
            </a:r>
            <a:r>
              <a:rPr lang="en-US" sz="2300" dirty="0"/>
              <a:t>)</a:t>
            </a:r>
            <a:r>
              <a:rPr lang="ru-RU" sz="2300" dirty="0"/>
              <a:t>;</a:t>
            </a:r>
            <a:r>
              <a:rPr lang="en-US" sz="2300" dirty="0"/>
              <a:t> </a:t>
            </a:r>
            <a:endParaRPr lang="ru-RU" sz="2300" dirty="0"/>
          </a:p>
          <a:p>
            <a:r>
              <a:rPr lang="ru-RU" sz="2300" dirty="0"/>
              <a:t>предсказание/волю (</a:t>
            </a:r>
            <a:r>
              <a:rPr lang="en-US" sz="2300" b="1" dirty="0"/>
              <a:t>will, would, shall, be going to</a:t>
            </a:r>
            <a:r>
              <a:rPr lang="en-US" sz="2300" dirty="0"/>
              <a:t>)</a:t>
            </a:r>
            <a:r>
              <a:rPr lang="ru-RU" sz="2300" dirty="0"/>
              <a:t> (</a:t>
            </a:r>
            <a:r>
              <a:rPr lang="ru-RU" sz="2300" b="1" i="1" dirty="0">
                <a:solidFill>
                  <a:srgbClr val="FF0000"/>
                </a:solidFill>
              </a:rPr>
              <a:t>Пример № 6</a:t>
            </a:r>
            <a:r>
              <a:rPr lang="ru-RU" sz="2300" dirty="0"/>
              <a:t>)</a:t>
            </a:r>
            <a:endParaRPr lang="en-US" sz="2300" dirty="0"/>
          </a:p>
          <a:p>
            <a:pPr marL="0" indent="0">
              <a:buNone/>
            </a:pPr>
            <a:r>
              <a:rPr lang="en-US" sz="2300" dirty="0"/>
              <a:t> 2) </a:t>
            </a:r>
            <a:r>
              <a:rPr lang="ru-RU" sz="2300" b="1" dirty="0"/>
              <a:t>наречия, </a:t>
            </a:r>
            <a:r>
              <a:rPr lang="ru-RU" sz="2300" dirty="0"/>
              <a:t>выражающие: • определенность (</a:t>
            </a:r>
            <a:r>
              <a:rPr lang="en-US" sz="2300" b="1" dirty="0"/>
              <a:t>actually, certainly, in fact, </a:t>
            </a:r>
            <a:r>
              <a:rPr lang="en-US" sz="2300" b="1" dirty="0" err="1"/>
              <a:t>etc</a:t>
            </a:r>
            <a:r>
              <a:rPr lang="en-US" sz="2300" dirty="0"/>
              <a:t>) • </a:t>
            </a:r>
            <a:r>
              <a:rPr lang="ru-RU" sz="2300" dirty="0"/>
              <a:t>вероятность (</a:t>
            </a:r>
            <a:r>
              <a:rPr lang="en-US" sz="2300" b="1" dirty="0"/>
              <a:t>apparently, perhaps, possibly, </a:t>
            </a:r>
            <a:r>
              <a:rPr lang="en-US" sz="2300" b="1" dirty="0" err="1"/>
              <a:t>etc</a:t>
            </a:r>
            <a:r>
              <a:rPr lang="en-US" sz="2300" dirty="0"/>
              <a:t>); </a:t>
            </a:r>
            <a:r>
              <a:rPr lang="ru-RU" sz="2300" dirty="0"/>
              <a:t>отношение (</a:t>
            </a:r>
            <a:r>
              <a:rPr lang="en-US" sz="2300" b="1" dirty="0"/>
              <a:t>amazingly, interestingly, surprisingly, </a:t>
            </a:r>
            <a:r>
              <a:rPr lang="en-US" sz="2300" b="1" dirty="0" err="1"/>
              <a:t>etc</a:t>
            </a:r>
            <a:r>
              <a:rPr lang="en-US" sz="2300" dirty="0"/>
              <a:t>) • </a:t>
            </a:r>
            <a:r>
              <a:rPr lang="ru-RU" sz="2300" dirty="0"/>
              <a:t>стиль/подход (</a:t>
            </a:r>
            <a:r>
              <a:rPr lang="en-US" sz="2300" b="1" dirty="0"/>
              <a:t>according to, generally, typically, </a:t>
            </a:r>
            <a:r>
              <a:rPr lang="en-US" sz="2300" b="1" dirty="0" err="1"/>
              <a:t>etc</a:t>
            </a:r>
            <a:r>
              <a:rPr lang="en-US" sz="2300" dirty="0"/>
              <a:t>) • </a:t>
            </a:r>
            <a:r>
              <a:rPr lang="ru-RU" sz="2300" dirty="0"/>
              <a:t>частоту действия (</a:t>
            </a:r>
            <a:r>
              <a:rPr lang="en-US" sz="2300" b="1" dirty="0"/>
              <a:t>always, often, sometimes, usually, </a:t>
            </a:r>
            <a:r>
              <a:rPr lang="en-US" sz="2300" b="1" dirty="0" err="1"/>
              <a:t>etc</a:t>
            </a:r>
            <a:r>
              <a:rPr lang="en-US" sz="2300" b="1" dirty="0"/>
              <a:t>).</a:t>
            </a:r>
          </a:p>
          <a:p>
            <a:pPr marL="0" indent="0">
              <a:buNone/>
            </a:pPr>
            <a:r>
              <a:rPr lang="en-US" sz="2300" b="1" dirty="0"/>
              <a:t> </a:t>
            </a:r>
            <a:r>
              <a:rPr lang="ru-RU" sz="2300" dirty="0"/>
              <a:t>3) </a:t>
            </a:r>
            <a:r>
              <a:rPr lang="ru-RU" sz="2300" b="1" dirty="0"/>
              <a:t>указатели множества </a:t>
            </a:r>
            <a:r>
              <a:rPr lang="ru-RU" sz="2300" dirty="0"/>
              <a:t>(</a:t>
            </a:r>
            <a:r>
              <a:rPr lang="en-US" sz="2300" dirty="0"/>
              <a:t>all, most, many, some, certain, </a:t>
            </a:r>
            <a:r>
              <a:rPr lang="en-US" sz="2300" dirty="0" err="1"/>
              <a:t>etc</a:t>
            </a:r>
            <a:r>
              <a:rPr lang="en-US" sz="2300" dirty="0"/>
              <a:t>) </a:t>
            </a:r>
            <a:endParaRPr lang="ru-RU" sz="2300" b="1" dirty="0"/>
          </a:p>
          <a:p>
            <a:endParaRPr lang="ru-RU" sz="2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907" y="434639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Содержание программы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30216"/>
          <a:stretch/>
        </p:blipFill>
        <p:spPr>
          <a:xfrm>
            <a:off x="3359011" y="1152907"/>
            <a:ext cx="5537853" cy="549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4" y="1617651"/>
            <a:ext cx="10070375" cy="429357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16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09498" y="469936"/>
            <a:ext cx="9144000" cy="10008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872" y="648795"/>
            <a:ext cx="9169626" cy="643097"/>
          </a:xfrm>
        </p:spPr>
        <p:txBody>
          <a:bodyPr/>
          <a:lstStyle/>
          <a:p>
            <a:pPr algn="ctr"/>
            <a:r>
              <a:rPr lang="ru-RU" b="1" i="1" dirty="0"/>
              <a:t>Лексико-грамматические средства </a:t>
            </a:r>
            <a:r>
              <a:rPr lang="en-US" b="1" i="1" dirty="0"/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0343" y="1790700"/>
            <a:ext cx="10671855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4</a:t>
            </a:r>
            <a:r>
              <a:rPr lang="ru-RU" sz="2400" b="1" dirty="0"/>
              <a:t>) сложные предложения </a:t>
            </a:r>
            <a:r>
              <a:rPr lang="ru-RU" sz="2400" dirty="0"/>
              <a:t>(безличные с инфинитивными конструкциями и придаточными с </a:t>
            </a:r>
            <a:r>
              <a:rPr lang="en-US" sz="2400" dirty="0"/>
              <a:t>that) </a:t>
            </a:r>
            <a:r>
              <a:rPr lang="ru-RU" sz="2400" dirty="0"/>
              <a:t>с использованием: </a:t>
            </a:r>
            <a:endParaRPr lang="en-US" sz="2400" dirty="0"/>
          </a:p>
          <a:p>
            <a:pPr marL="0" indent="0">
              <a:buNone/>
            </a:pPr>
            <a:r>
              <a:rPr lang="ru-RU" sz="2400" dirty="0"/>
              <a:t>• </a:t>
            </a:r>
            <a:r>
              <a:rPr lang="ru-RU" sz="2400" b="1" dirty="0"/>
              <a:t>глаголов</a:t>
            </a:r>
            <a:r>
              <a:rPr lang="ru-RU" sz="2400" dirty="0"/>
              <a:t>, выражающих отношение (</a:t>
            </a:r>
            <a:r>
              <a:rPr lang="en-US" sz="2400" dirty="0"/>
              <a:t>seem, tend, look like, appear to be, think, believe, doubt, be sure, indicate, suggest, conclude, expect, hope, </a:t>
            </a:r>
            <a:r>
              <a:rPr lang="en-US" sz="2400" dirty="0" err="1"/>
              <a:t>etc</a:t>
            </a:r>
            <a:r>
              <a:rPr lang="en-US" sz="2400" dirty="0"/>
              <a:t>), </a:t>
            </a:r>
            <a:r>
              <a:rPr lang="en-US" sz="2400" b="1" dirty="0" err="1"/>
              <a:t>например</a:t>
            </a:r>
            <a:r>
              <a:rPr lang="en-US" sz="2400" dirty="0"/>
              <a:t>: It might be suggested that..., It seems/appears that… It tends to... </a:t>
            </a:r>
          </a:p>
          <a:p>
            <a:pPr marL="0" indent="0">
              <a:buNone/>
            </a:pPr>
            <a:r>
              <a:rPr lang="ru-RU" sz="2400" dirty="0"/>
              <a:t>• </a:t>
            </a:r>
            <a:r>
              <a:rPr lang="ru-RU" sz="2400" b="1" dirty="0"/>
              <a:t>прилагательных</a:t>
            </a:r>
            <a:r>
              <a:rPr lang="ru-RU" sz="2400" dirty="0"/>
              <a:t>, выражающих отношение (</a:t>
            </a:r>
            <a:r>
              <a:rPr lang="en-US" sz="2400" dirty="0"/>
              <a:t>certain, clear, likely, essential, important, interesting, happy, able, easy, difficult, </a:t>
            </a:r>
            <a:r>
              <a:rPr lang="en-US" sz="2400" dirty="0" err="1"/>
              <a:t>etc</a:t>
            </a:r>
            <a:r>
              <a:rPr lang="en-US" sz="2400" dirty="0"/>
              <a:t>), </a:t>
            </a:r>
            <a:r>
              <a:rPr lang="ru-RU" sz="2400" b="1" dirty="0"/>
              <a:t>например</a:t>
            </a:r>
            <a:r>
              <a:rPr lang="ru-RU" sz="2400" dirty="0"/>
              <a:t>: </a:t>
            </a:r>
            <a:r>
              <a:rPr lang="en-US" sz="2400" dirty="0"/>
              <a:t>It is important to develop… It may be possible to obtain ...</a:t>
            </a:r>
          </a:p>
          <a:p>
            <a:pPr marL="0" indent="0">
              <a:buNone/>
            </a:pPr>
            <a:r>
              <a:rPr lang="ru-RU" sz="2400" dirty="0"/>
              <a:t>• </a:t>
            </a:r>
            <a:r>
              <a:rPr lang="ru-RU" sz="2400" b="1" dirty="0"/>
              <a:t>существительных</a:t>
            </a:r>
            <a:r>
              <a:rPr lang="ru-RU" sz="2400" dirty="0"/>
              <a:t>, выражающих отношение (</a:t>
            </a:r>
            <a:r>
              <a:rPr lang="en-US" sz="2400" dirty="0"/>
              <a:t>conclusion, fact, observation, assumption, hope, tendency, obligation, </a:t>
            </a:r>
            <a:r>
              <a:rPr lang="en-US" sz="2400" dirty="0" err="1"/>
              <a:t>etc</a:t>
            </a:r>
            <a:r>
              <a:rPr lang="en-US" sz="2400" dirty="0"/>
              <a:t>), </a:t>
            </a:r>
            <a:r>
              <a:rPr lang="ru-RU" sz="2400" b="1" dirty="0"/>
              <a:t>например</a:t>
            </a:r>
            <a:r>
              <a:rPr lang="ru-RU" sz="2400" dirty="0"/>
              <a:t>: </a:t>
            </a:r>
            <a:r>
              <a:rPr lang="en-US" sz="2400" dirty="0" err="1"/>
              <a:t>Th</a:t>
            </a:r>
            <a:r>
              <a:rPr lang="ru-RU" sz="2400" dirty="0" err="1"/>
              <a:t>еге</a:t>
            </a:r>
            <a:r>
              <a:rPr lang="ru-RU" sz="2400" dirty="0"/>
              <a:t> </a:t>
            </a:r>
            <a:r>
              <a:rPr lang="en-US" sz="2400" dirty="0"/>
              <a:t>is every hope that …It could be the case that...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27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96883" y="469936"/>
            <a:ext cx="9144000" cy="12064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883" y="395510"/>
            <a:ext cx="8911687" cy="1280890"/>
          </a:xfrm>
        </p:spPr>
        <p:txBody>
          <a:bodyPr/>
          <a:lstStyle/>
          <a:p>
            <a:pPr algn="ctr"/>
            <a:r>
              <a:rPr lang="ru-RU" b="1" i="1" dirty="0"/>
              <a:t>Эмоционально-экспрессивные средства языка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883" y="2133600"/>
            <a:ext cx="10035041" cy="3777622"/>
          </a:xfrm>
        </p:spPr>
        <p:txBody>
          <a:bodyPr>
            <a:noAutofit/>
          </a:bodyPr>
          <a:lstStyle/>
          <a:p>
            <a:r>
              <a:rPr lang="ru-RU" sz="2400" dirty="0"/>
              <a:t> </a:t>
            </a:r>
            <a:r>
              <a:rPr lang="ru-RU" sz="2400" b="1" dirty="0"/>
              <a:t>эмоционально-экспрессивные прилагательные </a:t>
            </a:r>
            <a:r>
              <a:rPr lang="ru-RU" sz="2400" dirty="0"/>
              <a:t>(</a:t>
            </a:r>
            <a:r>
              <a:rPr lang="en-US" sz="2400" dirty="0"/>
              <a:t>outstanding); </a:t>
            </a:r>
            <a:endParaRPr lang="ru-RU" sz="2400" dirty="0"/>
          </a:p>
          <a:p>
            <a:r>
              <a:rPr lang="ru-RU" sz="2400" b="1" dirty="0"/>
              <a:t>формы превосходной степени прилагательных, выражающие сравнение</a:t>
            </a:r>
            <a:r>
              <a:rPr lang="ru-RU" sz="2400" dirty="0"/>
              <a:t> (</a:t>
            </a:r>
            <a:r>
              <a:rPr lang="en-US" sz="2400" dirty="0"/>
              <a:t>the most interesting thing); </a:t>
            </a:r>
            <a:endParaRPr lang="ru-RU" sz="2400" dirty="0"/>
          </a:p>
          <a:p>
            <a:r>
              <a:rPr lang="en-US" sz="2400" dirty="0"/>
              <a:t> </a:t>
            </a:r>
            <a:r>
              <a:rPr lang="ru-RU" sz="2400" b="1" dirty="0"/>
              <a:t>вводные слова, наречия, усилительные и ограничительные частицы</a:t>
            </a:r>
            <a:r>
              <a:rPr lang="ru-RU" sz="2400" dirty="0"/>
              <a:t> (</a:t>
            </a:r>
            <a:r>
              <a:rPr lang="en-US" sz="2400" dirty="0"/>
              <a:t>very, extremely, fully, highly, almost, strongly, entirely, completely, totally, significantly, relatively, quite, slightly, rather, only, somewhat, hardly, just, </a:t>
            </a:r>
            <a:r>
              <a:rPr lang="en-US" sz="2400" dirty="0" err="1"/>
              <a:t>etc</a:t>
            </a:r>
            <a:r>
              <a:rPr lang="en-US" sz="2400" dirty="0"/>
              <a:t>); </a:t>
            </a:r>
            <a:endParaRPr lang="ru-RU" sz="2400" dirty="0"/>
          </a:p>
          <a:p>
            <a:r>
              <a:rPr lang="ru-RU" sz="2400" dirty="0"/>
              <a:t>«</a:t>
            </a:r>
            <a:r>
              <a:rPr lang="ru-RU" sz="2400" b="1" dirty="0"/>
              <a:t>проблемные» вопросы</a:t>
            </a:r>
            <a:r>
              <a:rPr lang="ru-RU" sz="2400" dirty="0"/>
              <a:t>, привлекающие внимание читателя (</a:t>
            </a:r>
            <a:r>
              <a:rPr lang="ru-RU" sz="2400" dirty="0" err="1"/>
              <a:t>What</a:t>
            </a:r>
            <a:r>
              <a:rPr lang="ru-RU" sz="2400" dirty="0"/>
              <a:t> </a:t>
            </a:r>
            <a:r>
              <a:rPr lang="ru-RU" sz="2400" dirty="0" err="1"/>
              <a:t>can</a:t>
            </a:r>
            <a:r>
              <a:rPr lang="ru-RU" sz="2400" dirty="0"/>
              <a:t> </a:t>
            </a:r>
            <a:r>
              <a:rPr lang="ru-RU" sz="2400" dirty="0" err="1"/>
              <a:t>be</a:t>
            </a:r>
            <a:r>
              <a:rPr lang="ru-RU" sz="2400" dirty="0"/>
              <a:t> </a:t>
            </a:r>
            <a:r>
              <a:rPr lang="ru-RU" sz="2400" dirty="0" err="1"/>
              <a:t>done</a:t>
            </a:r>
            <a:r>
              <a:rPr lang="ru-RU" sz="2400" dirty="0"/>
              <a:t> </a:t>
            </a:r>
            <a:r>
              <a:rPr lang="ru-RU" sz="2400" dirty="0" err="1"/>
              <a:t>in</a:t>
            </a:r>
            <a:r>
              <a:rPr lang="ru-RU" sz="2400" dirty="0"/>
              <a:t> </a:t>
            </a:r>
            <a:r>
              <a:rPr lang="ru-RU" sz="2400" dirty="0" err="1"/>
              <a:t>this</a:t>
            </a:r>
            <a:r>
              <a:rPr lang="ru-RU" sz="2400" dirty="0"/>
              <a:t> </a:t>
            </a:r>
            <a:r>
              <a:rPr lang="ru-RU" sz="2400" dirty="0" err="1"/>
              <a:t>case</a:t>
            </a:r>
            <a:r>
              <a:rPr lang="ru-RU" sz="2400" dirty="0"/>
              <a:t>?).</a:t>
            </a:r>
            <a:r>
              <a:rPr lang="en-US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(Пример 6</a:t>
            </a:r>
            <a:r>
              <a:rPr lang="en-US" sz="2400" dirty="0">
                <a:solidFill>
                  <a:srgbClr val="FF0000"/>
                </a:solidFill>
              </a:rPr>
              <a:t>a)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79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72" y="1048134"/>
            <a:ext cx="9484012" cy="545974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5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13235" y="469937"/>
            <a:ext cx="9144000" cy="10008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392" y="609547"/>
            <a:ext cx="8911687" cy="754796"/>
          </a:xfrm>
        </p:spPr>
        <p:txBody>
          <a:bodyPr/>
          <a:lstStyle/>
          <a:p>
            <a:pPr algn="ctr"/>
            <a:r>
              <a:rPr lang="ru-RU" b="1" i="1" dirty="0"/>
              <a:t>Формальность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579" y="2263246"/>
            <a:ext cx="10616890" cy="3777622"/>
          </a:xfrm>
        </p:spPr>
        <p:txBody>
          <a:bodyPr>
            <a:noAutofit/>
          </a:bodyPr>
          <a:lstStyle/>
          <a:p>
            <a:r>
              <a:rPr lang="ru-RU" sz="2300" dirty="0"/>
              <a:t>следует избегать употребления:</a:t>
            </a:r>
          </a:p>
          <a:p>
            <a:r>
              <a:rPr lang="ru-RU" sz="2300" dirty="0"/>
              <a:t> </a:t>
            </a:r>
            <a:r>
              <a:rPr lang="ru-RU" sz="2300" b="1" dirty="0"/>
              <a:t>разговорных, неформальных слов и выражений </a:t>
            </a:r>
            <a:r>
              <a:rPr lang="ru-RU" sz="2300" dirty="0"/>
              <a:t>("</a:t>
            </a:r>
            <a:r>
              <a:rPr lang="en-US" sz="2300" dirty="0"/>
              <a:t>the States", "stuff", "a lot of, "thing", "sort of, </a:t>
            </a:r>
            <a:r>
              <a:rPr lang="en-US" sz="2300" dirty="0" err="1"/>
              <a:t>etc</a:t>
            </a:r>
            <a:r>
              <a:rPr lang="en-US" sz="2300" dirty="0"/>
              <a:t>); </a:t>
            </a:r>
            <a:endParaRPr lang="ru-RU" sz="2300" dirty="0"/>
          </a:p>
          <a:p>
            <a:r>
              <a:rPr lang="en-US" sz="2300" dirty="0"/>
              <a:t> </a:t>
            </a:r>
            <a:r>
              <a:rPr lang="ru-RU" sz="2300" b="1" dirty="0"/>
              <a:t>сокращенных форм </a:t>
            </a:r>
            <a:r>
              <a:rPr lang="ru-RU" sz="2300" dirty="0"/>
              <a:t>(</a:t>
            </a:r>
            <a:r>
              <a:rPr lang="en-US" sz="2300" dirty="0"/>
              <a:t>isn't, can't, shouldn't, info, ad, </a:t>
            </a:r>
            <a:r>
              <a:rPr lang="en-US" sz="2300" dirty="0" err="1"/>
              <a:t>etc</a:t>
            </a:r>
            <a:r>
              <a:rPr lang="en-US" sz="2300" dirty="0"/>
              <a:t>); </a:t>
            </a:r>
            <a:endParaRPr lang="ru-RU" sz="2300" dirty="0"/>
          </a:p>
          <a:p>
            <a:r>
              <a:rPr lang="en-US" sz="2300" dirty="0"/>
              <a:t> </a:t>
            </a:r>
            <a:r>
              <a:rPr lang="ru-RU" sz="2300" b="1" dirty="0"/>
              <a:t>фразовых глаголов </a:t>
            </a:r>
            <a:r>
              <a:rPr lang="ru-RU" sz="2300" dirty="0"/>
              <a:t>(</a:t>
            </a:r>
            <a:r>
              <a:rPr lang="en-US" sz="2300" dirty="0"/>
              <a:t>look into, put up with, get off, </a:t>
            </a:r>
            <a:r>
              <a:rPr lang="en-US" sz="2300" dirty="0" err="1"/>
              <a:t>etc</a:t>
            </a:r>
            <a:r>
              <a:rPr lang="en-US" sz="2300" dirty="0"/>
              <a:t>); </a:t>
            </a:r>
            <a:endParaRPr lang="ru-RU" sz="2300" dirty="0"/>
          </a:p>
          <a:p>
            <a:r>
              <a:rPr lang="en-US" sz="2300" dirty="0"/>
              <a:t> </a:t>
            </a:r>
            <a:r>
              <a:rPr lang="ru-RU" sz="2300" b="1" dirty="0"/>
              <a:t>идиом</a:t>
            </a:r>
            <a:r>
              <a:rPr lang="ru-RU" sz="2300" dirty="0"/>
              <a:t> ("</a:t>
            </a:r>
            <a:r>
              <a:rPr lang="en-US" sz="2300" dirty="0"/>
              <a:t>I am not going to pay a penny"); </a:t>
            </a:r>
            <a:endParaRPr lang="ru-RU" sz="2300" dirty="0"/>
          </a:p>
          <a:p>
            <a:r>
              <a:rPr lang="en-US" sz="2300" dirty="0"/>
              <a:t> </a:t>
            </a:r>
            <a:r>
              <a:rPr lang="ru-RU" sz="2300" b="1" dirty="0"/>
              <a:t>личных местоимений </a:t>
            </a:r>
            <a:r>
              <a:rPr lang="ru-RU" sz="2300" dirty="0"/>
              <a:t>(</a:t>
            </a:r>
            <a:r>
              <a:rPr lang="en-US" sz="2300" dirty="0"/>
              <a:t>I</a:t>
            </a:r>
            <a:r>
              <a:rPr lang="ru-RU" sz="2300" dirty="0"/>
              <a:t>, </a:t>
            </a:r>
            <a:r>
              <a:rPr lang="en-US" sz="2300" dirty="0"/>
              <a:t>you, we); </a:t>
            </a:r>
            <a:endParaRPr lang="ru-RU" sz="2300" dirty="0"/>
          </a:p>
          <a:p>
            <a:r>
              <a:rPr lang="en-US" sz="2300" dirty="0"/>
              <a:t> </a:t>
            </a:r>
            <a:r>
              <a:rPr lang="ru-RU" sz="2300" b="1" dirty="0"/>
              <a:t>прямых вопросов к читателю</a:t>
            </a:r>
            <a:endParaRPr lang="ru-RU" sz="2300" dirty="0"/>
          </a:p>
          <a:p>
            <a:endParaRPr lang="ru-RU" sz="23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12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613210" y="136743"/>
            <a:ext cx="9144000" cy="10008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210" y="346524"/>
            <a:ext cx="8911687" cy="1280890"/>
          </a:xfrm>
        </p:spPr>
        <p:txBody>
          <a:bodyPr/>
          <a:lstStyle/>
          <a:p>
            <a:pPr algn="ctr"/>
            <a:r>
              <a:rPr lang="ru-RU" b="1" i="1" dirty="0"/>
              <a:t>Черты формальности: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1137557"/>
            <a:ext cx="10277702" cy="3777622"/>
          </a:xfrm>
        </p:spPr>
        <p:txBody>
          <a:bodyPr>
            <a:noAutofit/>
          </a:bodyPr>
          <a:lstStyle/>
          <a:p>
            <a:r>
              <a:rPr lang="ru-RU" sz="1900" b="1" dirty="0"/>
              <a:t>использование нейтральной или более формальной лексики </a:t>
            </a:r>
            <a:r>
              <a:rPr lang="ru-RU" sz="1900" dirty="0"/>
              <a:t>(</a:t>
            </a:r>
            <a:r>
              <a:rPr lang="en-US" sz="1900" dirty="0"/>
              <a:t>discuss</a:t>
            </a:r>
            <a:r>
              <a:rPr lang="ru-RU" sz="1900" dirty="0"/>
              <a:t>; </a:t>
            </a:r>
            <a:r>
              <a:rPr lang="en-US" sz="1900" dirty="0"/>
              <a:t>talk about, examine</a:t>
            </a:r>
            <a:r>
              <a:rPr lang="ru-RU" sz="1900" dirty="0"/>
              <a:t>; </a:t>
            </a:r>
            <a:r>
              <a:rPr lang="en-US" sz="1900" dirty="0"/>
              <a:t>have a look at, acquire;</a:t>
            </a:r>
            <a:r>
              <a:rPr lang="ru-RU" sz="1900" dirty="0"/>
              <a:t> </a:t>
            </a:r>
            <a:r>
              <a:rPr lang="en-US" sz="1900" dirty="0"/>
              <a:t>get, advantages and disadvantages; pros and cons, </a:t>
            </a:r>
            <a:r>
              <a:rPr lang="en-US" sz="1900" dirty="0" err="1"/>
              <a:t>etc</a:t>
            </a:r>
            <a:r>
              <a:rPr lang="en-US" sz="1900" dirty="0"/>
              <a:t>)</a:t>
            </a:r>
          </a:p>
          <a:p>
            <a:r>
              <a:rPr lang="ru-RU" sz="1900" b="1" dirty="0"/>
              <a:t>использование более формальной грамматики</a:t>
            </a:r>
            <a:r>
              <a:rPr lang="ru-RU" sz="1900" dirty="0"/>
              <a:t>, например безличных </a:t>
            </a:r>
            <a:r>
              <a:rPr lang="en-US" sz="1900" dirty="0"/>
              <a:t>there/it </a:t>
            </a:r>
            <a:r>
              <a:rPr lang="ru-RU" sz="1900" dirty="0"/>
              <a:t>в качестве подлежащего (</a:t>
            </a:r>
            <a:r>
              <a:rPr lang="en-US" sz="1900" dirty="0"/>
              <a:t>There is a serious flaw in… It is very difficult to ...);</a:t>
            </a:r>
          </a:p>
          <a:p>
            <a:r>
              <a:rPr lang="ru-RU" sz="1900" b="1" dirty="0"/>
              <a:t>использование неопределенного языка вместо утвердительного </a:t>
            </a:r>
            <a:r>
              <a:rPr lang="ru-RU" sz="1900" dirty="0"/>
              <a:t>- модальных глаголов </a:t>
            </a:r>
            <a:r>
              <a:rPr lang="ru-RU" sz="1900" dirty="0" err="1"/>
              <a:t>may</a:t>
            </a:r>
            <a:r>
              <a:rPr lang="ru-RU" sz="1900" dirty="0"/>
              <a:t>/</a:t>
            </a:r>
            <a:r>
              <a:rPr lang="ru-RU" sz="1900" dirty="0" err="1"/>
              <a:t>might</a:t>
            </a:r>
            <a:r>
              <a:rPr lang="ru-RU" sz="1900" dirty="0"/>
              <a:t>, наречий </a:t>
            </a:r>
            <a:r>
              <a:rPr lang="ru-RU" sz="1900" dirty="0" err="1"/>
              <a:t>possibly</a:t>
            </a:r>
            <a:r>
              <a:rPr lang="ru-RU" sz="1900" dirty="0"/>
              <a:t>/</a:t>
            </a:r>
            <a:r>
              <a:rPr lang="ru-RU" sz="1900" dirty="0" err="1"/>
              <a:t>probably</a:t>
            </a:r>
            <a:r>
              <a:rPr lang="ru-RU" sz="1900" dirty="0"/>
              <a:t>, глаголов </a:t>
            </a:r>
            <a:r>
              <a:rPr lang="ru-RU" sz="1900" dirty="0" err="1"/>
              <a:t>seem</a:t>
            </a:r>
            <a:r>
              <a:rPr lang="ru-RU" sz="1900" dirty="0"/>
              <a:t> </a:t>
            </a:r>
            <a:r>
              <a:rPr lang="ru-RU" sz="1900" dirty="0" err="1"/>
              <a:t>to</a:t>
            </a:r>
            <a:r>
              <a:rPr lang="ru-RU" sz="1900" dirty="0"/>
              <a:t>/ </a:t>
            </a:r>
            <a:r>
              <a:rPr lang="ru-RU" sz="1900" dirty="0" err="1"/>
              <a:t>appear</a:t>
            </a:r>
            <a:r>
              <a:rPr lang="ru-RU" sz="1900" dirty="0"/>
              <a:t>, </a:t>
            </a:r>
            <a:r>
              <a:rPr lang="ru-RU" sz="1900" dirty="0" err="1"/>
              <a:t>etc</a:t>
            </a:r>
            <a:r>
              <a:rPr lang="ru-RU" sz="1900" dirty="0"/>
              <a:t>, показывающих недостаточную уверенность говорящего (так называемое </a:t>
            </a:r>
            <a:r>
              <a:rPr lang="ru-RU" sz="1900" b="1" dirty="0"/>
              <a:t>хеджирование</a:t>
            </a:r>
            <a:r>
              <a:rPr lang="ru-RU" sz="1900" dirty="0"/>
              <a:t>);</a:t>
            </a:r>
            <a:endParaRPr lang="en-US" sz="1900" dirty="0"/>
          </a:p>
          <a:p>
            <a:r>
              <a:rPr lang="ru-RU" sz="1900" b="1" dirty="0"/>
              <a:t>использование страдательного залога </a:t>
            </a:r>
            <a:r>
              <a:rPr lang="ru-RU" sz="1900" dirty="0"/>
              <a:t>в качестве безличных конструкций (</a:t>
            </a:r>
            <a:r>
              <a:rPr lang="ru-RU" sz="1900" dirty="0" err="1"/>
              <a:t>Some</a:t>
            </a:r>
            <a:r>
              <a:rPr lang="ru-RU" sz="1900" dirty="0"/>
              <a:t> </a:t>
            </a:r>
            <a:r>
              <a:rPr lang="ru-RU" sz="1900" dirty="0" err="1"/>
              <a:t>restrictions</a:t>
            </a:r>
            <a:r>
              <a:rPr lang="ru-RU" sz="1900" dirty="0"/>
              <a:t> </a:t>
            </a:r>
            <a:r>
              <a:rPr lang="ru-RU" sz="1900" dirty="0" err="1"/>
              <a:t>should</a:t>
            </a:r>
            <a:r>
              <a:rPr lang="ru-RU" sz="1900" dirty="0"/>
              <a:t> </a:t>
            </a:r>
            <a:r>
              <a:rPr lang="ru-RU" sz="1900" dirty="0" err="1"/>
              <a:t>be</a:t>
            </a:r>
            <a:r>
              <a:rPr lang="ru-RU" sz="1900" dirty="0"/>
              <a:t> </a:t>
            </a:r>
            <a:r>
              <a:rPr lang="ru-RU" sz="1900" dirty="0" err="1"/>
              <a:t>imposed</a:t>
            </a:r>
            <a:r>
              <a:rPr lang="ru-RU" sz="1900" dirty="0"/>
              <a:t>...) </a:t>
            </a:r>
            <a:r>
              <a:rPr lang="ru-RU" sz="1900" dirty="0">
                <a:solidFill>
                  <a:srgbClr val="FF0000"/>
                </a:solidFill>
              </a:rPr>
              <a:t>(Пример </a:t>
            </a:r>
            <a:r>
              <a:rPr lang="ru-RU" sz="1900" dirty="0" smtClean="0">
                <a:solidFill>
                  <a:srgbClr val="FF0000"/>
                </a:solidFill>
              </a:rPr>
              <a:t>№7)</a:t>
            </a:r>
            <a:r>
              <a:rPr lang="en-US" sz="1900" dirty="0" smtClean="0">
                <a:solidFill>
                  <a:srgbClr val="FF0000"/>
                </a:solidFill>
              </a:rPr>
              <a:t>   </a:t>
            </a:r>
            <a:endParaRPr lang="ru-RU" sz="1900" dirty="0">
              <a:solidFill>
                <a:srgbClr val="FF0000"/>
              </a:solidFill>
            </a:endParaRPr>
          </a:p>
          <a:p>
            <a:endParaRPr lang="ru-RU" sz="19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5836"/>
          <a:stretch/>
        </p:blipFill>
        <p:spPr>
          <a:xfrm>
            <a:off x="2075878" y="4915179"/>
            <a:ext cx="7772399" cy="169830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90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13209" y="287375"/>
            <a:ext cx="9144000" cy="13073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209" y="313867"/>
            <a:ext cx="8911687" cy="1280890"/>
          </a:xfrm>
        </p:spPr>
        <p:txBody>
          <a:bodyPr/>
          <a:lstStyle/>
          <a:p>
            <a:pPr algn="ctr"/>
            <a:r>
              <a:rPr lang="ru-RU" b="1" i="1" smtClean="0"/>
              <a:t>Номинальность, информационная насыщенность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2541" y="1594757"/>
            <a:ext cx="10343016" cy="3777622"/>
          </a:xfrm>
        </p:spPr>
        <p:txBody>
          <a:bodyPr>
            <a:noAutofit/>
          </a:bodyPr>
          <a:lstStyle/>
          <a:p>
            <a:r>
              <a:rPr lang="ru-RU" sz="2000" b="1" dirty="0"/>
              <a:t>Номинальность</a:t>
            </a:r>
            <a:r>
              <a:rPr lang="ru-RU" sz="2000" dirty="0"/>
              <a:t> - тенденция к большему употреблению существительных и относительно меньшему употреблению глаголов. </a:t>
            </a:r>
            <a:r>
              <a:rPr lang="ru-RU" sz="2000" dirty="0">
                <a:solidFill>
                  <a:srgbClr val="FF0000"/>
                </a:solidFill>
              </a:rPr>
              <a:t>(Пример №</a:t>
            </a:r>
            <a:r>
              <a:rPr lang="en-US" sz="2000" dirty="0">
                <a:solidFill>
                  <a:srgbClr val="FF0000"/>
                </a:solidFill>
              </a:rPr>
              <a:t>8</a:t>
            </a:r>
            <a:r>
              <a:rPr lang="ru-RU" sz="2000" dirty="0">
                <a:solidFill>
                  <a:srgbClr val="FF0000"/>
                </a:solidFill>
              </a:rPr>
              <a:t>) 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ru-RU" sz="2000" b="1" dirty="0" smtClean="0"/>
              <a:t>Информационная </a:t>
            </a:r>
            <a:r>
              <a:rPr lang="ru-RU" sz="2000" b="1" dirty="0"/>
              <a:t>насыщенность</a:t>
            </a:r>
            <a:r>
              <a:rPr lang="ru-RU" sz="2000" dirty="0"/>
              <a:t>: письменная речь является необычайно информационной по цели высказывания, потому что обычно создается в </a:t>
            </a:r>
            <a:r>
              <a:rPr lang="ru-RU" sz="2000" b="1" dirty="0"/>
              <a:t>контролируемых ситуациях</a:t>
            </a:r>
            <a:r>
              <a:rPr lang="ru-RU" sz="2000" dirty="0"/>
              <a:t>, когда есть время на обдумывание и возможно что-то переписать по-другому. </a:t>
            </a:r>
            <a:r>
              <a:rPr lang="ru-RU" sz="2000" dirty="0">
                <a:solidFill>
                  <a:srgbClr val="FF0000"/>
                </a:solidFill>
              </a:rPr>
              <a:t>(Пример №9)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049" y="2512913"/>
            <a:ext cx="7798847" cy="167195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99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42" y="1039731"/>
            <a:ext cx="9993086" cy="549955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1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29711" y="444485"/>
            <a:ext cx="9144000" cy="10008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29" y="616138"/>
            <a:ext cx="8911687" cy="708412"/>
          </a:xfrm>
        </p:spPr>
        <p:txBody>
          <a:bodyPr/>
          <a:lstStyle/>
          <a:p>
            <a:pPr algn="ctr"/>
            <a:r>
              <a:rPr lang="ru-RU" b="1" i="1" dirty="0"/>
              <a:t>Сжатость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8461" y="1445299"/>
            <a:ext cx="10279969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Компрессия:</a:t>
            </a:r>
          </a:p>
          <a:p>
            <a:pPr marL="0" indent="0">
              <a:buNone/>
            </a:pPr>
            <a:r>
              <a:rPr lang="ru-RU" sz="2000" dirty="0"/>
              <a:t>• словосочетаний имен существительных </a:t>
            </a:r>
            <a:r>
              <a:rPr lang="ru-RU" sz="2000" b="1" dirty="0"/>
              <a:t>(</a:t>
            </a:r>
            <a:r>
              <a:rPr lang="en-US" sz="2000" b="1" dirty="0"/>
              <a:t>productivity increase, quality improvement, baggage inspection procedure, justice department officials, settlements tax increases, </a:t>
            </a:r>
            <a:r>
              <a:rPr lang="en-US" sz="2000" b="1" dirty="0" err="1"/>
              <a:t>etc</a:t>
            </a:r>
            <a:r>
              <a:rPr lang="en-US" sz="2000" b="1" dirty="0"/>
              <a:t>); </a:t>
            </a:r>
            <a:endParaRPr lang="ru-RU" sz="2000" b="1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ru-RU" sz="2000" dirty="0"/>
              <a:t>словосочетаний имен существительных с атрибутивными прилагательными </a:t>
            </a:r>
            <a:r>
              <a:rPr lang="ru-RU" sz="2000" b="1" dirty="0"/>
              <a:t>(</a:t>
            </a:r>
            <a:r>
              <a:rPr lang="en-US" sz="2000" b="1" dirty="0"/>
              <a:t>a large number, unusual circumstances, </a:t>
            </a:r>
            <a:r>
              <a:rPr lang="en-US" sz="2000" b="1" dirty="0" err="1"/>
              <a:t>etc</a:t>
            </a:r>
            <a:r>
              <a:rPr lang="en-US" sz="2000" b="1" dirty="0"/>
              <a:t>); </a:t>
            </a:r>
            <a:endParaRPr lang="ru-RU" sz="2000" b="1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ru-RU" sz="2000" dirty="0"/>
              <a:t>замены придаточных предложений причастными или инфинитивными конструкциями </a:t>
            </a:r>
            <a:r>
              <a:rPr lang="ru-RU" sz="2000" b="1" dirty="0"/>
              <a:t>(</a:t>
            </a:r>
            <a:r>
              <a:rPr lang="en-US" sz="2000" b="1" dirty="0"/>
              <a:t>greenhouse gas emission driven by a surge in coal use, companies supplying energy); </a:t>
            </a:r>
            <a:endParaRPr lang="ru-RU" sz="2000" b="1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ru-RU" sz="2000" dirty="0"/>
              <a:t>фраз с предлогами </a:t>
            </a:r>
            <a:r>
              <a:rPr lang="ru-RU" sz="2000" b="1" dirty="0"/>
              <a:t>(</a:t>
            </a:r>
            <a:r>
              <a:rPr lang="en-US" sz="2000" b="1" dirty="0"/>
              <a:t>the first step in seeking quicker treatment, to determine the effect of salt on the growth and development of paddy</a:t>
            </a:r>
            <a:r>
              <a:rPr lang="en-US" sz="2000" dirty="0"/>
              <a:t>); 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ru-RU" sz="2000" dirty="0"/>
              <a:t>фраз-приложений </a:t>
            </a:r>
            <a:r>
              <a:rPr lang="ru-RU" sz="2000" b="1" dirty="0"/>
              <a:t>(</a:t>
            </a:r>
            <a:r>
              <a:rPr lang="en-US" sz="2000" b="1" dirty="0"/>
              <a:t>In four cohorts (Athens, Keio, Mayo, and Florence), investigators stated that....) </a:t>
            </a:r>
            <a:endParaRPr lang="ru-RU" sz="2000" b="1" dirty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00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827" y="599810"/>
            <a:ext cx="8911687" cy="741068"/>
          </a:xfrm>
        </p:spPr>
        <p:txBody>
          <a:bodyPr/>
          <a:lstStyle/>
          <a:p>
            <a:pPr algn="ctr"/>
            <a:r>
              <a:rPr lang="ru-RU" b="1" dirty="0"/>
              <a:t>Структура научной статьи (</a:t>
            </a:r>
            <a:r>
              <a:rPr lang="en-US" b="1" dirty="0"/>
              <a:t>IMRAD</a:t>
            </a:r>
            <a:r>
              <a:rPr lang="ru-RU" b="1" dirty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827" y="1872343"/>
            <a:ext cx="8915400" cy="3777622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название </a:t>
            </a:r>
            <a:r>
              <a:rPr lang="ru-RU" sz="2400" dirty="0"/>
              <a:t>(</a:t>
            </a:r>
            <a:r>
              <a:rPr lang="en-US" sz="2400" dirty="0"/>
              <a:t>Title); </a:t>
            </a:r>
          </a:p>
          <a:p>
            <a:r>
              <a:rPr lang="ru-RU" sz="2400" dirty="0" smtClean="0"/>
              <a:t>аннотация </a:t>
            </a:r>
            <a:r>
              <a:rPr lang="ru-RU" sz="2400" dirty="0"/>
              <a:t>(</a:t>
            </a:r>
            <a:r>
              <a:rPr lang="en-US" sz="2400" dirty="0"/>
              <a:t>Abstract); </a:t>
            </a:r>
          </a:p>
          <a:p>
            <a:r>
              <a:rPr lang="ru-RU" sz="2400" dirty="0" smtClean="0"/>
              <a:t>введение </a:t>
            </a:r>
            <a:r>
              <a:rPr lang="ru-RU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ntroduction); </a:t>
            </a:r>
          </a:p>
          <a:p>
            <a:r>
              <a:rPr lang="ru-RU" sz="2400" dirty="0" smtClean="0"/>
              <a:t>методы </a:t>
            </a:r>
            <a:r>
              <a:rPr lang="ru-RU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ethods); (Theoretical Basis)</a:t>
            </a:r>
          </a:p>
          <a:p>
            <a:r>
              <a:rPr lang="ru-RU" sz="2400" dirty="0" smtClean="0"/>
              <a:t>результаты </a:t>
            </a:r>
            <a:r>
              <a:rPr lang="ru-RU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/>
              <a:t>esults); </a:t>
            </a:r>
          </a:p>
          <a:p>
            <a:r>
              <a:rPr lang="ru-RU" sz="2400" dirty="0" smtClean="0"/>
              <a:t>обсуждение </a:t>
            </a:r>
            <a:r>
              <a:rPr lang="ru-RU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iscussion); </a:t>
            </a:r>
          </a:p>
          <a:p>
            <a:r>
              <a:rPr lang="ru-RU" sz="2400" dirty="0" smtClean="0"/>
              <a:t>заключение </a:t>
            </a:r>
            <a:r>
              <a:rPr lang="ru-RU" sz="2400" dirty="0"/>
              <a:t>( </a:t>
            </a:r>
            <a:r>
              <a:rPr lang="en-US" sz="2400" dirty="0"/>
              <a:t>Conclusion); </a:t>
            </a:r>
          </a:p>
          <a:p>
            <a:r>
              <a:rPr lang="ru-RU" sz="2400" dirty="0" smtClean="0"/>
              <a:t>благодарности </a:t>
            </a:r>
            <a:r>
              <a:rPr lang="ru-RU" sz="2400" dirty="0"/>
              <a:t>(</a:t>
            </a:r>
            <a:r>
              <a:rPr lang="en-US" sz="2400" dirty="0"/>
              <a:t>Acknowledgements); </a:t>
            </a:r>
          </a:p>
          <a:p>
            <a:r>
              <a:rPr lang="ru-RU" sz="2400" dirty="0" smtClean="0"/>
              <a:t>список </a:t>
            </a:r>
            <a:r>
              <a:rPr lang="ru-RU" sz="2400" dirty="0"/>
              <a:t>литературы (</a:t>
            </a:r>
            <a:r>
              <a:rPr lang="en-US" sz="2400" dirty="0"/>
              <a:t>References).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25826" y="365125"/>
            <a:ext cx="9825945" cy="13255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dirty="0" smtClean="0"/>
              <a:t>Структура научной статьи (</a:t>
            </a:r>
            <a:r>
              <a:rPr lang="en-US" sz="4400" b="1" dirty="0" smtClean="0"/>
              <a:t>IMRAD</a:t>
            </a:r>
            <a:r>
              <a:rPr lang="ru-RU" sz="4400" b="1" dirty="0" smtClean="0"/>
              <a:t>)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72732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501" y="550433"/>
            <a:ext cx="8911687" cy="839822"/>
          </a:xfrm>
        </p:spPr>
        <p:txBody>
          <a:bodyPr/>
          <a:lstStyle/>
          <a:p>
            <a:pPr algn="ctr"/>
            <a:r>
              <a:rPr lang="ru-RU" b="1" dirty="0" smtClean="0"/>
              <a:t>Пособие по программе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60" y="1879600"/>
            <a:ext cx="3318328" cy="4697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278" y="1879600"/>
            <a:ext cx="3536135" cy="46979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562" y="1879600"/>
            <a:ext cx="3279337" cy="469792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8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34886" y="307562"/>
            <a:ext cx="9171284" cy="12705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5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6" y="215599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IMRAD</a:t>
            </a:r>
            <a:r>
              <a:rPr lang="ru-RU" dirty="0"/>
              <a:t> для гуманитарных и социальных наук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2186" y="1899205"/>
            <a:ext cx="10116683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► введение (</a:t>
            </a:r>
            <a:r>
              <a:rPr lang="en-US" sz="2400" dirty="0"/>
              <a:t>Introduction);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►теория (Т</a:t>
            </a:r>
            <a:r>
              <a:rPr lang="en-US" sz="2400" dirty="0" err="1"/>
              <a:t>heory</a:t>
            </a:r>
            <a:r>
              <a:rPr lang="en-US" sz="2400" dirty="0"/>
              <a:t>); </a:t>
            </a:r>
            <a:endParaRPr lang="ru-RU" sz="2400" dirty="0"/>
          </a:p>
          <a:p>
            <a:pPr marL="0" indent="0">
              <a:buNone/>
            </a:pPr>
            <a:r>
              <a:rPr lang="en-US" sz="2400" dirty="0"/>
              <a:t>► </a:t>
            </a:r>
            <a:r>
              <a:rPr lang="ru-RU" sz="2400" dirty="0"/>
              <a:t>данные и методы (</a:t>
            </a:r>
            <a:r>
              <a:rPr lang="en-US" sz="2400" dirty="0"/>
              <a:t>Data and Methods); </a:t>
            </a:r>
            <a:endParaRPr lang="ru-RU" sz="2400" dirty="0"/>
          </a:p>
          <a:p>
            <a:pPr marL="0" indent="0">
              <a:buNone/>
            </a:pPr>
            <a:r>
              <a:rPr lang="en-US" sz="2400" dirty="0"/>
              <a:t>► </a:t>
            </a:r>
            <a:r>
              <a:rPr lang="ru-RU" sz="2400" dirty="0"/>
              <a:t>модель (</a:t>
            </a:r>
            <a:r>
              <a:rPr lang="en-US" sz="2400" dirty="0"/>
              <a:t>Econometric Modeling); </a:t>
            </a:r>
            <a:endParaRPr lang="ru-RU" sz="2400" dirty="0"/>
          </a:p>
          <a:p>
            <a:pPr marL="0" indent="0">
              <a:buNone/>
            </a:pPr>
            <a:r>
              <a:rPr lang="en-US" sz="2400" dirty="0"/>
              <a:t>► </a:t>
            </a:r>
            <a:r>
              <a:rPr lang="ru-RU" sz="2400" dirty="0"/>
              <a:t>данные (</a:t>
            </a:r>
            <a:r>
              <a:rPr lang="en-US" sz="2400" dirty="0"/>
              <a:t>Data); </a:t>
            </a:r>
            <a:endParaRPr lang="ru-RU" sz="2400" dirty="0"/>
          </a:p>
          <a:p>
            <a:pPr marL="0" indent="0">
              <a:buNone/>
            </a:pPr>
            <a:r>
              <a:rPr lang="en-US" sz="2400" dirty="0"/>
              <a:t>► </a:t>
            </a:r>
            <a:r>
              <a:rPr lang="ru-RU" sz="2400" dirty="0"/>
              <a:t>полученные результаты (</a:t>
            </a:r>
            <a:r>
              <a:rPr lang="en-US" sz="2400" dirty="0"/>
              <a:t>Results); </a:t>
            </a:r>
            <a:endParaRPr lang="ru-RU" sz="2400" dirty="0"/>
          </a:p>
          <a:p>
            <a:pPr marL="0" indent="0">
              <a:buNone/>
            </a:pPr>
            <a:r>
              <a:rPr lang="en-US" sz="2400" dirty="0"/>
              <a:t>► </a:t>
            </a:r>
            <a:r>
              <a:rPr lang="ru-RU" sz="2400" dirty="0"/>
              <a:t>заключение ( </a:t>
            </a:r>
            <a:r>
              <a:rPr lang="en-US" sz="2400" dirty="0"/>
              <a:t>Conclusions, or Discussion and Implications)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Работа над оформлением результатов исследований в виде научной статьи начинается с </a:t>
            </a:r>
            <a:r>
              <a:rPr lang="ru-RU" sz="2400" b="1" dirty="0"/>
              <a:t>изучения требований к авторам выбранного журнала.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06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78797" y="330196"/>
            <a:ext cx="9832770" cy="12394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5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797" y="514959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>Структура </a:t>
            </a:r>
            <a:r>
              <a:rPr lang="en-US" b="1" dirty="0"/>
              <a:t>IMRAD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3991" y="1795849"/>
            <a:ext cx="10002383" cy="3777622"/>
          </a:xfrm>
        </p:spPr>
        <p:txBody>
          <a:bodyPr>
            <a:noAutofit/>
          </a:bodyPr>
          <a:lstStyle/>
          <a:p>
            <a:r>
              <a:rPr lang="ru-RU" sz="2400" b="1" dirty="0"/>
              <a:t>Аннотация ( </a:t>
            </a:r>
            <a:r>
              <a:rPr lang="en-US" sz="2400" b="1" dirty="0"/>
              <a:t>Abstract)</a:t>
            </a:r>
            <a:r>
              <a:rPr lang="ru-RU" sz="2400" dirty="0"/>
              <a:t> – о чем статья –кратко формулируются актуальность работы, цель исследования, используемые методы и подходы, полученные результаты(выводы) и возможности их практического применения. Не должно быть ссылок на использованную литературу. Сокращения и аббревиатуры должны быть расшифрованы. Объём аннотации – 100-300 слов.</a:t>
            </a:r>
          </a:p>
          <a:p>
            <a:r>
              <a:rPr lang="ru-RU" sz="2400" b="1" dirty="0"/>
              <a:t>Ключевые слова</a:t>
            </a:r>
            <a:r>
              <a:rPr lang="en-US" sz="2400" b="1" dirty="0"/>
              <a:t> (Key words)</a:t>
            </a:r>
            <a:r>
              <a:rPr lang="ru-RU" sz="2400" b="1" dirty="0"/>
              <a:t> </a:t>
            </a:r>
            <a:r>
              <a:rPr lang="ru-RU" sz="2400" dirty="0"/>
              <a:t>– как Вашу статью могут найти. Могут быть отдельные слова или словосочетания. Допускается 3-10 ключевых слов, обычно – 4-5.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41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0829" y="2133600"/>
            <a:ext cx="9773783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Введение 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ntroduction)</a:t>
            </a:r>
            <a:r>
              <a:rPr lang="ru-RU" sz="2400" dirty="0"/>
              <a:t>- </a:t>
            </a:r>
          </a:p>
          <a:p>
            <a:r>
              <a:rPr lang="ru-RU" sz="2400" dirty="0"/>
              <a:t>1. Почему важна данная проблема, что актуально исследовать сейчас? </a:t>
            </a:r>
          </a:p>
          <a:p>
            <a:r>
              <a:rPr lang="ru-RU" sz="2400" dirty="0"/>
              <a:t>2. Что уже известно о предмете исследования, </a:t>
            </a:r>
          </a:p>
          <a:p>
            <a:r>
              <a:rPr lang="ru-RU" sz="2400" dirty="0"/>
              <a:t>3. Что мы не знаем о предмете исследования? </a:t>
            </a:r>
          </a:p>
          <a:p>
            <a:r>
              <a:rPr lang="ru-RU" sz="2400" dirty="0"/>
              <a:t>4. Что мы покажем в данной статье? </a:t>
            </a:r>
          </a:p>
          <a:p>
            <a:r>
              <a:rPr lang="ru-RU" sz="2400" dirty="0"/>
              <a:t>5. На какие источники мы будем опираться, чтобы дать ответы на выше обозначенные вопросы?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34552" y="330196"/>
            <a:ext cx="9832770" cy="12394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5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34552" y="514959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Структура </a:t>
            </a:r>
            <a:r>
              <a:rPr lang="en-US" b="1" dirty="0" smtClean="0"/>
              <a:t>IMRAD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3065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78797" y="330196"/>
            <a:ext cx="9832770" cy="12394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5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797" y="607974"/>
            <a:ext cx="8911687" cy="724740"/>
          </a:xfrm>
        </p:spPr>
        <p:txBody>
          <a:bodyPr/>
          <a:lstStyle/>
          <a:p>
            <a:pPr algn="ctr"/>
            <a:r>
              <a:rPr lang="ru-RU" b="1" dirty="0"/>
              <a:t>Структура </a:t>
            </a:r>
            <a:r>
              <a:rPr lang="en-US" b="1" dirty="0"/>
              <a:t>IMRAD. </a:t>
            </a:r>
            <a:r>
              <a:rPr lang="ru-RU" b="1" dirty="0"/>
              <a:t>Основная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9253" y="1709057"/>
            <a:ext cx="10473647" cy="4577443"/>
          </a:xfrm>
        </p:spPr>
        <p:txBody>
          <a:bodyPr>
            <a:noAutofit/>
          </a:bodyPr>
          <a:lstStyle/>
          <a:p>
            <a:r>
              <a:rPr lang="ru-RU" sz="2400" b="1" dirty="0"/>
              <a:t>Методы </a:t>
            </a:r>
            <a:r>
              <a:rPr lang="ru-RU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ethods and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aterials) –</a:t>
            </a:r>
            <a:r>
              <a:rPr lang="ru-RU" sz="2400" dirty="0"/>
              <a:t> описать как именно проводилось исследование, Что/сколько/когда измеряли или изучали ( в случае, если проводили анализ литературы)</a:t>
            </a:r>
          </a:p>
          <a:p>
            <a:r>
              <a:rPr lang="ru-RU" sz="2400" b="1" dirty="0"/>
              <a:t>Результаты</a:t>
            </a:r>
            <a:r>
              <a:rPr lang="ru-RU" sz="2400" dirty="0"/>
              <a:t> (</a:t>
            </a:r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/>
              <a:t>esults) – </a:t>
            </a:r>
            <a:r>
              <a:rPr lang="ru-RU" sz="2400" dirty="0"/>
              <a:t> только полученные данные ( лучше в виде таблиц, графиков, диаграмм;</a:t>
            </a:r>
            <a:r>
              <a:rPr lang="ru-RU" sz="2400" dirty="0">
                <a:solidFill>
                  <a:srgbClr val="FF0000"/>
                </a:solidFill>
              </a:rPr>
              <a:t> И (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nd</a:t>
            </a:r>
            <a:r>
              <a:rPr lang="ru-RU" sz="2400" dirty="0"/>
              <a:t>)</a:t>
            </a:r>
          </a:p>
          <a:p>
            <a:r>
              <a:rPr lang="ru-RU" sz="2400" b="1" dirty="0"/>
              <a:t>Обсуждение</a:t>
            </a:r>
            <a:r>
              <a:rPr lang="ru-RU" sz="2400" dirty="0"/>
              <a:t> (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iscussion)</a:t>
            </a:r>
            <a:r>
              <a:rPr lang="ru-RU" sz="2400" dirty="0"/>
              <a:t> -1. Интерпретация результатов( что именно означают полученные результаты); 2.Ограничения исследования( что не было изучено в рамках темы); 3.Возможности практического или теоретического применения результатов Вашей статьи; 4.Подтвредилась ли обозначенная гипотеза; 5.Напрвление дальнейших исследований.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14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78797" y="330196"/>
            <a:ext cx="9832770" cy="12394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5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797" y="583481"/>
            <a:ext cx="8911687" cy="773725"/>
          </a:xfrm>
        </p:spPr>
        <p:txBody>
          <a:bodyPr/>
          <a:lstStyle/>
          <a:p>
            <a:pPr algn="ctr"/>
            <a:r>
              <a:rPr lang="ru-RU" b="1" dirty="0"/>
              <a:t>Структура </a:t>
            </a:r>
            <a:r>
              <a:rPr lang="en-US" b="1" dirty="0"/>
              <a:t> IMRAD.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553" y="1660072"/>
            <a:ext cx="9924059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/>
              <a:t>Заключение</a:t>
            </a:r>
            <a:r>
              <a:rPr lang="ru-RU" sz="2400" dirty="0"/>
              <a:t> (</a:t>
            </a:r>
            <a:r>
              <a:rPr lang="en-US" sz="2400" dirty="0"/>
              <a:t>Conclusion) </a:t>
            </a:r>
            <a:endParaRPr lang="ru-RU" sz="2400" dirty="0"/>
          </a:p>
          <a:p>
            <a:r>
              <a:rPr lang="ru-RU" sz="2400" dirty="0"/>
              <a:t>1. Получилось ли доказать гипотезу?</a:t>
            </a:r>
          </a:p>
          <a:p>
            <a:r>
              <a:rPr lang="ru-RU" sz="2400" dirty="0"/>
              <a:t>2. Какое значение имеют Ваши результаты?</a:t>
            </a:r>
          </a:p>
          <a:p>
            <a:r>
              <a:rPr lang="ru-RU" sz="2400" dirty="0"/>
              <a:t>3. Как их можно применить на практике?</a:t>
            </a:r>
          </a:p>
          <a:p>
            <a:r>
              <a:rPr lang="ru-RU" sz="2400" dirty="0"/>
              <a:t>4. На какие следующие вопросы предстоит ответить по этой теме?</a:t>
            </a:r>
          </a:p>
          <a:p>
            <a:pPr marL="0" indent="0">
              <a:buNone/>
            </a:pPr>
            <a:r>
              <a:rPr lang="ru-RU" sz="2400" b="1" dirty="0"/>
              <a:t>Благодарности</a:t>
            </a:r>
            <a:r>
              <a:rPr lang="ru-RU" sz="2400" dirty="0"/>
              <a:t> (</a:t>
            </a:r>
            <a:r>
              <a:rPr lang="en-US" sz="2400" dirty="0"/>
              <a:t>Acknowledgements) - </a:t>
            </a:r>
            <a:r>
              <a:rPr lang="ru-RU" sz="2400" dirty="0"/>
              <a:t>информация о коллегах или грантах, при поддержке которых была выполнена работа.</a:t>
            </a:r>
          </a:p>
          <a:p>
            <a:pPr marL="0" indent="0">
              <a:buNone/>
            </a:pPr>
            <a:r>
              <a:rPr lang="ru-RU" sz="2400" b="1" dirty="0"/>
              <a:t>Список литературы </a:t>
            </a:r>
            <a:r>
              <a:rPr lang="ru-RU" sz="2400" dirty="0"/>
              <a:t>(</a:t>
            </a:r>
            <a:r>
              <a:rPr lang="en-US" sz="2400" dirty="0"/>
              <a:t>References) – </a:t>
            </a:r>
            <a:r>
              <a:rPr lang="ru-RU" sz="2400" dirty="0"/>
              <a:t>не менее 20 источников, 2-3 свежие работы(5-10 лет), 1/3 оригинальных работ( АЯ).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75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02570" y="603443"/>
            <a:ext cx="10387012" cy="75027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570" y="603443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>Структура обзорной статьи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9572" y="1333500"/>
            <a:ext cx="10051369" cy="3777622"/>
          </a:xfrm>
        </p:spPr>
        <p:txBody>
          <a:bodyPr>
            <a:noAutofit/>
          </a:bodyPr>
          <a:lstStyle/>
          <a:p>
            <a:r>
              <a:rPr lang="ru-RU" b="1" dirty="0"/>
              <a:t>Название,</a:t>
            </a:r>
            <a:r>
              <a:rPr lang="ru-RU" dirty="0"/>
              <a:t> определяется автором с учетом темы работы и проблемы исследования;</a:t>
            </a:r>
          </a:p>
          <a:p>
            <a:r>
              <a:rPr lang="ru-RU" b="1" dirty="0"/>
              <a:t>Аннотация. </a:t>
            </a:r>
            <a:r>
              <a:rPr lang="ru-RU" dirty="0"/>
              <a:t>Общее, краткое представление о содержательной части работы. Составить аннотацию к статье можно перед ее написанием или после в зависимости от того, насколько автор погружен в выбранную им тему на теоретическом и практическом уровне. Максимальный объем по количеству слов – 200;</a:t>
            </a:r>
          </a:p>
          <a:p>
            <a:r>
              <a:rPr lang="ru-RU" b="1" dirty="0"/>
              <a:t>Введение</a:t>
            </a:r>
            <a:r>
              <a:rPr lang="ru-RU" dirty="0"/>
              <a:t>. В этом разделе отображается структура и взаимосвязи между отдельными составными частями работы, что дает возможность сформировать представление о том, какой теме посвящена статья, и какие положения будут в ней представлены;</a:t>
            </a:r>
          </a:p>
          <a:p>
            <a:r>
              <a:rPr lang="ru-RU" b="1" dirty="0"/>
              <a:t>Основная часть</a:t>
            </a:r>
            <a:r>
              <a:rPr lang="ru-RU" dirty="0"/>
              <a:t>. Данный раздел содержит в себе собранный автором материал по выбранной теме исследования, результаты сравнительного анализа разных работ и выводы, сделанные автором на основе проведенной оценки по теме;</a:t>
            </a:r>
          </a:p>
          <a:p>
            <a:r>
              <a:rPr lang="ru-RU" b="1" dirty="0"/>
              <a:t>Выводы.</a:t>
            </a:r>
            <a:r>
              <a:rPr lang="ru-RU" dirty="0"/>
              <a:t> Рекомендации для дальнейших исследований, это могут быть предложения об интеграции научных инноваций, призванных создать оптимальные условия для решения проблем, затронутых в статье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249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02570" y="537538"/>
            <a:ext cx="10387012" cy="111002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5287" y="512462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>Принципы написания обзорной статьи: 5</a:t>
            </a:r>
            <a:r>
              <a:rPr lang="en-US" b="1" dirty="0"/>
              <a:t>Cs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573" y="2163097"/>
            <a:ext cx="9740439" cy="3777622"/>
          </a:xfrm>
        </p:spPr>
        <p:txBody>
          <a:bodyPr>
            <a:normAutofit/>
          </a:bodyPr>
          <a:lstStyle/>
          <a:p>
            <a:r>
              <a:rPr lang="ru-RU" sz="2800" dirty="0"/>
              <a:t>Цитирование (</a:t>
            </a:r>
            <a:r>
              <a:rPr lang="en-US" sz="2800" b="1" dirty="0"/>
              <a:t>c</a:t>
            </a:r>
            <a:r>
              <a:rPr lang="en-US" sz="2800" dirty="0"/>
              <a:t>ite)</a:t>
            </a:r>
            <a:r>
              <a:rPr lang="ru-RU" sz="2800" dirty="0"/>
              <a:t>;</a:t>
            </a:r>
            <a:endParaRPr lang="en-US" sz="2800" dirty="0"/>
          </a:p>
          <a:p>
            <a:r>
              <a:rPr lang="ru-RU" sz="2800" dirty="0"/>
              <a:t>Сравнение (</a:t>
            </a:r>
            <a:r>
              <a:rPr lang="en-US" sz="2800" b="1" dirty="0"/>
              <a:t>c</a:t>
            </a:r>
            <a:r>
              <a:rPr lang="en-US" sz="2800" dirty="0"/>
              <a:t>ompare)</a:t>
            </a:r>
            <a:r>
              <a:rPr lang="ru-RU" sz="2800" dirty="0"/>
              <a:t>;</a:t>
            </a:r>
          </a:p>
          <a:p>
            <a:r>
              <a:rPr lang="ru-RU" sz="2800" dirty="0"/>
              <a:t>Противопоставление (</a:t>
            </a:r>
            <a:r>
              <a:rPr lang="en-US" sz="2800" b="1" dirty="0"/>
              <a:t>c</a:t>
            </a:r>
            <a:r>
              <a:rPr lang="en-US" sz="2800" dirty="0"/>
              <a:t>ontrast);</a:t>
            </a:r>
          </a:p>
          <a:p>
            <a:r>
              <a:rPr lang="ru-RU" sz="2800" dirty="0"/>
              <a:t>Критика (</a:t>
            </a:r>
            <a:r>
              <a:rPr lang="en-US" sz="2800" b="1" dirty="0"/>
              <a:t>c</a:t>
            </a:r>
            <a:r>
              <a:rPr lang="en-US" sz="2800" dirty="0"/>
              <a:t>ritique);</a:t>
            </a:r>
            <a:r>
              <a:rPr lang="ru-RU" sz="2800" dirty="0"/>
              <a:t> </a:t>
            </a:r>
          </a:p>
          <a:p>
            <a:r>
              <a:rPr lang="ru-RU" sz="2800" dirty="0"/>
              <a:t>Установление связей </a:t>
            </a:r>
            <a:r>
              <a:rPr lang="en-US" sz="2800" dirty="0"/>
              <a:t>(</a:t>
            </a:r>
            <a:r>
              <a:rPr lang="en-US" sz="2800" b="1" dirty="0"/>
              <a:t>c</a:t>
            </a:r>
            <a:r>
              <a:rPr lang="en-US" sz="2800" dirty="0"/>
              <a:t>onnect)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067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02570" y="603443"/>
            <a:ext cx="10387012" cy="75027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342" y="644633"/>
            <a:ext cx="8911687" cy="1280890"/>
          </a:xfrm>
        </p:spPr>
        <p:txBody>
          <a:bodyPr/>
          <a:lstStyle/>
          <a:p>
            <a:pPr algn="ctr"/>
            <a:r>
              <a:rPr lang="en-US" b="1" dirty="0" smtClean="0"/>
              <a:t>5Cs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818" y="1646903"/>
            <a:ext cx="9725692" cy="47981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Cite</a:t>
            </a:r>
            <a:r>
              <a:rPr lang="en-US" sz="2200" dirty="0"/>
              <a:t>: Citations are important for literature reviews because they credit the authors who have</a:t>
            </a:r>
            <a:r>
              <a:rPr lang="ru-RU" sz="2200" dirty="0"/>
              <a:t> </a:t>
            </a:r>
            <a:r>
              <a:rPr lang="en-US" sz="2200" dirty="0"/>
              <a:t>previously conducted related research and give a time frame to validate the relevance of the source.</a:t>
            </a:r>
            <a:endParaRPr lang="ru-RU" sz="2200" dirty="0"/>
          </a:p>
          <a:p>
            <a:r>
              <a:rPr lang="en-US" sz="2200" dirty="0"/>
              <a:t>• Who is the author?</a:t>
            </a:r>
            <a:endParaRPr lang="ru-RU" sz="2200" dirty="0"/>
          </a:p>
          <a:p>
            <a:r>
              <a:rPr lang="en-US" sz="2200" dirty="0"/>
              <a:t>• What year was the source published?</a:t>
            </a:r>
            <a:endParaRPr lang="ru-RU" sz="2200" dirty="0"/>
          </a:p>
          <a:p>
            <a:r>
              <a:rPr lang="en-US" sz="2200" dirty="0"/>
              <a:t>• Is this a well-known and cited source?</a:t>
            </a:r>
            <a:endParaRPr lang="ru-RU" sz="2200" dirty="0"/>
          </a:p>
          <a:p>
            <a:pPr marL="0" indent="0">
              <a:buNone/>
            </a:pPr>
            <a:r>
              <a:rPr lang="en-US" sz="2200" b="1" dirty="0"/>
              <a:t>Compare</a:t>
            </a:r>
            <a:r>
              <a:rPr lang="en-US" sz="2200" dirty="0"/>
              <a:t>: Examine multiple sources and see what is similar in their findings.</a:t>
            </a:r>
            <a:endParaRPr lang="ru-RU" sz="2200" dirty="0"/>
          </a:p>
          <a:p>
            <a:r>
              <a:rPr lang="en-US" sz="2200" dirty="0"/>
              <a:t>• Are the results of multiple sources similar?</a:t>
            </a:r>
            <a:endParaRPr lang="ru-RU" sz="2200" dirty="0"/>
          </a:p>
          <a:p>
            <a:r>
              <a:rPr lang="en-US" sz="2200" dirty="0"/>
              <a:t>• Are the methodologies similar?</a:t>
            </a:r>
            <a:endParaRPr lang="ru-RU" sz="2200" dirty="0"/>
          </a:p>
          <a:p>
            <a:r>
              <a:rPr lang="en-US" sz="2200" dirty="0"/>
              <a:t>• Are the research questions similar?</a:t>
            </a:r>
          </a:p>
          <a:p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76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02570" y="595205"/>
            <a:ext cx="10387012" cy="75027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035" y="636032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5 Cs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0034" y="1622323"/>
            <a:ext cx="10061191" cy="4763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Contrast:</a:t>
            </a:r>
            <a:r>
              <a:rPr lang="en-US" dirty="0"/>
              <a:t> Examine multiple sources and see what is different in their findings.</a:t>
            </a:r>
            <a:endParaRPr lang="ru-RU" dirty="0"/>
          </a:p>
          <a:p>
            <a:r>
              <a:rPr lang="en-US" dirty="0"/>
              <a:t>• Are the results of multiple sources different?</a:t>
            </a:r>
            <a:endParaRPr lang="ru-RU" dirty="0"/>
          </a:p>
          <a:p>
            <a:r>
              <a:rPr lang="en-US" dirty="0"/>
              <a:t>• Are the methodologies different?</a:t>
            </a:r>
            <a:endParaRPr lang="ru-RU" dirty="0"/>
          </a:p>
          <a:p>
            <a:r>
              <a:rPr lang="en-US" dirty="0"/>
              <a:t>• Are the research questions different?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Critique:</a:t>
            </a:r>
            <a:r>
              <a:rPr lang="en-US" dirty="0"/>
              <a:t> Consider what could have been done differently in the study.</a:t>
            </a:r>
          </a:p>
          <a:p>
            <a:r>
              <a:rPr lang="en-US" dirty="0"/>
              <a:t>• Was the research question properly addressed?</a:t>
            </a:r>
            <a:endParaRPr lang="ru-RU" dirty="0"/>
          </a:p>
          <a:p>
            <a:r>
              <a:rPr lang="en-US" dirty="0"/>
              <a:t>• Was the methodology appropriate?</a:t>
            </a:r>
            <a:endParaRPr lang="ru-RU" dirty="0"/>
          </a:p>
          <a:p>
            <a:r>
              <a:rPr lang="en-US" dirty="0"/>
              <a:t>• Do the results make sense for the study?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Connect:</a:t>
            </a:r>
            <a:r>
              <a:rPr lang="en-US" dirty="0"/>
              <a:t> Use your findings from the above points to build up your paper and provide background on</a:t>
            </a:r>
            <a:r>
              <a:rPr lang="ru-RU" dirty="0"/>
              <a:t> </a:t>
            </a:r>
            <a:r>
              <a:rPr lang="en-US" dirty="0"/>
              <a:t>what you are studying.</a:t>
            </a:r>
            <a:endParaRPr lang="ru-RU" dirty="0"/>
          </a:p>
          <a:p>
            <a:r>
              <a:rPr lang="en-US" dirty="0"/>
              <a:t>• What from each source supports your research?</a:t>
            </a:r>
            <a:endParaRPr lang="ru-RU" dirty="0"/>
          </a:p>
          <a:p>
            <a:r>
              <a:rPr lang="en-US" dirty="0"/>
              <a:t>• Could this be the methodology, results, or discussion portion of the source?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570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579" y="1573161"/>
            <a:ext cx="9808547" cy="4458929"/>
          </a:xfrm>
        </p:spPr>
        <p:txBody>
          <a:bodyPr>
            <a:noAutofit/>
          </a:bodyPr>
          <a:lstStyle/>
          <a:p>
            <a:r>
              <a:rPr lang="ru-RU" b="1" dirty="0"/>
              <a:t>ОС</a:t>
            </a:r>
            <a:r>
              <a:rPr lang="ru-RU" dirty="0"/>
              <a:t> - обобщает и анализирует </a:t>
            </a:r>
            <a:r>
              <a:rPr lang="ru-RU" b="1" dirty="0"/>
              <a:t>существующую информацию </a:t>
            </a:r>
            <a:r>
              <a:rPr lang="ru-RU" dirty="0"/>
              <a:t>по определенной теме, </a:t>
            </a:r>
            <a:r>
              <a:rPr lang="ru-RU" b="1" dirty="0"/>
              <a:t>ИС </a:t>
            </a:r>
            <a:r>
              <a:rPr lang="ru-RU" dirty="0"/>
              <a:t>- представление новых, оригинальных данных</a:t>
            </a:r>
            <a:r>
              <a:rPr lang="ru-RU" b="1" dirty="0"/>
              <a:t>, </a:t>
            </a:r>
            <a:r>
              <a:rPr lang="ru-RU" dirty="0"/>
              <a:t>на основе проведенного исследования </a:t>
            </a:r>
            <a:r>
              <a:rPr lang="ru-RU" b="1" dirty="0"/>
              <a:t>автором;</a:t>
            </a:r>
          </a:p>
          <a:p>
            <a:r>
              <a:rPr lang="ru-RU" b="1" dirty="0"/>
              <a:t>ОС = Введение </a:t>
            </a:r>
            <a:r>
              <a:rPr lang="ru-RU" dirty="0"/>
              <a:t> дипломной  работы. </a:t>
            </a:r>
            <a:r>
              <a:rPr lang="ru-RU" b="1" dirty="0"/>
              <a:t> </a:t>
            </a:r>
            <a:r>
              <a:rPr lang="ru-RU" dirty="0"/>
              <a:t> Сбор, анализ и обсуждение опубликованных материалов по теме;</a:t>
            </a:r>
          </a:p>
          <a:p>
            <a:r>
              <a:rPr lang="ru-RU" b="1" dirty="0"/>
              <a:t>ИС = Основная глава </a:t>
            </a:r>
            <a:r>
              <a:rPr lang="ru-RU" dirty="0"/>
              <a:t>дипломной работы. Представлены результаты научной работы, проведенной автором, материалы и использованные научные методы исследования;</a:t>
            </a:r>
          </a:p>
          <a:p>
            <a:r>
              <a:rPr lang="ru-RU" b="1" dirty="0"/>
              <a:t>Структура</a:t>
            </a:r>
            <a:r>
              <a:rPr lang="ru-RU" dirty="0"/>
              <a:t> ОС: введение, основная часть(анализ и сравнение существующих исследований), заключение(итоги и перспективы);</a:t>
            </a:r>
          </a:p>
          <a:p>
            <a:r>
              <a:rPr lang="ru-RU" b="1" dirty="0"/>
              <a:t>Структура </a:t>
            </a:r>
            <a:r>
              <a:rPr lang="ru-RU" dirty="0"/>
              <a:t>ИС: введение, методы и материалы, использованные исследователем, результаты без авторской оценки, обсуждение результатов, заключение( перспективы применения результатов и направления дальнейших исследований)</a:t>
            </a:r>
          </a:p>
          <a:p>
            <a:pPr marL="0" indent="0">
              <a:buNone/>
            </a:pPr>
            <a:r>
              <a:rPr lang="ru-RU" dirty="0"/>
              <a:t>Структура ИС - всегда по </a:t>
            </a:r>
            <a:r>
              <a:rPr lang="ru-RU" b="1" dirty="0"/>
              <a:t>установленному плану</a:t>
            </a:r>
            <a:r>
              <a:rPr lang="ru-RU" dirty="0"/>
              <a:t>, структура ОС – </a:t>
            </a:r>
            <a:r>
              <a:rPr lang="ru-RU" b="1" dirty="0"/>
              <a:t>более гибкая</a:t>
            </a:r>
            <a:r>
              <a:rPr lang="ru-RU" dirty="0"/>
              <a:t>( по тематическому или хронологическому плану)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71020" y="614744"/>
            <a:ext cx="9800858" cy="71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smtClean="0"/>
              <a:t>Обзорная статья </a:t>
            </a:r>
            <a:r>
              <a:rPr lang="en-US" sz="3200" b="1" smtClean="0"/>
              <a:t>vs</a:t>
            </a:r>
            <a:r>
              <a:rPr lang="ru-RU" sz="3200" b="1" smtClean="0"/>
              <a:t> Исследовательская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9521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422" y="629867"/>
            <a:ext cx="8929816" cy="680953"/>
          </a:xfrm>
        </p:spPr>
        <p:txBody>
          <a:bodyPr>
            <a:normAutofit/>
          </a:bodyPr>
          <a:lstStyle/>
          <a:p>
            <a:r>
              <a:rPr lang="ru-RU" b="1" dirty="0" smtClean="0"/>
              <a:t>Различные направления подготовки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579" y="1611537"/>
            <a:ext cx="9834838" cy="4945711"/>
          </a:xfrm>
        </p:spPr>
        <p:txBody>
          <a:bodyPr>
            <a:normAutofit/>
          </a:bodyPr>
          <a:lstStyle/>
          <a:p>
            <a:r>
              <a:rPr lang="ru-RU" dirty="0" smtClean="0"/>
              <a:t>Химико-технологический: (технология производства массы; тара и упаковка; микро- и макро целлюлоза; мелование и химикаты; виды сырья и процессы их обработки и т.д.)</a:t>
            </a:r>
          </a:p>
          <a:p>
            <a:r>
              <a:rPr lang="ru-RU" dirty="0" smtClean="0"/>
              <a:t>Тепло-энергетический: ( современные котельные установки; использование биотоплива; новые источники биотоплива; энергетическая безопасность; промышленная и гражданская топливная база; и т.д.)</a:t>
            </a:r>
          </a:p>
          <a:p>
            <a:r>
              <a:rPr lang="ru-RU" dirty="0" smtClean="0"/>
              <a:t>Автоматические системы управления технологическими процессами: (технологические машины и аппараты; цифровые технологические машины, робототехника; промышленный дизайн и т.д.)</a:t>
            </a:r>
          </a:p>
          <a:p>
            <a:r>
              <a:rPr lang="ru-RU" dirty="0" smtClean="0"/>
              <a:t>Экология: (системы очистки сточных вод предприятий  и котельных установок; современные методы применения химикатов и биоразлагаемых материалов; системы размещения отходов – воздух-вода-почва и т.д.)</a:t>
            </a:r>
          </a:p>
          <a:p>
            <a:r>
              <a:rPr lang="ru-RU" dirty="0" smtClean="0"/>
              <a:t>Экономика: (финансы и учет; экономика предприятия; лизинг; реклама и связи с общественностью; логистика и т.д.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579" y="2133600"/>
            <a:ext cx="10193033" cy="3777622"/>
          </a:xfrm>
        </p:spPr>
        <p:txBody>
          <a:bodyPr>
            <a:noAutofit/>
          </a:bodyPr>
          <a:lstStyle/>
          <a:p>
            <a:r>
              <a:rPr lang="ru-RU" sz="2400" b="1" dirty="0"/>
              <a:t>Общее в структуре</a:t>
            </a:r>
            <a:r>
              <a:rPr lang="ru-RU" sz="2400" dirty="0"/>
              <a:t>: Название, аннотация, ключевые слова, обзор исследований по теме, заключение, список литературы;</a:t>
            </a:r>
          </a:p>
          <a:p>
            <a:r>
              <a:rPr lang="ru-RU" sz="2400" b="1" dirty="0"/>
              <a:t>Общее в языковом наполнении и стиле</a:t>
            </a:r>
            <a:r>
              <a:rPr lang="ru-RU" sz="2400" dirty="0"/>
              <a:t>: логичность, четкость и ясность в изложении фактов, связанность изложения, отсутствие эмоциональных высказываний и личных оценок;</a:t>
            </a:r>
          </a:p>
          <a:p>
            <a:r>
              <a:rPr lang="ru-RU" sz="2400" b="1" dirty="0"/>
              <a:t>Сбор данных </a:t>
            </a:r>
            <a:r>
              <a:rPr lang="ru-RU" sz="2400" dirty="0"/>
              <a:t>достаточно обширный (20 статей по теме исследования, обязательно несколько статей за последние 5 лет);</a:t>
            </a:r>
          </a:p>
          <a:p>
            <a:r>
              <a:rPr lang="ru-RU" sz="2400" dirty="0"/>
              <a:t>Объяснение </a:t>
            </a:r>
            <a:r>
              <a:rPr lang="ru-RU" sz="2400" b="1" dirty="0"/>
              <a:t>необходимости</a:t>
            </a:r>
            <a:r>
              <a:rPr lang="ru-RU" sz="2400" dirty="0"/>
              <a:t> обзора или исследования;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19046" y="595205"/>
            <a:ext cx="10387012" cy="7502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/>
              <a:t>Обзорная статья </a:t>
            </a:r>
            <a:r>
              <a:rPr lang="en-US" sz="3200" b="1" dirty="0" smtClean="0"/>
              <a:t>&amp; </a:t>
            </a:r>
            <a:r>
              <a:rPr lang="ru-RU" sz="3200" b="1" dirty="0" smtClean="0"/>
              <a:t>Исследовательская статья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2314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098" y="512462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Примеры ИАР 2024-2025 учебного года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9098" y="2133600"/>
            <a:ext cx="9875514" cy="377762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Startup project </a:t>
            </a:r>
            <a:r>
              <a:rPr lang="en-US" sz="2000" dirty="0"/>
              <a:t> </a:t>
            </a:r>
            <a:r>
              <a:rPr lang="en-US" sz="2000" dirty="0" smtClean="0"/>
              <a:t>“Tools development </a:t>
            </a:r>
            <a:r>
              <a:rPr lang="en-US" sz="2000" dirty="0"/>
              <a:t>to </a:t>
            </a:r>
            <a:r>
              <a:rPr lang="en-US" sz="2000" dirty="0" smtClean="0"/>
              <a:t>ensure the continuity of the cold chain supply”; </a:t>
            </a:r>
          </a:p>
          <a:p>
            <a:r>
              <a:rPr lang="en-US" sz="2000" dirty="0" smtClean="0"/>
              <a:t>“Application of information systems for water quality management in the </a:t>
            </a:r>
            <a:r>
              <a:rPr lang="en-US" sz="2000" dirty="0" err="1" smtClean="0"/>
              <a:t>Luga</a:t>
            </a:r>
            <a:r>
              <a:rPr lang="en-US" sz="2000" dirty="0" smtClean="0"/>
              <a:t> river basin”;</a:t>
            </a:r>
          </a:p>
          <a:p>
            <a:r>
              <a:rPr lang="en-US" sz="2000" dirty="0" smtClean="0"/>
              <a:t>“ </a:t>
            </a:r>
            <a:r>
              <a:rPr lang="en-US" sz="2000" dirty="0"/>
              <a:t>P</a:t>
            </a:r>
            <a:r>
              <a:rPr lang="en-US" sz="2000" dirty="0" smtClean="0"/>
              <a:t>roject development of wastewater treatment facilities for  microcrystalline cellulose production”;</a:t>
            </a:r>
          </a:p>
          <a:p>
            <a:r>
              <a:rPr lang="en-US" sz="2000" dirty="0" smtClean="0"/>
              <a:t>“Simulation model development of steam-water tract of Recovery Boiler Unit”;</a:t>
            </a:r>
          </a:p>
          <a:p>
            <a:r>
              <a:rPr lang="en-US" sz="2000" b="1" dirty="0" smtClean="0"/>
              <a:t>Startup project </a:t>
            </a:r>
            <a:r>
              <a:rPr lang="en-US" sz="2000" dirty="0" smtClean="0"/>
              <a:t>“Business </a:t>
            </a:r>
            <a:r>
              <a:rPr lang="en-US" sz="2000" dirty="0"/>
              <a:t>project </a:t>
            </a:r>
            <a:r>
              <a:rPr lang="en-US" sz="2000" dirty="0" smtClean="0"/>
              <a:t>development of waste glass recycle from solid municipal waste into thermal insulation materials”;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02" y="75470"/>
            <a:ext cx="8880681" cy="767368"/>
          </a:xfrm>
        </p:spPr>
        <p:txBody>
          <a:bodyPr/>
          <a:lstStyle/>
          <a:p>
            <a:r>
              <a:rPr lang="ru-RU" dirty="0" smtClean="0"/>
              <a:t>Методика организации 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5231" y="1804731"/>
            <a:ext cx="10399381" cy="3554669"/>
          </a:xfrm>
        </p:spPr>
        <p:txBody>
          <a:bodyPr>
            <a:noAutofit/>
          </a:bodyPr>
          <a:lstStyle/>
          <a:p>
            <a:r>
              <a:rPr lang="ru-RU" sz="2000" dirty="0" smtClean="0"/>
              <a:t>Учёт </a:t>
            </a:r>
            <a:r>
              <a:rPr lang="ru-RU" sz="2000" dirty="0"/>
              <a:t>поведенческих, эмоциональных и когнитивных особенностей студентов </a:t>
            </a:r>
            <a:r>
              <a:rPr lang="ru-RU" sz="2000" dirty="0" smtClean="0"/>
              <a:t>(</a:t>
            </a:r>
            <a:r>
              <a:rPr lang="ru-RU" sz="2000" dirty="0"/>
              <a:t>Достаточно наполнить время занятия яркими эмоциями, поддерживаемыми живым, непринужденным общением в </a:t>
            </a:r>
            <a:r>
              <a:rPr lang="ru-RU" sz="2000" dirty="0" smtClean="0"/>
              <a:t>группе – опыт Г.А. </a:t>
            </a:r>
            <a:r>
              <a:rPr lang="ru-RU" sz="2000" dirty="0" err="1" smtClean="0"/>
              <a:t>Китайгородцевой</a:t>
            </a:r>
            <a:r>
              <a:rPr lang="ru-RU" sz="2000" dirty="0" smtClean="0"/>
              <a:t> – создание психологического климата с эмоциональной вовлеченность каждого. Результат впечатляющий, но кратковременный);</a:t>
            </a:r>
          </a:p>
          <a:p>
            <a:r>
              <a:rPr lang="ru-RU" sz="2000" dirty="0" smtClean="0"/>
              <a:t>Микролёрнинг - </a:t>
            </a:r>
            <a:r>
              <a:rPr lang="ru-RU" sz="2000" dirty="0"/>
              <a:t>впервые введенный в научный обиход в 2004 </a:t>
            </a:r>
            <a:r>
              <a:rPr lang="ru-RU" sz="2000" dirty="0" smtClean="0"/>
              <a:t>году, материал </a:t>
            </a:r>
            <a:r>
              <a:rPr lang="ru-RU" sz="2000" dirty="0"/>
              <a:t>занятия делится на мелкие блоки. Каждый блок имеет продолжительность 10 минут и призван способствовать развитию одной отдельной мысли, облеченной в привлекательную и без большого труда доступную для восприятия форму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r>
              <a:rPr lang="ru-RU" sz="2000" b="1" dirty="0"/>
              <a:t>ознакомиться, но не освоить их на уровне прочных и глубоких </a:t>
            </a:r>
            <a:r>
              <a:rPr lang="ru-RU" sz="2000" b="1" dirty="0" smtClean="0"/>
              <a:t>знаний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098" y="512462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>Методика организации подготовки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5146" y="1793352"/>
            <a:ext cx="10079466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нельзя ставить знак равенства между передачей информации и погружением в ее суть</a:t>
            </a:r>
          </a:p>
          <a:p>
            <a:r>
              <a:rPr lang="ru-RU" sz="2000" dirty="0"/>
              <a:t>прививать студентам навык управления собственным временем - временная компетентность;</a:t>
            </a:r>
          </a:p>
          <a:p>
            <a:r>
              <a:rPr lang="ru-RU" sz="2000" b="1" dirty="0"/>
              <a:t>прорыв в области цифровых технологий: </a:t>
            </a:r>
            <a:r>
              <a:rPr lang="ru-RU" sz="2000" dirty="0"/>
              <a:t>обеспеченные цифровыми технологиями доступность и безотлагательность доступа к тем результатам, на достижение которых прежде необходимо было потратить немало времени; </a:t>
            </a:r>
          </a:p>
          <a:p>
            <a:r>
              <a:rPr lang="ru-RU" sz="2000" dirty="0"/>
              <a:t>Теряется усидчивость, способность длительное время концентрировать внимание на выполнении работы, возможно, воспринимаемой как слишком монотонная или рутинная;</a:t>
            </a:r>
            <a:endParaRPr lang="ru-RU" sz="2000" b="1" dirty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100942"/>
            <a:ext cx="10466613" cy="3777622"/>
          </a:xfrm>
        </p:spPr>
        <p:txBody>
          <a:bodyPr>
            <a:noAutofit/>
          </a:bodyPr>
          <a:lstStyle/>
          <a:p>
            <a:r>
              <a:rPr lang="ru-RU" sz="2400" dirty="0"/>
              <a:t>Дискурс – движение; круговорот; рассуждение, доводы, беседа, разговор.</a:t>
            </a:r>
          </a:p>
          <a:p>
            <a:r>
              <a:rPr lang="ru-RU" sz="2400" dirty="0"/>
              <a:t>Текст, взятый в контексте его прагматических, психологических и </a:t>
            </a:r>
            <a:r>
              <a:rPr lang="ru-RU" sz="2400" dirty="0" err="1"/>
              <a:t>социо</a:t>
            </a:r>
            <a:r>
              <a:rPr lang="ru-RU" sz="2400" dirty="0"/>
              <a:t>-культурных обстоятельств его произнесения или написания; «речь, погруженная в жизнь»;</a:t>
            </a:r>
          </a:p>
          <a:p>
            <a:r>
              <a:rPr lang="ru-RU" sz="2400" dirty="0"/>
              <a:t>Совокупность текстов определенной тематики, направленности, определенной эпохи (политический, медицинский, экономический дискурс)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53645" y="490125"/>
            <a:ext cx="9445321" cy="10973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«Научный и профессиональный дискурс специалиста на иностранном языке»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51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281</TotalTime>
  <Words>3426</Words>
  <Application>Microsoft Office PowerPoint</Application>
  <PresentationFormat>Широкоэкранный</PresentationFormat>
  <Paragraphs>327</Paragraphs>
  <Slides>50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6" baseType="lpstr">
      <vt:lpstr>Arial</vt:lpstr>
      <vt:lpstr>Calibri</vt:lpstr>
      <vt:lpstr>Century Gothic</vt:lpstr>
      <vt:lpstr>Wingdings</vt:lpstr>
      <vt:lpstr>Wingdings 3</vt:lpstr>
      <vt:lpstr>Легкий дым</vt:lpstr>
      <vt:lpstr>Особенности подготовки студентов технических университетов по дополнительной образовательной программе «Специалист со знанием иностранного языка в профессиональной сфере»</vt:lpstr>
      <vt:lpstr>Программа профессиональной переподготовки</vt:lpstr>
      <vt:lpstr>Содержание программы</vt:lpstr>
      <vt:lpstr>Пособие по программе</vt:lpstr>
      <vt:lpstr>Различные направления подготовки</vt:lpstr>
      <vt:lpstr>Примеры ИАР 2024-2025 учебного года</vt:lpstr>
      <vt:lpstr>Методика организации подготовки</vt:lpstr>
      <vt:lpstr>Методика организации подготовки</vt:lpstr>
      <vt:lpstr>Презентация PowerPoint</vt:lpstr>
      <vt:lpstr>Academic writing</vt:lpstr>
      <vt:lpstr>Научный текст(дискурс)  VS  другие типы дискурса</vt:lpstr>
      <vt:lpstr>Научный текст  VS  научно-публицистический</vt:lpstr>
      <vt:lpstr>1.Тема и проблема 2.Объективность 3. Язык</vt:lpstr>
      <vt:lpstr>Специфика научного текста</vt:lpstr>
      <vt:lpstr>Принципы научного произведения</vt:lpstr>
      <vt:lpstr>Научный стиль</vt:lpstr>
      <vt:lpstr>Жанровые разновидности научного стиля</vt:lpstr>
      <vt:lpstr>Схема логики изложения научной статьи</vt:lpstr>
      <vt:lpstr>Особенности научного стиля</vt:lpstr>
      <vt:lpstr>Логичность</vt:lpstr>
      <vt:lpstr>Презентация PowerPoint</vt:lpstr>
      <vt:lpstr>Связанность (cohesion)1</vt:lpstr>
      <vt:lpstr>Пример 3</vt:lpstr>
      <vt:lpstr>Связанность (cohesion)2</vt:lpstr>
      <vt:lpstr>Абстрактность. Точность</vt:lpstr>
      <vt:lpstr>Объективность</vt:lpstr>
      <vt:lpstr>Хеджирование</vt:lpstr>
      <vt:lpstr>Презентация PowerPoint</vt:lpstr>
      <vt:lpstr>Лексико-грамматические средства 1</vt:lpstr>
      <vt:lpstr>Презентация PowerPoint</vt:lpstr>
      <vt:lpstr>Лексико-грамматические средства 2</vt:lpstr>
      <vt:lpstr>Эмоционально-экспрессивные средства языка</vt:lpstr>
      <vt:lpstr>Презентация PowerPoint</vt:lpstr>
      <vt:lpstr>Формальность</vt:lpstr>
      <vt:lpstr>Черты формальности:</vt:lpstr>
      <vt:lpstr>Номинальность, информационная насыщенность</vt:lpstr>
      <vt:lpstr>Презентация PowerPoint</vt:lpstr>
      <vt:lpstr>Сжатость</vt:lpstr>
      <vt:lpstr>Структура научной статьи (IMRAD)</vt:lpstr>
      <vt:lpstr>IMRAD для гуманитарных и социальных наук </vt:lpstr>
      <vt:lpstr>Структура IMRAD</vt:lpstr>
      <vt:lpstr>Презентация PowerPoint</vt:lpstr>
      <vt:lpstr>Структура IMRAD. Основная часть</vt:lpstr>
      <vt:lpstr>Структура  IMRAD. </vt:lpstr>
      <vt:lpstr>Структура обзорной статьи</vt:lpstr>
      <vt:lpstr>Принципы написания обзорной статьи: 5Cs</vt:lpstr>
      <vt:lpstr>5Cs</vt:lpstr>
      <vt:lpstr>5 Cs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подготовки студентов технических университетов по дополнительной образовательной программе «Специалист со знанием иностранного языка в профессиональной сфере»</dc:title>
  <dc:creator>Учетная запись Майкрософт</dc:creator>
  <cp:lastModifiedBy>Учетная запись Майкрософт</cp:lastModifiedBy>
  <cp:revision>23</cp:revision>
  <dcterms:created xsi:type="dcterms:W3CDTF">2026-02-07T07:43:31Z</dcterms:created>
  <dcterms:modified xsi:type="dcterms:W3CDTF">2026-02-12T10:27:57Z</dcterms:modified>
</cp:coreProperties>
</file>