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82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5304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457200"/>
            <a:ext cx="8229600" cy="24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800"/>
              </a:lnSpc>
            </a:pPr>
            <a:r>
              <a:rPr lang="en-US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Межкультурный компонент в профессионально-ориентированном обучении иностранным языкам и </a:t>
            </a:r>
            <a:r>
              <a:rPr lang="en-US" sz="2800" b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переводу</a:t>
            </a:r>
            <a:r>
              <a:rPr lang="ru-RU" sz="28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: сквозь призму исторических реалий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457200" y="3124200"/>
            <a:ext cx="8394192" cy="2742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160"/>
              </a:lnSpc>
              <a:buNone/>
            </a:pPr>
            <a:r>
              <a:rPr lang="en-US" sz="144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Крылатые слова и выражения как маркеры культурной памяти</a:t>
            </a:r>
            <a:endParaRPr lang="en-US" sz="1440" dirty="0"/>
          </a:p>
        </p:txBody>
      </p:sp>
      <p:sp>
        <p:nvSpPr>
          <p:cNvPr id="5" name="Text 2"/>
          <p:cNvSpPr/>
          <p:nvPr/>
        </p:nvSpPr>
        <p:spPr>
          <a:xfrm>
            <a:off x="457200" y="4343400"/>
            <a:ext cx="8394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ru-RU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Рубцова Светлана Юрьевна, профессор СПбГУ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846340"/>
            <a:ext cx="3845868" cy="718393"/>
          </a:xfrm>
          <a:prstGeom prst="roundRect">
            <a:avLst>
              <a:gd name="adj" fmla="val 83478"/>
            </a:avLst>
          </a:prstGeom>
          <a:solidFill>
            <a:srgbClr val="FFEB3B">
              <a:alpha val="20000"/>
            </a:srgbClr>
          </a:solidFill>
          <a:ln/>
        </p:spPr>
        <p:txBody>
          <a:bodyPr wrap="square" lIns="57150" tIns="57150" rIns="57150" bIns="57150" rtlCol="0" anchor="t">
            <a:noAutofit/>
          </a:bodyPr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Профессионально-ориентированное обучение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57200" y="4137720"/>
            <a:ext cx="8229600" cy="472380"/>
          </a:xfrm>
          <a:prstGeom prst="roundRect">
            <a:avLst>
              <a:gd name="adj" fmla="val 77429"/>
            </a:avLst>
          </a:prstGeom>
          <a:solidFill>
            <a:srgbClr val="FFFFFF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ru-RU" dirty="0"/>
              <a:t>.</a:t>
            </a: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Введение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457200" y="1750071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Профессионально-ориентированное обучение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это формирование не только языковой, но и </a:t>
            </a: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межкультурной компетенции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2352080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Ключевая задача переводчика:</a:t>
            </a:r>
            <a:endParaRPr lang="en-US" sz="1560" dirty="0"/>
          </a:p>
        </p:txBody>
      </p:sp>
      <p:sp>
        <p:nvSpPr>
          <p:cNvPr id="9" name="Text 6"/>
          <p:cNvSpPr/>
          <p:nvPr/>
        </p:nvSpPr>
        <p:spPr>
          <a:xfrm>
            <a:off x="685800" y="2745135"/>
            <a:ext cx="8001000" cy="8852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Работать с </a:t>
            </a: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историко-культурными реалиями</a:t>
            </a:r>
            <a:endParaRPr lang="en-US" sz="1200" dirty="0"/>
          </a:p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Интерпретировать </a:t>
            </a: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прецедентные высказывания</a:t>
            </a:r>
            <a:endParaRPr lang="en-US" sz="1200" dirty="0"/>
          </a:p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Понимать феномены </a:t>
            </a: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культурной памяти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3744664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Примеры ключевых событий:</a:t>
            </a:r>
            <a:endParaRPr lang="en-US" sz="1560" dirty="0"/>
          </a:p>
        </p:txBody>
      </p:sp>
      <p:sp>
        <p:nvSpPr>
          <p:cNvPr id="11" name="Text 8"/>
          <p:cNvSpPr/>
          <p:nvPr/>
        </p:nvSpPr>
        <p:spPr>
          <a:xfrm>
            <a:off x="457200" y="4137720"/>
            <a:ext cx="8229600" cy="472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20"/>
              </a:lnSpc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🗽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Remember the Alamo! | Boston Tea Party | Thermopylae | Klondike gold rush |</a:t>
            </a:r>
            <a:r>
              <a:rPr lang="ru-RU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Publish and be damned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182862"/>
            <a:ext cx="8229600" cy="1154392"/>
          </a:xfrm>
          <a:prstGeom prst="roundRect">
            <a:avLst>
              <a:gd name="adj" fmla="val 38102"/>
            </a:avLst>
          </a:prstGeom>
          <a:solidFill>
            <a:srgbClr val="FFFFFF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57200" y="3650159"/>
            <a:ext cx="8229600" cy="959941"/>
          </a:xfrm>
          <a:prstGeom prst="roundRect">
            <a:avLst>
              <a:gd name="adj" fmla="val 38102"/>
            </a:avLst>
          </a:prstGeom>
          <a:solidFill>
            <a:srgbClr val="FFFFFF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 err="1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Крылатые</a:t>
            </a: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ru-RU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выражения </a:t>
            </a:r>
            <a:r>
              <a:rPr lang="en-US" sz="2400" b="1" dirty="0" err="1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как</a:t>
            </a: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маркеры </a:t>
            </a:r>
            <a:r>
              <a:rPr lang="en-US" sz="2400" b="1" dirty="0" err="1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культурной</a:t>
            </a: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2400" b="1" dirty="0" err="1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памяти</a:t>
            </a:r>
            <a:endParaRPr lang="ru-RU" sz="2400" b="1" dirty="0">
              <a:solidFill>
                <a:srgbClr val="64B5F6"/>
              </a:solidFill>
              <a:latin typeface="Segoe UI" pitchFamily="34" charset="0"/>
              <a:ea typeface="Segoe UI" pitchFamily="34" charset="-122"/>
              <a:cs typeface="Segoe UI" pitchFamily="34" charset="-120"/>
            </a:endParaRPr>
          </a:p>
          <a:p>
            <a:pPr marL="0" indent="0">
              <a:lnSpc>
                <a:spcPts val="3840"/>
              </a:lnSpc>
              <a:buNone/>
            </a:pP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1218307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Вербальные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маркеры, в которых сохраняются </a:t>
            </a: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ключевые исторические сюжеты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и </a:t>
            </a: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риторические ходы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культуры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789807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Примеры политического дискурса:</a:t>
            </a:r>
            <a:endParaRPr lang="en-US" sz="1560" dirty="0"/>
          </a:p>
        </p:txBody>
      </p:sp>
      <p:sp>
        <p:nvSpPr>
          <p:cNvPr id="8" name="Text 5"/>
          <p:cNvSpPr/>
          <p:nvPr/>
        </p:nvSpPr>
        <p:spPr>
          <a:xfrm>
            <a:off x="457200" y="2182862"/>
            <a:ext cx="8229600" cy="9599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✦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buck stops here!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персональная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ответственность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лидера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Caesar's wife must be above suspicion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безупречная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репутация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власти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Cross the Rubicon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—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необратим</a:t>
            </a:r>
            <a:r>
              <a:rPr lang="ru-RU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ое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решение</a:t>
            </a:r>
          </a:p>
          <a:p>
            <a:pPr>
              <a:lnSpc>
                <a:spcPts val="1920"/>
              </a:lnSpc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 quarter</a:t>
            </a:r>
            <a:r>
              <a:rPr lang="ru-RU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– </a:t>
            </a:r>
            <a:r>
              <a:rPr lang="ru-RU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безапеляционная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мстительная решимость </a:t>
            </a:r>
          </a:p>
          <a:p>
            <a:pPr marL="0" indent="0">
              <a:lnSpc>
                <a:spcPts val="1920"/>
              </a:lnSpc>
              <a:buNone/>
            </a:pPr>
            <a:endParaRPr lang="en-US" sz="1200" i="1" dirty="0">
              <a:solidFill>
                <a:srgbClr val="FFFFFF"/>
              </a:solidFill>
              <a:latin typeface="Segoe UI" pitchFamily="34" charset="0"/>
              <a:ea typeface="Segoe UI" pitchFamily="34" charset="-122"/>
              <a:cs typeface="Segoe UI" pitchFamily="34" charset="-120"/>
            </a:endParaRPr>
          </a:p>
          <a:p>
            <a:pPr marL="0" indent="0">
              <a:lnSpc>
                <a:spcPts val="1920"/>
              </a:lnSpc>
              <a:buNone/>
            </a:pP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21208" y="3337254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 err="1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Примеры</a:t>
            </a: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560" b="1" dirty="0" err="1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медийного</a:t>
            </a: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дискурса:</a:t>
            </a:r>
            <a:endParaRPr lang="en-US" sz="1560" dirty="0"/>
          </a:p>
        </p:txBody>
      </p:sp>
      <p:sp>
        <p:nvSpPr>
          <p:cNvPr id="10" name="Text 7"/>
          <p:cNvSpPr/>
          <p:nvPr/>
        </p:nvSpPr>
        <p:spPr>
          <a:xfrm>
            <a:off x="457200" y="3650159"/>
            <a:ext cx="8229600" cy="9599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✦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Fiddle while Rome burns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бездействие в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кри</a:t>
            </a:r>
            <a:r>
              <a:rPr lang="ru-RU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тической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ситуации</a:t>
            </a:r>
          </a:p>
          <a:p>
            <a:pPr>
              <a:lnSpc>
                <a:spcPts val="1920"/>
              </a:lnSpc>
            </a:pPr>
            <a:r>
              <a:rPr lang="ru-RU" sz="1200" b="1" i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Fabian</a:t>
            </a:r>
            <a:r>
              <a:rPr lang="ru-RU" sz="1200" b="1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b="1" i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tactics</a:t>
            </a:r>
            <a:r>
              <a:rPr lang="ru-RU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– </a:t>
            </a:r>
            <a:r>
              <a:rPr lang="ru-RU" sz="12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политика затягивания</a:t>
            </a:r>
          </a:p>
          <a:p>
            <a:pPr>
              <a:lnSpc>
                <a:spcPts val="1920"/>
              </a:lnSpc>
            </a:pPr>
            <a:r>
              <a:rPr lang="ru-RU" sz="1200" b="1" i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Parthian</a:t>
            </a:r>
            <a:r>
              <a:rPr lang="ru-RU" sz="1200" b="1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00" b="1" i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shot</a:t>
            </a:r>
            <a:r>
              <a:rPr lang="ru-RU" sz="1200" b="1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r>
              <a:rPr lang="ru-RU" sz="1200" b="1" i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shaft</a:t>
            </a:r>
            <a:r>
              <a:rPr lang="ru-RU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– </a:t>
            </a:r>
            <a:r>
              <a:rPr lang="ru-RU" sz="12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болезненная для оппонента колкость, сказанная на прощание</a:t>
            </a:r>
            <a:endParaRPr lang="en-US" sz="1200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Turn a blind eye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сознательное игнорирование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 came, I saw, I conquered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стремительная победа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3036838"/>
            <a:ext cx="8229600" cy="1203722"/>
          </a:xfrm>
          <a:prstGeom prst="roundRect">
            <a:avLst>
              <a:gd name="adj" fmla="val 30386"/>
            </a:avLst>
          </a:prstGeom>
          <a:solidFill>
            <a:srgbClr val="FFFFFF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Межкультурные риски и переводческие задачи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457200" y="1344066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Риск утраты прагматического эффекта:</a:t>
            </a:r>
            <a:endParaRPr lang="en-US" sz="1560" dirty="0"/>
          </a:p>
        </p:txBody>
      </p:sp>
      <p:sp>
        <p:nvSpPr>
          <p:cNvPr id="6" name="Text 3"/>
          <p:cNvSpPr/>
          <p:nvPr/>
        </p:nvSpPr>
        <p:spPr>
          <a:xfrm>
            <a:off x="374904" y="1832371"/>
            <a:ext cx="8394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Личные имена и номинации, </a:t>
            </a:r>
            <a:r>
              <a:rPr lang="ru-RU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имплицирующие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плотный культурный слой: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2232421"/>
            <a:ext cx="8229600" cy="12037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✦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King Charles’ head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гражданская война в Англии 17 в.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, 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борьба за власть , перен. «пунктик»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Bonnie and Clyde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романтизированн</a:t>
            </a:r>
            <a:r>
              <a:rPr lang="ru-RU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ые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преступ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ники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, Великая депрессия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Benedict Arnold/Quisling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символ предательства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nation of shopkeepers/ perfidious Albion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британская история и идентичность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4354860"/>
            <a:ext cx="8394192" cy="2171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1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Буквальный перевод таких единиц мало информативен для непосвященного адресата.</a:t>
            </a:r>
            <a:endParaRPr lang="en-US" sz="11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237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84628" y="1585744"/>
            <a:ext cx="8229600" cy="959941"/>
          </a:xfrm>
          <a:prstGeom prst="roundRect">
            <a:avLst>
              <a:gd name="adj" fmla="val 38102"/>
            </a:avLst>
          </a:prstGeom>
          <a:solidFill>
            <a:srgbClr val="0D47A1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539496" y="3032792"/>
            <a:ext cx="8229600" cy="959941"/>
          </a:xfrm>
          <a:prstGeom prst="roundRect">
            <a:avLst>
              <a:gd name="adj" fmla="val 38102"/>
            </a:avLst>
          </a:prstGeom>
          <a:solidFill>
            <a:srgbClr val="0D47A1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0D47A1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Асимметрия культурного опыта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1173361"/>
            <a:ext cx="8394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Фразы, опирающиеся на </a:t>
            </a:r>
            <a:r>
              <a:rPr lang="en-US" sz="1200" b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библейские, античные и локально-исторические</a:t>
            </a:r>
            <a:r>
              <a:rPr lang="en-US" sz="120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сюжеты: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1471444"/>
            <a:ext cx="8229600" cy="9599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✦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Rich as Croesus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знание о легендарно богатом царе Креза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Sacred cow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религиозный и культурный контекст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Lucullan feast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роскошное, избыточное пиршество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2896352"/>
            <a:ext cx="8229600" cy="9599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✦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White elephant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финансово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обременительный подарок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Kiss the Blarney stone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обладать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i="1" dirty="0" err="1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дар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ом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красноречия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✦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Lady Godiva / Peeping Tom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→ 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способность идти на жертвы ради блага людей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/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неуемное </a:t>
            </a:r>
            <a:r>
              <a:rPr lang="ru-RU" sz="1200" i="1" dirty="0" err="1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любопытсьво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(</a:t>
            </a:r>
            <a:r>
              <a:rPr lang="en-US" sz="1200" i="1" dirty="0" err="1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английский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фольклор и </a:t>
            </a:r>
            <a:r>
              <a:rPr lang="en-US" sz="1200" i="1" dirty="0" err="1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легенды</a:t>
            </a:r>
            <a:r>
              <a:rPr lang="ru-RU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)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57200" y="4343400"/>
            <a:ext cx="8394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Решение:</a:t>
            </a:r>
            <a:r>
              <a:rPr lang="en-US" sz="120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функциональный эквивалент, описательный перевод или комментарий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734457"/>
            <a:ext cx="8229600" cy="2053772"/>
          </a:xfrm>
          <a:prstGeom prst="roundRect">
            <a:avLst>
              <a:gd name="adj" fmla="val 25268"/>
            </a:avLst>
          </a:prstGeom>
          <a:solidFill>
            <a:srgbClr val="FFFFFF">
              <a:alpha val="15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Дидактический потенциал крылатых слов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457200" y="1143000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Слайды с историко-культурными реалиями:</a:t>
            </a:r>
            <a:endParaRPr lang="en-US" sz="1560" dirty="0"/>
          </a:p>
        </p:txBody>
      </p:sp>
      <p:sp>
        <p:nvSpPr>
          <p:cNvPr id="6" name="Text 3"/>
          <p:cNvSpPr/>
          <p:nvPr/>
        </p:nvSpPr>
        <p:spPr>
          <a:xfrm>
            <a:off x="539496" y="1671092"/>
            <a:ext cx="8229600" cy="1447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🏛️ </a:t>
            </a: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Thermopylae/ 300 Spartans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последний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рубеж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, 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героическое сопротивление превосходящим силам противника, готовность умереть за родину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🪨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Custer's last stand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героическое сопротивление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☕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Boston Tea Party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 </a:t>
            </a:r>
            <a:r>
              <a:rPr lang="en-US" sz="1200" i="1" dirty="0" err="1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акт</a:t>
            </a:r>
            <a:r>
              <a:rPr lang="ru-RU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неповиновения властям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⛏️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Klondike gold rush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стремление к богатству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⛵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Captain Bligh / Bounty</a:t>
            </a:r>
            <a:r>
              <a:rPr lang="en-US" sz="1200" i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— бунт и долг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Отправная точка для реконструкции исторического контекста и его роли в современной риторике, журналистике и массовой культуре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1680716"/>
            <a:ext cx="8229600" cy="1142313"/>
          </a:xfrm>
          <a:prstGeom prst="roundRect">
            <a:avLst>
              <a:gd name="adj" fmla="val 38102"/>
            </a:avLst>
          </a:prstGeom>
          <a:solidFill>
            <a:srgbClr val="0D47A1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457200" y="3148013"/>
            <a:ext cx="8229600" cy="472380"/>
          </a:xfrm>
          <a:prstGeom prst="roundRect">
            <a:avLst>
              <a:gd name="adj" fmla="val 77429"/>
            </a:avLst>
          </a:prstGeom>
          <a:solidFill>
            <a:srgbClr val="0D47A1">
              <a:alpha val="1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0D47A1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Методические форматы в обучении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1287661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1565C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1. Кейс-анализ медийных текстов:</a:t>
            </a:r>
            <a:endParaRPr lang="en-US" sz="1560" dirty="0"/>
          </a:p>
        </p:txBody>
      </p:sp>
      <p:sp>
        <p:nvSpPr>
          <p:cNvPr id="7" name="Text 4"/>
          <p:cNvSpPr/>
          <p:nvPr/>
        </p:nvSpPr>
        <p:spPr>
          <a:xfrm>
            <a:off x="457200" y="1598378"/>
            <a:ext cx="8229600" cy="9599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bite the bullet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rule of thumb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cloak and dagger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bury the hatchet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 such thing as a free lunch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</a:t>
            </a:r>
            <a:endParaRPr lang="en-US" sz="1200" dirty="0"/>
          </a:p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publish and be damned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57200" y="2754957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1565C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2. Сравнительный анализ переводов:</a:t>
            </a:r>
            <a:endParaRPr lang="en-US" sz="1560" dirty="0"/>
          </a:p>
        </p:txBody>
      </p:sp>
      <p:sp>
        <p:nvSpPr>
          <p:cNvPr id="9" name="Text 6"/>
          <p:cNvSpPr/>
          <p:nvPr/>
        </p:nvSpPr>
        <p:spPr>
          <a:xfrm>
            <a:off x="457200" y="3148013"/>
            <a:ext cx="8229600" cy="472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920"/>
              </a:lnSpc>
              <a:buNone/>
            </a:pP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cogito ergo sum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Pyrrhic victory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see Naples and then die</a:t>
            </a:r>
            <a:r>
              <a:rPr lang="en-US" sz="1200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| </a:t>
            </a:r>
            <a:r>
              <a:rPr lang="en-US" sz="1200" b="1" i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over a barrel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3734693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1565C0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3. Встраивание в профессиональные модули:</a:t>
            </a:r>
            <a:endParaRPr lang="en-US" sz="1560" dirty="0"/>
          </a:p>
        </p:txBody>
      </p:sp>
      <p:sp>
        <p:nvSpPr>
          <p:cNvPr id="11" name="Text 8"/>
          <p:cNvSpPr/>
          <p:nvPr/>
        </p:nvSpPr>
        <p:spPr>
          <a:xfrm>
            <a:off x="685800" y="4127748"/>
            <a:ext cx="8001000" cy="8852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1824"/>
              </a:lnSpc>
              <a:buSzPct val="100000"/>
              <a:buChar char="•"/>
            </a:pPr>
            <a:r>
              <a:rPr lang="en-US" sz="1140" b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Дипломатический дискурс:</a:t>
            </a:r>
            <a:r>
              <a:rPr lang="en-US" sz="114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If you can't stand the heat, get out of the kitchen!</a:t>
            </a:r>
            <a:endParaRPr lang="en-US" sz="1140" dirty="0"/>
          </a:p>
          <a:p>
            <a:pPr marL="342900" indent="-342900">
              <a:lnSpc>
                <a:spcPts val="1824"/>
              </a:lnSpc>
              <a:buSzPct val="100000"/>
              <a:buChar char="•"/>
            </a:pPr>
            <a:r>
              <a:rPr lang="en-US" sz="1140" b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Юридический дискурс:</a:t>
            </a:r>
            <a:r>
              <a:rPr lang="en-US" sz="114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draconian laws | no quarter</a:t>
            </a:r>
            <a:endParaRPr lang="en-US" sz="1140" dirty="0"/>
          </a:p>
          <a:p>
            <a:pPr marL="342900" indent="-342900">
              <a:lnSpc>
                <a:spcPts val="1824"/>
              </a:lnSpc>
              <a:buSzPct val="100000"/>
              <a:buChar char="•"/>
            </a:pPr>
            <a:r>
              <a:rPr lang="en-US" sz="1140" b="1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Медийный дискурс:</a:t>
            </a:r>
            <a:r>
              <a:rPr lang="en-US" sz="1140" dirty="0">
                <a:solidFill>
                  <a:srgbClr val="1A237E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Hannibal's oath | Parthian shot</a:t>
            </a:r>
            <a:endParaRPr lang="en-US" sz="11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457200"/>
            <a:ext cx="8394192" cy="4875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840"/>
              </a:lnSpc>
              <a:buNone/>
            </a:pPr>
            <a:r>
              <a:rPr lang="en-US" sz="2400" b="1" dirty="0">
                <a:solidFill>
                  <a:srgbClr val="64B5F6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Заключение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457200" y="1059061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Интерпретативный ресурс переводчика:</a:t>
            </a:r>
            <a:endParaRPr lang="en-US" sz="1560" dirty="0"/>
          </a:p>
        </p:txBody>
      </p:sp>
      <p:sp>
        <p:nvSpPr>
          <p:cNvPr id="5" name="Text 2"/>
          <p:cNvSpPr/>
          <p:nvPr/>
        </p:nvSpPr>
        <p:spPr>
          <a:xfrm>
            <a:off x="457200" y="1515162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Крылатые слова и исторические сюжеты позволяют распознавать </a:t>
            </a: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скрытые смыслы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и </a:t>
            </a:r>
            <a:r>
              <a:rPr lang="en-US" sz="120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риторические стратегии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в текстах политики, медиа и публичных выступлений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457200" y="2175037"/>
            <a:ext cx="8394192" cy="316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496"/>
              </a:lnSpc>
              <a:buNone/>
            </a:pPr>
            <a:r>
              <a:rPr lang="en-US" sz="1560" b="1" dirty="0">
                <a:solidFill>
                  <a:srgbClr val="81D4FA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Межкультурная чувствительность:</a:t>
            </a:r>
            <a:endParaRPr lang="en-US" sz="1560" dirty="0"/>
          </a:p>
        </p:txBody>
      </p:sp>
      <p:sp>
        <p:nvSpPr>
          <p:cNvPr id="7" name="Text 4"/>
          <p:cNvSpPr/>
          <p:nvPr/>
        </p:nvSpPr>
        <p:spPr>
          <a:xfrm>
            <a:off x="457200" y="2694567"/>
            <a:ext cx="8394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8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Систематическая работа с такими единицами развивает: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71500" y="3199209"/>
            <a:ext cx="8001000" cy="8852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Стратегии интерпретации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на основе историко-культурного фона</a:t>
            </a:r>
            <a:endParaRPr lang="en-US" sz="1200" dirty="0"/>
          </a:p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Навыки выбора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адекватных переводческих решений</a:t>
            </a:r>
            <a:endParaRPr lang="en-US" sz="1200" dirty="0"/>
          </a:p>
          <a:p>
            <a:pPr marL="342900" indent="-342900">
              <a:lnSpc>
                <a:spcPts val="1920"/>
              </a:lnSpc>
              <a:buSzPct val="100000"/>
              <a:buChar char="•"/>
            </a:pPr>
            <a:r>
              <a:rPr lang="en-US" sz="1140" b="1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Готовность</a:t>
            </a:r>
            <a:r>
              <a:rPr lang="en-US" sz="1200" dirty="0">
                <a:solidFill>
                  <a:srgbClr val="FFFFFF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замечать культурные «узлы напряжения» в тексте и ответственно с ними работать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632</Words>
  <Application>Microsoft Office PowerPoint</Application>
  <PresentationFormat>Экран (16:9)</PresentationFormat>
  <Paragraphs>93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Segoe UI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Светлана Рубцова</cp:lastModifiedBy>
  <cp:revision>7</cp:revision>
  <dcterms:created xsi:type="dcterms:W3CDTF">2026-01-16T09:52:48Z</dcterms:created>
  <dcterms:modified xsi:type="dcterms:W3CDTF">2026-02-14T15:06:17Z</dcterms:modified>
</cp:coreProperties>
</file>